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57" r:id="rId3"/>
    <p:sldId id="259" r:id="rId4"/>
    <p:sldId id="261" r:id="rId5"/>
    <p:sldId id="266" r:id="rId6"/>
    <p:sldId id="263" r:id="rId7"/>
    <p:sldId id="264" r:id="rId8"/>
    <p:sldId id="265" r:id="rId9"/>
    <p:sldId id="267" r:id="rId10"/>
    <p:sldId id="262" r:id="rId11"/>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C4BA"/>
    <a:srgbClr val="FF3300"/>
    <a:srgbClr val="000000"/>
    <a:srgbClr val="FF9900"/>
    <a:srgbClr val="FF9933"/>
    <a:srgbClr val="FF5B5B"/>
    <a:srgbClr val="FF0000"/>
    <a:srgbClr val="FF66FF"/>
    <a:srgbClr val="A5D9F9"/>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44" d="100"/>
          <a:sy n="44" d="100"/>
        </p:scale>
        <p:origin x="1312" y="1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04EBB58-B009-4D43-B622-7DF3BD2D3D6C}" type="datetimeFigureOut">
              <a:rPr kumimoji="1" lang="ja-JP" altLang="en-US" smtClean="0"/>
              <a:t>2022/9/11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46EAF4D-5E71-4218-8467-7C632D6BD438}" type="slidenum">
              <a:rPr kumimoji="1" lang="ja-JP" altLang="en-US" smtClean="0"/>
              <a:t>‹#›</a:t>
            </a:fld>
            <a:endParaRPr kumimoji="1" lang="ja-JP" altLang="en-US"/>
          </a:p>
        </p:txBody>
      </p:sp>
    </p:spTree>
    <p:extLst>
      <p:ext uri="{BB962C8B-B14F-4D97-AF65-F5344CB8AC3E}">
        <p14:creationId xmlns:p14="http://schemas.microsoft.com/office/powerpoint/2010/main" val="2211934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04EBB58-B009-4D43-B622-7DF3BD2D3D6C}" type="datetimeFigureOut">
              <a:rPr kumimoji="1" lang="ja-JP" altLang="en-US" smtClean="0"/>
              <a:t>2022/9/11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46EAF4D-5E71-4218-8467-7C632D6BD438}" type="slidenum">
              <a:rPr kumimoji="1" lang="ja-JP" altLang="en-US" smtClean="0"/>
              <a:t>‹#›</a:t>
            </a:fld>
            <a:endParaRPr kumimoji="1" lang="ja-JP" altLang="en-US"/>
          </a:p>
        </p:txBody>
      </p:sp>
    </p:spTree>
    <p:extLst>
      <p:ext uri="{BB962C8B-B14F-4D97-AF65-F5344CB8AC3E}">
        <p14:creationId xmlns:p14="http://schemas.microsoft.com/office/powerpoint/2010/main" val="3936148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04EBB58-B009-4D43-B622-7DF3BD2D3D6C}" type="datetimeFigureOut">
              <a:rPr kumimoji="1" lang="ja-JP" altLang="en-US" smtClean="0"/>
              <a:t>2022/9/11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46EAF4D-5E71-4218-8467-7C632D6BD438}" type="slidenum">
              <a:rPr kumimoji="1" lang="ja-JP" altLang="en-US" smtClean="0"/>
              <a:t>‹#›</a:t>
            </a:fld>
            <a:endParaRPr kumimoji="1" lang="ja-JP" altLang="en-US"/>
          </a:p>
        </p:txBody>
      </p:sp>
    </p:spTree>
    <p:extLst>
      <p:ext uri="{BB962C8B-B14F-4D97-AF65-F5344CB8AC3E}">
        <p14:creationId xmlns:p14="http://schemas.microsoft.com/office/powerpoint/2010/main" val="1414921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A04EBB58-B009-4D43-B622-7DF3BD2D3D6C}" type="datetimeFigureOut">
              <a:rPr kumimoji="1" lang="ja-JP" altLang="en-US" smtClean="0"/>
              <a:t>2022/9/11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46EAF4D-5E71-4218-8467-7C632D6BD438}" type="slidenum">
              <a:rPr kumimoji="1" lang="ja-JP" altLang="en-US" smtClean="0"/>
              <a:t>‹#›</a:t>
            </a:fld>
            <a:endParaRPr kumimoji="1" lang="ja-JP" altLang="en-US"/>
          </a:p>
        </p:txBody>
      </p:sp>
    </p:spTree>
    <p:extLst>
      <p:ext uri="{BB962C8B-B14F-4D97-AF65-F5344CB8AC3E}">
        <p14:creationId xmlns:p14="http://schemas.microsoft.com/office/powerpoint/2010/main" val="2376836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04EBB58-B009-4D43-B622-7DF3BD2D3D6C}" type="datetimeFigureOut">
              <a:rPr kumimoji="1" lang="ja-JP" altLang="en-US" smtClean="0"/>
              <a:t>2022/9/11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46EAF4D-5E71-4218-8467-7C632D6BD438}" type="slidenum">
              <a:rPr kumimoji="1" lang="ja-JP" altLang="en-US" smtClean="0"/>
              <a:t>‹#›</a:t>
            </a:fld>
            <a:endParaRPr kumimoji="1" lang="ja-JP" altLang="en-US"/>
          </a:p>
        </p:txBody>
      </p:sp>
    </p:spTree>
    <p:extLst>
      <p:ext uri="{BB962C8B-B14F-4D97-AF65-F5344CB8AC3E}">
        <p14:creationId xmlns:p14="http://schemas.microsoft.com/office/powerpoint/2010/main" val="2511826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A04EBB58-B009-4D43-B622-7DF3BD2D3D6C}" type="datetimeFigureOut">
              <a:rPr kumimoji="1" lang="ja-JP" altLang="en-US" smtClean="0"/>
              <a:t>2022/9/11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46EAF4D-5E71-4218-8467-7C632D6BD438}" type="slidenum">
              <a:rPr kumimoji="1" lang="ja-JP" altLang="en-US" smtClean="0"/>
              <a:t>‹#›</a:t>
            </a:fld>
            <a:endParaRPr kumimoji="1" lang="ja-JP" altLang="en-US"/>
          </a:p>
        </p:txBody>
      </p:sp>
    </p:spTree>
    <p:extLst>
      <p:ext uri="{BB962C8B-B14F-4D97-AF65-F5344CB8AC3E}">
        <p14:creationId xmlns:p14="http://schemas.microsoft.com/office/powerpoint/2010/main" val="2066621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EBB58-B009-4D43-B622-7DF3BD2D3D6C}" type="datetimeFigureOut">
              <a:rPr kumimoji="1" lang="ja-JP" altLang="en-US" smtClean="0"/>
              <a:t>2022/9/11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46EAF4D-5E71-4218-8467-7C632D6BD438}" type="slidenum">
              <a:rPr kumimoji="1" lang="ja-JP" altLang="en-US" smtClean="0"/>
              <a:t>‹#›</a:t>
            </a:fld>
            <a:endParaRPr kumimoji="1" lang="ja-JP" altLang="en-US"/>
          </a:p>
        </p:txBody>
      </p:sp>
    </p:spTree>
    <p:extLst>
      <p:ext uri="{BB962C8B-B14F-4D97-AF65-F5344CB8AC3E}">
        <p14:creationId xmlns:p14="http://schemas.microsoft.com/office/powerpoint/2010/main" val="811991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04EBB58-B009-4D43-B622-7DF3BD2D3D6C}" type="datetimeFigureOut">
              <a:rPr kumimoji="1" lang="ja-JP" altLang="en-US" smtClean="0"/>
              <a:t>2022/9/11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46EAF4D-5E71-4218-8467-7C632D6BD438}" type="slidenum">
              <a:rPr kumimoji="1" lang="ja-JP" altLang="en-US" smtClean="0"/>
              <a:t>‹#›</a:t>
            </a:fld>
            <a:endParaRPr kumimoji="1" lang="ja-JP" altLang="en-US"/>
          </a:p>
        </p:txBody>
      </p:sp>
    </p:spTree>
    <p:extLst>
      <p:ext uri="{BB962C8B-B14F-4D97-AF65-F5344CB8AC3E}">
        <p14:creationId xmlns:p14="http://schemas.microsoft.com/office/powerpoint/2010/main" val="4185690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04EBB58-B009-4D43-B622-7DF3BD2D3D6C}" type="datetimeFigureOut">
              <a:rPr kumimoji="1" lang="ja-JP" altLang="en-US" smtClean="0"/>
              <a:t>2022/9/11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46EAF4D-5E71-4218-8467-7C632D6BD438}" type="slidenum">
              <a:rPr kumimoji="1" lang="ja-JP" altLang="en-US" smtClean="0"/>
              <a:t>‹#›</a:t>
            </a:fld>
            <a:endParaRPr kumimoji="1" lang="ja-JP" altLang="en-US"/>
          </a:p>
        </p:txBody>
      </p:sp>
    </p:spTree>
    <p:extLst>
      <p:ext uri="{BB962C8B-B14F-4D97-AF65-F5344CB8AC3E}">
        <p14:creationId xmlns:p14="http://schemas.microsoft.com/office/powerpoint/2010/main" val="2573872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04EBB58-B009-4D43-B622-7DF3BD2D3D6C}" type="datetimeFigureOut">
              <a:rPr kumimoji="1" lang="ja-JP" altLang="en-US" smtClean="0"/>
              <a:t>2022/9/11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46EAF4D-5E71-4218-8467-7C632D6BD438}" type="slidenum">
              <a:rPr kumimoji="1" lang="ja-JP" altLang="en-US" smtClean="0"/>
              <a:t>‹#›</a:t>
            </a:fld>
            <a:endParaRPr kumimoji="1" lang="ja-JP" altLang="en-US"/>
          </a:p>
        </p:txBody>
      </p:sp>
    </p:spTree>
    <p:extLst>
      <p:ext uri="{BB962C8B-B14F-4D97-AF65-F5344CB8AC3E}">
        <p14:creationId xmlns:p14="http://schemas.microsoft.com/office/powerpoint/2010/main" val="3076482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04EBB58-B009-4D43-B622-7DF3BD2D3D6C}" type="datetimeFigureOut">
              <a:rPr kumimoji="1" lang="ja-JP" altLang="en-US" smtClean="0"/>
              <a:t>2022/9/11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46EAF4D-5E71-4218-8467-7C632D6BD438}" type="slidenum">
              <a:rPr kumimoji="1" lang="ja-JP" altLang="en-US" smtClean="0"/>
              <a:t>‹#›</a:t>
            </a:fld>
            <a:endParaRPr kumimoji="1" lang="ja-JP" altLang="en-US"/>
          </a:p>
        </p:txBody>
      </p:sp>
    </p:spTree>
    <p:extLst>
      <p:ext uri="{BB962C8B-B14F-4D97-AF65-F5344CB8AC3E}">
        <p14:creationId xmlns:p14="http://schemas.microsoft.com/office/powerpoint/2010/main" val="229659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A04EBB58-B009-4D43-B622-7DF3BD2D3D6C}" type="datetimeFigureOut">
              <a:rPr kumimoji="1" lang="ja-JP" altLang="en-US" smtClean="0"/>
              <a:t>2022/9/11</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46EAF4D-5E71-4218-8467-7C632D6BD438}" type="slidenum">
              <a:rPr kumimoji="1" lang="ja-JP" altLang="en-US" smtClean="0"/>
              <a:t>‹#›</a:t>
            </a:fld>
            <a:endParaRPr kumimoji="1" lang="ja-JP" altLang="en-US"/>
          </a:p>
        </p:txBody>
      </p:sp>
    </p:spTree>
    <p:extLst>
      <p:ext uri="{BB962C8B-B14F-4D97-AF65-F5344CB8AC3E}">
        <p14:creationId xmlns:p14="http://schemas.microsoft.com/office/powerpoint/2010/main" val="25766028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楕円 26">
            <a:extLst>
              <a:ext uri="{FF2B5EF4-FFF2-40B4-BE49-F238E27FC236}">
                <a16:creationId xmlns:a16="http://schemas.microsoft.com/office/drawing/2014/main" id="{B7601A7E-BD72-6D72-3030-9FB0B89500B8}"/>
              </a:ext>
            </a:extLst>
          </p:cNvPr>
          <p:cNvSpPr/>
          <p:nvPr/>
        </p:nvSpPr>
        <p:spPr>
          <a:xfrm>
            <a:off x="0" y="9242"/>
            <a:ext cx="3643980" cy="3643980"/>
          </a:xfrm>
          <a:prstGeom prst="ellipse">
            <a:avLst/>
          </a:prstGeom>
          <a:gradFill flip="none" rotWithShape="1">
            <a:gsLst>
              <a:gs pos="0">
                <a:schemeClr val="accent4">
                  <a:lumMod val="60000"/>
                  <a:lumOff val="40000"/>
                </a:schemeClr>
              </a:gs>
              <a:gs pos="100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3" name="楕円 22">
            <a:extLst>
              <a:ext uri="{FF2B5EF4-FFF2-40B4-BE49-F238E27FC236}">
                <a16:creationId xmlns:a16="http://schemas.microsoft.com/office/drawing/2014/main" id="{9CF20BCF-EAB1-FF6E-95C8-15F8F8EF87EC}"/>
              </a:ext>
            </a:extLst>
          </p:cNvPr>
          <p:cNvSpPr/>
          <p:nvPr/>
        </p:nvSpPr>
        <p:spPr>
          <a:xfrm>
            <a:off x="3277179" y="6315937"/>
            <a:ext cx="3580821" cy="3580821"/>
          </a:xfrm>
          <a:prstGeom prst="ellipse">
            <a:avLst/>
          </a:prstGeom>
          <a:gradFill flip="none" rotWithShape="1">
            <a:gsLst>
              <a:gs pos="0">
                <a:srgbClr val="C6FDC3"/>
              </a:gs>
              <a:gs pos="100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正方形/長方形 4">
            <a:extLst>
              <a:ext uri="{FF2B5EF4-FFF2-40B4-BE49-F238E27FC236}">
                <a16:creationId xmlns:a16="http://schemas.microsoft.com/office/drawing/2014/main" id="{652D40F9-E8DA-219F-8950-CA0C2B1D8595}"/>
              </a:ext>
            </a:extLst>
          </p:cNvPr>
          <p:cNvSpPr/>
          <p:nvPr/>
        </p:nvSpPr>
        <p:spPr>
          <a:xfrm rot="20844857">
            <a:off x="245848" y="38820"/>
            <a:ext cx="4865434" cy="1754326"/>
          </a:xfrm>
          <a:prstGeom prst="rect">
            <a:avLst/>
          </a:prstGeom>
          <a:noFill/>
        </p:spPr>
        <p:txBody>
          <a:bodyPr wrap="none" lIns="91440" tIns="45720" rIns="91440" bIns="45720">
            <a:spAutoFit/>
          </a:bodyPr>
          <a:lstStyle/>
          <a:p>
            <a:r>
              <a:rPr lang="ja-JP" altLang="en-US" sz="5400" b="1" dirty="0">
                <a:ln w="0"/>
                <a:solidFill>
                  <a:schemeClr val="bg1"/>
                </a:solidFill>
                <a:effectLst>
                  <a:outerShdw blurRad="38100" dist="114300" dir="2700000" algn="tl" rotWithShape="0">
                    <a:schemeClr val="tx1">
                      <a:alpha val="40000"/>
                    </a:schemeClr>
                  </a:outerShdw>
                </a:effectLst>
                <a:latin typeface="CRＣ＆Ｇ半古印" panose="03000609000000000000" pitchFamily="65" charset="-128"/>
                <a:ea typeface="CRＣ＆Ｇ半古印" panose="03000609000000000000" pitchFamily="65" charset="-128"/>
              </a:rPr>
              <a:t>サッパリ！</a:t>
            </a:r>
            <a:endParaRPr lang="en-US" altLang="ja-JP" sz="5400" b="1" dirty="0">
              <a:ln w="0"/>
              <a:solidFill>
                <a:schemeClr val="bg1"/>
              </a:solidFill>
              <a:effectLst>
                <a:outerShdw blurRad="38100" dist="114300" dir="2700000" algn="tl" rotWithShape="0">
                  <a:schemeClr val="tx1">
                    <a:alpha val="40000"/>
                  </a:schemeClr>
                </a:outerShdw>
              </a:effectLst>
              <a:latin typeface="CRＣ＆Ｇ半古印" panose="03000609000000000000" pitchFamily="65" charset="-128"/>
              <a:ea typeface="CRＣ＆Ｇ半古印" panose="03000609000000000000" pitchFamily="65" charset="-128"/>
            </a:endParaRPr>
          </a:p>
          <a:p>
            <a:r>
              <a:rPr lang="ja-JP" altLang="en-US" sz="5400" b="1" dirty="0">
                <a:ln w="0"/>
                <a:solidFill>
                  <a:schemeClr val="bg1"/>
                </a:solidFill>
                <a:effectLst>
                  <a:outerShdw blurRad="38100" dist="114300" dir="2700000" algn="tl" rotWithShape="0">
                    <a:schemeClr val="tx1">
                      <a:alpha val="40000"/>
                    </a:schemeClr>
                  </a:outerShdw>
                </a:effectLst>
                <a:latin typeface="CRＣ＆Ｇ半古印" panose="03000609000000000000" pitchFamily="65" charset="-128"/>
                <a:ea typeface="CRＣ＆Ｇ半古印" panose="03000609000000000000" pitchFamily="65" charset="-128"/>
              </a:rPr>
              <a:t>　　ヒンヤリ</a:t>
            </a:r>
            <a:r>
              <a:rPr lang="ja-JP" altLang="en-US" sz="4000" b="1" dirty="0">
                <a:ln w="0"/>
                <a:solidFill>
                  <a:schemeClr val="bg1"/>
                </a:solidFill>
                <a:effectLst>
                  <a:outerShdw blurRad="38100" dist="114300" dir="2700000" algn="tl" rotWithShape="0">
                    <a:schemeClr val="tx1">
                      <a:alpha val="40000"/>
                    </a:schemeClr>
                  </a:outerShdw>
                </a:effectLst>
                <a:latin typeface="CRＣ＆Ｇ半古印" panose="03000609000000000000" pitchFamily="65" charset="-128"/>
                <a:ea typeface="CRＣ＆Ｇ半古印" panose="03000609000000000000" pitchFamily="65" charset="-128"/>
              </a:rPr>
              <a:t>！</a:t>
            </a:r>
            <a:endParaRPr lang="ja-JP" altLang="en-US" sz="4000" b="1" cap="none" spc="0" dirty="0">
              <a:ln w="0"/>
              <a:solidFill>
                <a:schemeClr val="bg1"/>
              </a:solidFill>
              <a:effectLst>
                <a:outerShdw blurRad="38100" dist="114300" dir="2700000" algn="tl" rotWithShape="0">
                  <a:schemeClr val="tx1">
                    <a:alpha val="40000"/>
                  </a:schemeClr>
                </a:outerShdw>
              </a:effectLst>
              <a:latin typeface="CRＣ＆Ｇ半古印" panose="03000609000000000000" pitchFamily="65" charset="-128"/>
              <a:ea typeface="CRＣ＆Ｇ半古印" panose="03000609000000000000" pitchFamily="65" charset="-128"/>
            </a:endParaRPr>
          </a:p>
        </p:txBody>
      </p:sp>
      <p:sp>
        <p:nvSpPr>
          <p:cNvPr id="11" name="正方形/長方形 10">
            <a:extLst>
              <a:ext uri="{FF2B5EF4-FFF2-40B4-BE49-F238E27FC236}">
                <a16:creationId xmlns:a16="http://schemas.microsoft.com/office/drawing/2014/main" id="{9EC83931-E872-BC6A-D8C1-D644C3874999}"/>
              </a:ext>
            </a:extLst>
          </p:cNvPr>
          <p:cNvSpPr/>
          <p:nvPr/>
        </p:nvSpPr>
        <p:spPr>
          <a:xfrm rot="20844857">
            <a:off x="191521" y="-19961"/>
            <a:ext cx="5032147" cy="1754326"/>
          </a:xfrm>
          <a:prstGeom prst="rect">
            <a:avLst/>
          </a:prstGeom>
          <a:noFill/>
        </p:spPr>
        <p:txBody>
          <a:bodyPr wrap="none" lIns="91440" tIns="45720" rIns="91440" bIns="45720">
            <a:spAutoFit/>
          </a:bodyPr>
          <a:lstStyle/>
          <a:p>
            <a:r>
              <a:rPr lang="ja-JP" altLang="en-US" sz="5400" dirty="0">
                <a:ln w="0"/>
                <a:solidFill>
                  <a:srgbClr val="0070C0"/>
                </a:solidFill>
                <a:effectLst>
                  <a:outerShdw blurRad="38100" dist="19050" dir="2700000" algn="tl" rotWithShape="0">
                    <a:schemeClr val="dk1">
                      <a:alpha val="40000"/>
                    </a:schemeClr>
                  </a:outerShdw>
                </a:effectLst>
                <a:latin typeface="CRＣ＆Ｇ半古印" panose="03000609000000000000" pitchFamily="65" charset="-128"/>
                <a:ea typeface="CRＣ＆Ｇ半古印" panose="03000609000000000000" pitchFamily="65" charset="-128"/>
              </a:rPr>
              <a:t>サッパリ！</a:t>
            </a:r>
            <a:endParaRPr lang="en-US" altLang="ja-JP" sz="5400" dirty="0">
              <a:ln w="0"/>
              <a:solidFill>
                <a:srgbClr val="0070C0"/>
              </a:solidFill>
              <a:effectLst>
                <a:outerShdw blurRad="38100" dist="19050" dir="2700000" algn="tl" rotWithShape="0">
                  <a:schemeClr val="dk1">
                    <a:alpha val="40000"/>
                  </a:schemeClr>
                </a:outerShdw>
              </a:effectLst>
              <a:latin typeface="CRＣ＆Ｇ半古印" panose="03000609000000000000" pitchFamily="65" charset="-128"/>
              <a:ea typeface="CRＣ＆Ｇ半古印" panose="03000609000000000000" pitchFamily="65" charset="-128"/>
            </a:endParaRPr>
          </a:p>
          <a:p>
            <a:r>
              <a:rPr lang="ja-JP" altLang="en-US" sz="5400" dirty="0">
                <a:ln w="0"/>
                <a:solidFill>
                  <a:srgbClr val="0070C0"/>
                </a:solidFill>
                <a:effectLst>
                  <a:outerShdw blurRad="38100" dist="19050" dir="2700000" algn="tl" rotWithShape="0">
                    <a:schemeClr val="dk1">
                      <a:alpha val="40000"/>
                    </a:schemeClr>
                  </a:outerShdw>
                </a:effectLst>
                <a:latin typeface="CRＣ＆Ｇ半古印" panose="03000609000000000000" pitchFamily="65" charset="-128"/>
                <a:ea typeface="CRＣ＆Ｇ半古印" panose="03000609000000000000" pitchFamily="65" charset="-128"/>
              </a:rPr>
              <a:t>　　ヒンヤリ！</a:t>
            </a:r>
            <a:endParaRPr lang="ja-JP" altLang="en-US" sz="5400" b="0" cap="none" spc="0" dirty="0">
              <a:ln w="0"/>
              <a:solidFill>
                <a:srgbClr val="0070C0"/>
              </a:solidFill>
              <a:effectLst>
                <a:outerShdw blurRad="38100" dist="19050" dir="2700000" algn="tl" rotWithShape="0">
                  <a:schemeClr val="dk1">
                    <a:alpha val="40000"/>
                  </a:schemeClr>
                </a:outerShdw>
              </a:effectLst>
              <a:latin typeface="CRＣ＆Ｇ半古印" panose="03000609000000000000" pitchFamily="65" charset="-128"/>
              <a:ea typeface="CRＣ＆Ｇ半古印" panose="03000609000000000000" pitchFamily="65" charset="-128"/>
            </a:endParaRPr>
          </a:p>
        </p:txBody>
      </p:sp>
      <p:pic>
        <p:nvPicPr>
          <p:cNvPr id="17" name="図 16" descr="皿の上の料理&#10;&#10;自動的に生成された説明">
            <a:extLst>
              <a:ext uri="{FF2B5EF4-FFF2-40B4-BE49-F238E27FC236}">
                <a16:creationId xmlns:a16="http://schemas.microsoft.com/office/drawing/2014/main" id="{ED440611-A5A1-E6ED-7EEF-39C408682976}"/>
              </a:ext>
            </a:extLst>
          </p:cNvPr>
          <p:cNvPicPr>
            <a:picLocks noChangeAspect="1"/>
          </p:cNvPicPr>
          <p:nvPr/>
        </p:nvPicPr>
        <p:blipFill rotWithShape="1">
          <a:blip r:embed="rId2">
            <a:extLst>
              <a:ext uri="{28A0092B-C50C-407E-A947-70E740481C1C}">
                <a14:useLocalDpi xmlns:a14="http://schemas.microsoft.com/office/drawing/2010/main" val="0"/>
              </a:ext>
            </a:extLst>
          </a:blip>
          <a:srcRect l="16055" t="6759" r="12884" b="4580"/>
          <a:stretch/>
        </p:blipFill>
        <p:spPr>
          <a:xfrm>
            <a:off x="60845" y="2810838"/>
            <a:ext cx="3331976" cy="2243100"/>
          </a:xfrm>
          <a:prstGeom prst="rect">
            <a:avLst/>
          </a:prstGeom>
          <a:effectLst>
            <a:softEdge rad="127000"/>
          </a:effectLst>
        </p:spPr>
      </p:pic>
      <p:pic>
        <p:nvPicPr>
          <p:cNvPr id="21" name="図 20" descr="ボウルの中にあるパスタ&#10;&#10;自動的に生成された説明">
            <a:extLst>
              <a:ext uri="{FF2B5EF4-FFF2-40B4-BE49-F238E27FC236}">
                <a16:creationId xmlns:a16="http://schemas.microsoft.com/office/drawing/2014/main" id="{00922917-3B47-5091-E11D-286EF1D77E79}"/>
              </a:ext>
            </a:extLst>
          </p:cNvPr>
          <p:cNvPicPr>
            <a:picLocks noChangeAspect="1"/>
          </p:cNvPicPr>
          <p:nvPr/>
        </p:nvPicPr>
        <p:blipFill rotWithShape="1">
          <a:blip r:embed="rId3">
            <a:extLst>
              <a:ext uri="{28A0092B-C50C-407E-A947-70E740481C1C}">
                <a14:useLocalDpi xmlns:a14="http://schemas.microsoft.com/office/drawing/2010/main" val="0"/>
              </a:ext>
            </a:extLst>
          </a:blip>
          <a:srcRect l="16177" t="26798" r="21996" b="18203"/>
          <a:stretch/>
        </p:blipFill>
        <p:spPr>
          <a:xfrm>
            <a:off x="0" y="5039742"/>
            <a:ext cx="3350281" cy="2243100"/>
          </a:xfrm>
          <a:prstGeom prst="rect">
            <a:avLst/>
          </a:prstGeom>
          <a:effectLst>
            <a:softEdge rad="127000"/>
          </a:effectLst>
        </p:spPr>
      </p:pic>
      <p:pic>
        <p:nvPicPr>
          <p:cNvPr id="19" name="図 18" descr="皿の上の肉と野菜の炒め物&#10;&#10;自動的に生成された説明">
            <a:extLst>
              <a:ext uri="{FF2B5EF4-FFF2-40B4-BE49-F238E27FC236}">
                <a16:creationId xmlns:a16="http://schemas.microsoft.com/office/drawing/2014/main" id="{EFB3A0DE-8389-9B87-8F35-BD4D33219B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87404" y="2810838"/>
            <a:ext cx="3331976" cy="2223053"/>
          </a:xfrm>
          <a:prstGeom prst="rect">
            <a:avLst/>
          </a:prstGeom>
          <a:effectLst>
            <a:softEdge rad="127000"/>
          </a:effectLst>
        </p:spPr>
      </p:pic>
      <p:pic>
        <p:nvPicPr>
          <p:cNvPr id="15" name="図 14" descr="セロリとサラダ&#10;&#10;自動的に生成された説明">
            <a:extLst>
              <a:ext uri="{FF2B5EF4-FFF2-40B4-BE49-F238E27FC236}">
                <a16:creationId xmlns:a16="http://schemas.microsoft.com/office/drawing/2014/main" id="{3A9C0C71-49A3-96A3-9BDC-D0ECD4C5CCBB}"/>
              </a:ext>
            </a:extLst>
          </p:cNvPr>
          <p:cNvPicPr>
            <a:picLocks noChangeAspect="1"/>
          </p:cNvPicPr>
          <p:nvPr/>
        </p:nvPicPr>
        <p:blipFill rotWithShape="1">
          <a:blip r:embed="rId5">
            <a:extLst>
              <a:ext uri="{28A0092B-C50C-407E-A947-70E740481C1C}">
                <a14:useLocalDpi xmlns:a14="http://schemas.microsoft.com/office/drawing/2010/main" val="0"/>
              </a:ext>
            </a:extLst>
          </a:blip>
          <a:srcRect l="8700" t="6497" r="12550" b="23934"/>
          <a:stretch/>
        </p:blipFill>
        <p:spPr>
          <a:xfrm>
            <a:off x="3441026" y="5033891"/>
            <a:ext cx="3385508" cy="2243100"/>
          </a:xfrm>
          <a:prstGeom prst="rect">
            <a:avLst/>
          </a:prstGeom>
          <a:effectLst>
            <a:softEdge rad="127000"/>
          </a:effectLst>
        </p:spPr>
      </p:pic>
      <p:sp>
        <p:nvSpPr>
          <p:cNvPr id="6" name="正方形/長方形 5">
            <a:extLst>
              <a:ext uri="{FF2B5EF4-FFF2-40B4-BE49-F238E27FC236}">
                <a16:creationId xmlns:a16="http://schemas.microsoft.com/office/drawing/2014/main" id="{72351518-A4EA-BAD9-86E3-45219C8BF4AC}"/>
              </a:ext>
            </a:extLst>
          </p:cNvPr>
          <p:cNvSpPr/>
          <p:nvPr/>
        </p:nvSpPr>
        <p:spPr>
          <a:xfrm>
            <a:off x="212520" y="1823953"/>
            <a:ext cx="6316153" cy="1631216"/>
          </a:xfrm>
          <a:prstGeom prst="rect">
            <a:avLst/>
          </a:prstGeom>
          <a:noFill/>
        </p:spPr>
        <p:txBody>
          <a:bodyPr wrap="none" lIns="91440" tIns="45720" rIns="91440" bIns="45720">
            <a:spAutoFit/>
          </a:bodyPr>
          <a:lstStyle/>
          <a:p>
            <a:pPr>
              <a:lnSpc>
                <a:spcPts val="6000"/>
              </a:lnSpc>
            </a:pPr>
            <a:r>
              <a:rPr lang="ja-JP" altLang="en-US" sz="5400" b="1" cap="none" spc="0" dirty="0">
                <a:ln w="0"/>
                <a:solidFill>
                  <a:schemeClr val="bg1"/>
                </a:solidFill>
                <a:effectLst>
                  <a:outerShdw blurRad="38100" dist="10160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夏</a:t>
            </a:r>
            <a:r>
              <a:rPr lang="ja-JP" altLang="en-US" sz="4400" b="1" cap="none" spc="0" dirty="0">
                <a:ln w="0"/>
                <a:solidFill>
                  <a:schemeClr val="bg1"/>
                </a:solidFill>
                <a:effectLst>
                  <a:outerShdw blurRad="38100" dist="10160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が</a:t>
            </a:r>
            <a:r>
              <a:rPr lang="ja-JP" altLang="en-US" sz="5400" b="1" cap="none" spc="0" dirty="0">
                <a:ln w="0"/>
                <a:solidFill>
                  <a:schemeClr val="bg1"/>
                </a:solidFill>
                <a:effectLst>
                  <a:outerShdw blurRad="38100" dist="10160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旬</a:t>
            </a:r>
            <a:r>
              <a:rPr lang="ja-JP" altLang="en-US" sz="4400" b="1" cap="none" spc="0" dirty="0">
                <a:ln w="0"/>
                <a:solidFill>
                  <a:schemeClr val="bg1"/>
                </a:solidFill>
                <a:effectLst>
                  <a:outerShdw blurRad="38100" dist="10160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の</a:t>
            </a:r>
            <a:r>
              <a:rPr lang="ja-JP" altLang="en-US" sz="5400" b="1" cap="none" spc="0" dirty="0">
                <a:ln w="0"/>
                <a:solidFill>
                  <a:schemeClr val="bg1"/>
                </a:solidFill>
                <a:effectLst>
                  <a:outerShdw blurRad="38100" dist="10160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きゅうり</a:t>
            </a:r>
            <a:r>
              <a:rPr lang="ja-JP" altLang="en-US" sz="4400" b="1" cap="none" spc="0" dirty="0">
                <a:ln w="0"/>
                <a:solidFill>
                  <a:schemeClr val="bg1"/>
                </a:solidFill>
                <a:effectLst>
                  <a:outerShdw blurRad="38100" dist="10160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は</a:t>
            </a:r>
            <a:endParaRPr lang="en-US" altLang="ja-JP" sz="4400" b="1" cap="none" spc="0" dirty="0">
              <a:ln w="0"/>
              <a:solidFill>
                <a:schemeClr val="bg1"/>
              </a:solidFill>
              <a:effectLst>
                <a:outerShdw blurRad="38100" dist="10160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endParaRPr>
          </a:p>
          <a:p>
            <a:pPr>
              <a:lnSpc>
                <a:spcPts val="6000"/>
              </a:lnSpc>
            </a:pPr>
            <a:r>
              <a:rPr lang="ja-JP" altLang="en-US" sz="5400" b="1" cap="none" spc="0" dirty="0">
                <a:ln w="0"/>
                <a:solidFill>
                  <a:schemeClr val="bg1"/>
                </a:solidFill>
                <a:effectLst>
                  <a:outerShdw blurRad="38100" dist="10160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　神様から</a:t>
            </a:r>
            <a:r>
              <a:rPr lang="ja-JP" altLang="en-US" sz="4400" b="1" cap="none" spc="0" dirty="0">
                <a:ln w="0"/>
                <a:solidFill>
                  <a:schemeClr val="bg1"/>
                </a:solidFill>
                <a:effectLst>
                  <a:outerShdw blurRad="38100" dist="10160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の</a:t>
            </a:r>
            <a:r>
              <a:rPr lang="ja-JP" altLang="en-US" sz="5400" b="1" cap="none" spc="0" dirty="0">
                <a:ln w="0"/>
                <a:solidFill>
                  <a:schemeClr val="bg1"/>
                </a:solidFill>
                <a:effectLst>
                  <a:outerShdw blurRad="38100" dist="10160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贈り物</a:t>
            </a:r>
          </a:p>
        </p:txBody>
      </p:sp>
      <p:sp>
        <p:nvSpPr>
          <p:cNvPr id="7" name="正方形/長方形 6">
            <a:extLst>
              <a:ext uri="{FF2B5EF4-FFF2-40B4-BE49-F238E27FC236}">
                <a16:creationId xmlns:a16="http://schemas.microsoft.com/office/drawing/2014/main" id="{93627A9D-6AEB-5958-9C73-DD0A746F7B79}"/>
              </a:ext>
            </a:extLst>
          </p:cNvPr>
          <p:cNvSpPr/>
          <p:nvPr/>
        </p:nvSpPr>
        <p:spPr>
          <a:xfrm>
            <a:off x="365829" y="7047052"/>
            <a:ext cx="6083717" cy="2554545"/>
          </a:xfrm>
          <a:prstGeom prst="rect">
            <a:avLst/>
          </a:prstGeom>
          <a:noFill/>
        </p:spPr>
        <p:txBody>
          <a:bodyPr wrap="none" lIns="91440" tIns="45720" rIns="91440" bIns="45720">
            <a:spAutoFit/>
          </a:bodyPr>
          <a:lstStyle/>
          <a:p>
            <a:r>
              <a:rPr lang="ja-JP" altLang="en-US" sz="2000" b="1" cap="none" spc="0" dirty="0">
                <a:ln w="0"/>
                <a:solidFill>
                  <a:schemeClr val="tx1"/>
                </a:solidFill>
                <a:effectLst>
                  <a:outerShdw blurRad="38100" dist="19050" dir="2700000" algn="tl" rotWithShape="0">
                    <a:schemeClr val="dk1">
                      <a:alpha val="40000"/>
                    </a:schemeClr>
                  </a:outerShdw>
                </a:effectLst>
              </a:rPr>
              <a:t>●熱中症が心配される夏には</a:t>
            </a:r>
            <a:endParaRPr lang="en-US" altLang="ja-JP" sz="2000" b="1" cap="none" spc="0" dirty="0">
              <a:ln w="0"/>
              <a:solidFill>
                <a:schemeClr val="tx1"/>
              </a:solidFill>
              <a:effectLst>
                <a:outerShdw blurRad="38100" dist="19050" dir="2700000" algn="tl" rotWithShape="0">
                  <a:schemeClr val="dk1">
                    <a:alpha val="40000"/>
                  </a:schemeClr>
                </a:outerShdw>
              </a:effectLst>
            </a:endParaRPr>
          </a:p>
          <a:p>
            <a:r>
              <a:rPr lang="ja-JP" altLang="en-US" sz="2000" b="1" cap="none" spc="0" dirty="0">
                <a:ln w="0"/>
                <a:solidFill>
                  <a:schemeClr val="tx1"/>
                </a:solidFill>
                <a:effectLst>
                  <a:outerShdw blurRad="38100" dist="19050" dir="2700000" algn="tl" rotWithShape="0">
                    <a:schemeClr val="dk1">
                      <a:alpha val="40000"/>
                    </a:schemeClr>
                  </a:outerShdw>
                </a:effectLst>
              </a:rPr>
              <a:t>　　　　旬のきゅうりを食べてさっぱり、ひんやり</a:t>
            </a:r>
            <a:endParaRPr lang="en-US" altLang="ja-JP" sz="2000" b="1" cap="none" spc="0" dirty="0">
              <a:ln w="0"/>
              <a:solidFill>
                <a:schemeClr val="tx1"/>
              </a:solidFill>
              <a:effectLst>
                <a:outerShdw blurRad="38100" dist="19050" dir="2700000" algn="tl" rotWithShape="0">
                  <a:schemeClr val="dk1">
                    <a:alpha val="40000"/>
                  </a:schemeClr>
                </a:outerShdw>
              </a:effectLst>
            </a:endParaRPr>
          </a:p>
          <a:p>
            <a:endParaRPr lang="ja-JP" altLang="en-US" sz="2000" b="1" cap="none" spc="0" dirty="0">
              <a:ln w="0"/>
              <a:solidFill>
                <a:schemeClr val="tx1"/>
              </a:solidFill>
              <a:effectLst>
                <a:outerShdw blurRad="38100" dist="19050" dir="2700000" algn="tl" rotWithShape="0">
                  <a:schemeClr val="dk1">
                    <a:alpha val="40000"/>
                  </a:schemeClr>
                </a:outerShdw>
              </a:effectLst>
            </a:endParaRPr>
          </a:p>
          <a:p>
            <a:r>
              <a:rPr lang="ja-JP" altLang="en-US" sz="2000" b="1" cap="none" spc="0" dirty="0">
                <a:ln w="0"/>
                <a:solidFill>
                  <a:schemeClr val="tx1"/>
                </a:solidFill>
                <a:effectLst>
                  <a:outerShdw blurRad="38100" dist="19050" dir="2700000" algn="tl" rotWithShape="0">
                    <a:schemeClr val="dk1">
                      <a:alpha val="40000"/>
                    </a:schemeClr>
                  </a:outerShdw>
                </a:effectLst>
              </a:rPr>
              <a:t>●お値段お手頃な旬のきゅうりは</a:t>
            </a:r>
            <a:endParaRPr lang="en-US" altLang="ja-JP" sz="2000" b="1" cap="none" spc="0" dirty="0">
              <a:ln w="0"/>
              <a:solidFill>
                <a:schemeClr val="tx1"/>
              </a:solidFill>
              <a:effectLst>
                <a:outerShdw blurRad="38100" dist="19050" dir="2700000" algn="tl" rotWithShape="0">
                  <a:schemeClr val="dk1">
                    <a:alpha val="40000"/>
                  </a:schemeClr>
                </a:outerShdw>
              </a:effectLst>
            </a:endParaRPr>
          </a:p>
          <a:p>
            <a:r>
              <a:rPr lang="ja-JP" altLang="en-US" sz="2000" b="1" dirty="0">
                <a:ln w="0"/>
                <a:effectLst>
                  <a:outerShdw blurRad="38100" dist="19050" dir="2700000" algn="tl" rotWithShape="0">
                    <a:schemeClr val="dk1">
                      <a:alpha val="40000"/>
                    </a:schemeClr>
                  </a:outerShdw>
                </a:effectLst>
              </a:rPr>
              <a:t>　　　　</a:t>
            </a:r>
            <a:r>
              <a:rPr lang="ja-JP" altLang="en-US" sz="2000" b="1" cap="none" spc="0" dirty="0">
                <a:ln w="0"/>
                <a:solidFill>
                  <a:schemeClr val="tx1"/>
                </a:solidFill>
                <a:effectLst>
                  <a:outerShdw blurRad="38100" dist="19050" dir="2700000" algn="tl" rotWithShape="0">
                    <a:schemeClr val="dk1">
                      <a:alpha val="40000"/>
                    </a:schemeClr>
                  </a:outerShdw>
                </a:effectLst>
              </a:rPr>
              <a:t>お漬物、サラダでさっぱり、ひんやり</a:t>
            </a:r>
            <a:endParaRPr lang="en-US" altLang="ja-JP" sz="2000" b="1" cap="none" spc="0" dirty="0">
              <a:ln w="0"/>
              <a:solidFill>
                <a:schemeClr val="tx1"/>
              </a:solidFill>
              <a:effectLst>
                <a:outerShdw blurRad="38100" dist="19050" dir="2700000" algn="tl" rotWithShape="0">
                  <a:schemeClr val="dk1">
                    <a:alpha val="40000"/>
                  </a:schemeClr>
                </a:outerShdw>
              </a:effectLst>
            </a:endParaRPr>
          </a:p>
          <a:p>
            <a:endParaRPr lang="en-US" altLang="ja-JP" sz="2000" b="1" dirty="0">
              <a:ln w="0"/>
              <a:effectLst>
                <a:outerShdw blurRad="38100" dist="19050" dir="2700000" algn="tl" rotWithShape="0">
                  <a:schemeClr val="dk1">
                    <a:alpha val="40000"/>
                  </a:schemeClr>
                </a:outerShdw>
              </a:effectLst>
            </a:endParaRPr>
          </a:p>
          <a:p>
            <a:r>
              <a:rPr lang="ja-JP" altLang="en-US" sz="2000" b="1" cap="none" spc="0" dirty="0">
                <a:ln w="0"/>
                <a:solidFill>
                  <a:schemeClr val="tx1"/>
                </a:solidFill>
                <a:effectLst>
                  <a:outerShdw blurRad="38100" dist="19050" dir="2700000" algn="tl" rotWithShape="0">
                    <a:schemeClr val="dk1">
                      <a:alpha val="40000"/>
                    </a:schemeClr>
                  </a:outerShdw>
                </a:effectLst>
              </a:rPr>
              <a:t>●美味しくて栄養豊富なきゅうりを</a:t>
            </a:r>
            <a:endParaRPr lang="en-US" altLang="ja-JP" sz="2000" b="1" cap="none" spc="0" dirty="0">
              <a:ln w="0"/>
              <a:solidFill>
                <a:schemeClr val="tx1"/>
              </a:solidFill>
              <a:effectLst>
                <a:outerShdw blurRad="38100" dist="19050" dir="2700000" algn="tl" rotWithShape="0">
                  <a:schemeClr val="dk1">
                    <a:alpha val="40000"/>
                  </a:schemeClr>
                </a:outerShdw>
              </a:effectLst>
            </a:endParaRPr>
          </a:p>
          <a:p>
            <a:r>
              <a:rPr lang="ja-JP" altLang="en-US" sz="2000" b="1" dirty="0">
                <a:ln w="0"/>
                <a:effectLst>
                  <a:outerShdw blurRad="38100" dist="19050" dir="2700000" algn="tl" rotWithShape="0">
                    <a:schemeClr val="dk1">
                      <a:alpha val="40000"/>
                    </a:schemeClr>
                  </a:outerShdw>
                </a:effectLst>
              </a:rPr>
              <a:t>　　　　</a:t>
            </a:r>
            <a:r>
              <a:rPr lang="ja-JP" altLang="en-US" sz="2000" b="1" cap="none" spc="0" dirty="0">
                <a:ln w="0"/>
                <a:solidFill>
                  <a:schemeClr val="tx1"/>
                </a:solidFill>
                <a:effectLst>
                  <a:outerShdw blurRad="38100" dist="19050" dir="2700000" algn="tl" rotWithShape="0">
                    <a:schemeClr val="dk1">
                      <a:alpha val="40000"/>
                    </a:schemeClr>
                  </a:outerShdw>
                </a:effectLst>
              </a:rPr>
              <a:t>たくさん食べてさっぱり、ひんやり</a:t>
            </a:r>
          </a:p>
        </p:txBody>
      </p:sp>
      <p:sp>
        <p:nvSpPr>
          <p:cNvPr id="28" name="正方形/長方形 27">
            <a:extLst>
              <a:ext uri="{FF2B5EF4-FFF2-40B4-BE49-F238E27FC236}">
                <a16:creationId xmlns:a16="http://schemas.microsoft.com/office/drawing/2014/main" id="{11D53944-513B-2304-2B3E-70877DBC8485}"/>
              </a:ext>
            </a:extLst>
          </p:cNvPr>
          <p:cNvSpPr/>
          <p:nvPr/>
        </p:nvSpPr>
        <p:spPr>
          <a:xfrm>
            <a:off x="183353" y="1776785"/>
            <a:ext cx="6316153" cy="1631216"/>
          </a:xfrm>
          <a:prstGeom prst="rect">
            <a:avLst/>
          </a:prstGeom>
          <a:noFill/>
        </p:spPr>
        <p:txBody>
          <a:bodyPr wrap="none" lIns="91440" tIns="45720" rIns="91440" bIns="45720">
            <a:spAutoFit/>
          </a:bodyPr>
          <a:lstStyle/>
          <a:p>
            <a:pPr>
              <a:lnSpc>
                <a:spcPts val="6000"/>
              </a:lnSpc>
            </a:pPr>
            <a:r>
              <a:rPr lang="ja-JP" altLang="en-US" sz="5400" cap="none" spc="0" dirty="0">
                <a:ln w="0"/>
                <a:solidFill>
                  <a:srgbClr val="00B0F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夏</a:t>
            </a:r>
            <a:r>
              <a:rPr lang="ja-JP" altLang="en-US" sz="4400" cap="none" spc="0" dirty="0">
                <a:ln w="0"/>
                <a:solidFill>
                  <a:srgbClr val="00B0F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が</a:t>
            </a:r>
            <a:r>
              <a:rPr lang="ja-JP" altLang="en-US" sz="5400" cap="none" spc="0" dirty="0">
                <a:ln w="0"/>
                <a:solidFill>
                  <a:srgbClr val="00B0F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旬</a:t>
            </a:r>
            <a:r>
              <a:rPr lang="ja-JP" altLang="en-US" sz="4400" cap="none" spc="0" dirty="0">
                <a:ln w="0"/>
                <a:solidFill>
                  <a:srgbClr val="00B0F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の</a:t>
            </a:r>
            <a:r>
              <a:rPr lang="ja-JP" altLang="en-US" sz="5400" cap="none" spc="0" dirty="0">
                <a:ln w="0"/>
                <a:solidFill>
                  <a:srgbClr val="00B0F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きゅうり</a:t>
            </a:r>
            <a:r>
              <a:rPr lang="ja-JP" altLang="en-US" sz="4400" cap="none" spc="0" dirty="0">
                <a:ln w="0"/>
                <a:solidFill>
                  <a:srgbClr val="00B0F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は</a:t>
            </a:r>
            <a:endParaRPr lang="en-US" altLang="ja-JP" sz="4400" cap="none" spc="0" dirty="0">
              <a:ln w="0"/>
              <a:solidFill>
                <a:srgbClr val="00B0F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endParaRPr>
          </a:p>
          <a:p>
            <a:pPr>
              <a:lnSpc>
                <a:spcPts val="6000"/>
              </a:lnSpc>
            </a:pPr>
            <a:r>
              <a:rPr lang="ja-JP" altLang="en-US" sz="5400" cap="none" spc="0" dirty="0">
                <a:ln w="0"/>
                <a:solidFill>
                  <a:srgbClr val="00B0F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　神様から</a:t>
            </a:r>
            <a:r>
              <a:rPr lang="ja-JP" altLang="en-US" sz="4400" cap="none" spc="0" dirty="0">
                <a:ln w="0"/>
                <a:solidFill>
                  <a:srgbClr val="00B0F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の</a:t>
            </a:r>
            <a:r>
              <a:rPr lang="ja-JP" altLang="en-US" sz="5400" cap="none" spc="0" dirty="0">
                <a:ln w="0"/>
                <a:solidFill>
                  <a:srgbClr val="00B0F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贈り物</a:t>
            </a:r>
          </a:p>
        </p:txBody>
      </p:sp>
    </p:spTree>
    <p:extLst>
      <p:ext uri="{BB962C8B-B14F-4D97-AF65-F5344CB8AC3E}">
        <p14:creationId xmlns:p14="http://schemas.microsoft.com/office/powerpoint/2010/main" val="2993516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139C4A2F-A8E7-5352-05BB-FCF3744F51F1}"/>
              </a:ext>
            </a:extLst>
          </p:cNvPr>
          <p:cNvSpPr/>
          <p:nvPr/>
        </p:nvSpPr>
        <p:spPr>
          <a:xfrm>
            <a:off x="0" y="0"/>
            <a:ext cx="6864726" cy="9906000"/>
          </a:xfrm>
          <a:prstGeom prst="rect">
            <a:avLst/>
          </a:prstGeom>
          <a:gradFill flip="none" rotWithShape="1">
            <a:gsLst>
              <a:gs pos="100000">
                <a:schemeClr val="bg1"/>
              </a:gs>
              <a:gs pos="38000">
                <a:schemeClr val="accent4">
                  <a:lumMod val="20000"/>
                  <a:lumOff val="8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descr="きゅうり, フルーツ が含まれている画像&#10;&#10;自動的に生成された説明">
            <a:extLst>
              <a:ext uri="{FF2B5EF4-FFF2-40B4-BE49-F238E27FC236}">
                <a16:creationId xmlns:a16="http://schemas.microsoft.com/office/drawing/2014/main" id="{C54FA6CB-FE92-AE2E-2183-93F962AB8C14}"/>
              </a:ext>
            </a:extLst>
          </p:cNvPr>
          <p:cNvPicPr>
            <a:picLocks noChangeAspect="1"/>
          </p:cNvPicPr>
          <p:nvPr/>
        </p:nvPicPr>
        <p:blipFill rotWithShape="1">
          <a:blip r:embed="rId2">
            <a:extLst>
              <a:ext uri="{28A0092B-C50C-407E-A947-70E740481C1C}">
                <a14:useLocalDpi xmlns:a14="http://schemas.microsoft.com/office/drawing/2010/main" val="0"/>
              </a:ext>
            </a:extLst>
          </a:blip>
          <a:srcRect l="14357" t="4237" r="17174" b="15737"/>
          <a:stretch/>
        </p:blipFill>
        <p:spPr>
          <a:xfrm>
            <a:off x="4167753" y="7663055"/>
            <a:ext cx="2469817" cy="1926004"/>
          </a:xfrm>
          <a:prstGeom prst="rect">
            <a:avLst/>
          </a:prstGeom>
          <a:effectLst/>
        </p:spPr>
      </p:pic>
      <p:pic>
        <p:nvPicPr>
          <p:cNvPr id="9" name="図 8" descr="皿の上の料理&#10;&#10;自動的に生成された説明">
            <a:extLst>
              <a:ext uri="{FF2B5EF4-FFF2-40B4-BE49-F238E27FC236}">
                <a16:creationId xmlns:a16="http://schemas.microsoft.com/office/drawing/2014/main" id="{26A9D927-52E1-847B-254C-D6052C8C5DD0}"/>
              </a:ext>
            </a:extLst>
          </p:cNvPr>
          <p:cNvPicPr>
            <a:picLocks noChangeAspect="1"/>
          </p:cNvPicPr>
          <p:nvPr/>
        </p:nvPicPr>
        <p:blipFill rotWithShape="1">
          <a:blip r:embed="rId3">
            <a:extLst>
              <a:ext uri="{28A0092B-C50C-407E-A947-70E740481C1C}">
                <a14:useLocalDpi xmlns:a14="http://schemas.microsoft.com/office/drawing/2010/main" val="0"/>
              </a:ext>
            </a:extLst>
          </a:blip>
          <a:srcRect l="12449" r="7952"/>
          <a:stretch/>
        </p:blipFill>
        <p:spPr>
          <a:xfrm>
            <a:off x="124073" y="1729801"/>
            <a:ext cx="6513497" cy="4602892"/>
          </a:xfrm>
          <a:prstGeom prst="rect">
            <a:avLst/>
          </a:prstGeom>
          <a:effectLst>
            <a:softEdge rad="127000"/>
          </a:effectLst>
        </p:spPr>
      </p:pic>
      <p:sp>
        <p:nvSpPr>
          <p:cNvPr id="10" name="正方形/長方形 9">
            <a:extLst>
              <a:ext uri="{FF2B5EF4-FFF2-40B4-BE49-F238E27FC236}">
                <a16:creationId xmlns:a16="http://schemas.microsoft.com/office/drawing/2014/main" id="{1C77E747-1FA4-FE94-5517-818F207A0908}"/>
              </a:ext>
            </a:extLst>
          </p:cNvPr>
          <p:cNvSpPr/>
          <p:nvPr/>
        </p:nvSpPr>
        <p:spPr>
          <a:xfrm>
            <a:off x="220429" y="148688"/>
            <a:ext cx="6417141" cy="1754326"/>
          </a:xfrm>
          <a:prstGeom prst="rect">
            <a:avLst/>
          </a:prstGeom>
          <a:noFill/>
          <a:effectLst>
            <a:outerShdw blurRad="50800" dist="114300" dir="2700000" algn="tl" rotWithShape="0">
              <a:prstClr val="black">
                <a:alpha val="40000"/>
              </a:prstClr>
            </a:outerShdw>
          </a:effectLst>
        </p:spPr>
        <p:txBody>
          <a:bodyPr wrap="none" lIns="91440" tIns="45720" rIns="91440" bIns="45720">
            <a:spAutoFit/>
          </a:bodyPr>
          <a:lstStyle/>
          <a:p>
            <a:r>
              <a:rPr lang="ja-JP" altLang="en-US" sz="5400" b="0" cap="none" spc="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美味しい漬物は</a:t>
            </a:r>
            <a:endParaRPr lang="en-US" altLang="ja-JP" sz="5400" b="0" cap="none" spc="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endParaRPr>
          </a:p>
          <a:p>
            <a:r>
              <a:rPr lang="ja-JP" altLang="en-US" sz="5400" b="0" cap="none" spc="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　　見栄えじゃない</a:t>
            </a:r>
            <a:endParaRPr lang="en-US" altLang="ja-JP" sz="5400" b="0" cap="none" spc="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endParaRPr>
          </a:p>
        </p:txBody>
      </p:sp>
      <p:sp>
        <p:nvSpPr>
          <p:cNvPr id="11" name="正方形/長方形 10">
            <a:extLst>
              <a:ext uri="{FF2B5EF4-FFF2-40B4-BE49-F238E27FC236}">
                <a16:creationId xmlns:a16="http://schemas.microsoft.com/office/drawing/2014/main" id="{A1E23AE1-B222-83C5-0A0D-0F925F389932}"/>
              </a:ext>
            </a:extLst>
          </p:cNvPr>
          <p:cNvSpPr/>
          <p:nvPr/>
        </p:nvSpPr>
        <p:spPr>
          <a:xfrm>
            <a:off x="370640" y="1630590"/>
            <a:ext cx="6494086" cy="2400657"/>
          </a:xfrm>
          <a:prstGeom prst="rect">
            <a:avLst/>
          </a:prstGeom>
          <a:noFill/>
          <a:effectLst/>
        </p:spPr>
        <p:txBody>
          <a:bodyPr wrap="none" lIns="91440" tIns="45720" rIns="91440" bIns="45720">
            <a:spAutoFit/>
          </a:bodyPr>
          <a:lstStyle/>
          <a:p>
            <a:pPr algn="r"/>
            <a:r>
              <a:rPr lang="ja-JP" altLang="en-US" sz="15000" b="1" cap="none" spc="0" dirty="0">
                <a:ln w="0"/>
                <a:solidFill>
                  <a:schemeClr val="bg1"/>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味</a:t>
            </a:r>
            <a:r>
              <a:rPr lang="ja-JP" altLang="en-US" sz="9600" b="1" cap="none" spc="0" dirty="0">
                <a:ln w="0"/>
                <a:solidFill>
                  <a:schemeClr val="bg1"/>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です</a:t>
            </a:r>
            <a:r>
              <a:rPr lang="ja-JP" altLang="en-US" sz="15000" b="1" cap="none" spc="0" dirty="0">
                <a:ln w="0"/>
                <a:solidFill>
                  <a:schemeClr val="bg1"/>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a:t>
            </a:r>
          </a:p>
        </p:txBody>
      </p:sp>
      <p:sp>
        <p:nvSpPr>
          <p:cNvPr id="12" name="正方形/長方形 11">
            <a:extLst>
              <a:ext uri="{FF2B5EF4-FFF2-40B4-BE49-F238E27FC236}">
                <a16:creationId xmlns:a16="http://schemas.microsoft.com/office/drawing/2014/main" id="{41894A8A-4517-97C5-AB8D-22AFE5929FFA}"/>
              </a:ext>
            </a:extLst>
          </p:cNvPr>
          <p:cNvSpPr/>
          <p:nvPr/>
        </p:nvSpPr>
        <p:spPr>
          <a:xfrm>
            <a:off x="213197" y="6606364"/>
            <a:ext cx="5929828" cy="2614883"/>
          </a:xfrm>
          <a:prstGeom prst="rect">
            <a:avLst/>
          </a:prstGeom>
          <a:noFill/>
        </p:spPr>
        <p:txBody>
          <a:bodyPr wrap="none" lIns="91440" tIns="45720" rIns="91440" bIns="45720">
            <a:spAutoFit/>
          </a:bodyPr>
          <a:lstStyle/>
          <a:p>
            <a:pPr>
              <a:lnSpc>
                <a:spcPct val="150000"/>
              </a:lnSpc>
            </a:pPr>
            <a:r>
              <a:rPr lang="ja-JP" altLang="en-US" sz="2800" b="1" cap="none" spc="0" dirty="0">
                <a:ln w="0"/>
                <a:solidFill>
                  <a:schemeClr val="tx1"/>
                </a:solidFill>
                <a:effectLst>
                  <a:outerShdw blurRad="38100" dist="19050" dir="2700000" algn="tl" rotWithShape="0">
                    <a:schemeClr val="dk1">
                      <a:alpha val="40000"/>
                    </a:schemeClr>
                  </a:outerShdw>
                </a:effectLst>
              </a:rPr>
              <a:t>やっぱり旬の野菜漬物は美味しい！</a:t>
            </a:r>
          </a:p>
          <a:p>
            <a:pPr>
              <a:lnSpc>
                <a:spcPct val="150000"/>
              </a:lnSpc>
            </a:pPr>
            <a:r>
              <a:rPr lang="ja-JP" altLang="en-US" sz="2800" b="1" cap="none" spc="0" dirty="0">
                <a:ln w="0"/>
                <a:solidFill>
                  <a:schemeClr val="tx1"/>
                </a:solidFill>
                <a:effectLst>
                  <a:outerShdw blurRad="38100" dist="19050" dir="2700000" algn="tl" rotWithShape="0">
                    <a:schemeClr val="dk1">
                      <a:alpha val="40000"/>
                    </a:schemeClr>
                  </a:outerShdw>
                </a:effectLst>
              </a:rPr>
              <a:t>美味しくて、たくさん食べちゃう。</a:t>
            </a:r>
            <a:endParaRPr lang="en-US" altLang="ja-JP" sz="2800" b="1" cap="none" spc="0" dirty="0">
              <a:ln w="0"/>
              <a:solidFill>
                <a:schemeClr val="tx1"/>
              </a:solidFill>
              <a:effectLst>
                <a:outerShdw blurRad="38100" dist="19050" dir="2700000" algn="tl" rotWithShape="0">
                  <a:schemeClr val="dk1">
                    <a:alpha val="40000"/>
                  </a:schemeClr>
                </a:outerShdw>
              </a:effectLst>
            </a:endParaRPr>
          </a:p>
          <a:p>
            <a:pPr>
              <a:lnSpc>
                <a:spcPct val="150000"/>
              </a:lnSpc>
            </a:pPr>
            <a:r>
              <a:rPr lang="ja-JP" altLang="en-US" sz="2800" b="1" cap="none" spc="0" dirty="0">
                <a:ln w="0"/>
                <a:solidFill>
                  <a:schemeClr val="tx1"/>
                </a:solidFill>
                <a:effectLst>
                  <a:outerShdw blurRad="38100" dist="19050" dir="2700000" algn="tl" rotWithShape="0">
                    <a:schemeClr val="dk1">
                      <a:alpha val="40000"/>
                    </a:schemeClr>
                  </a:outerShdw>
                </a:effectLst>
              </a:rPr>
              <a:t>　　　だから</a:t>
            </a:r>
            <a:endParaRPr lang="en-US" altLang="ja-JP" sz="2800" b="1" cap="none" spc="0" dirty="0">
              <a:ln w="0"/>
              <a:solidFill>
                <a:schemeClr val="tx1"/>
              </a:solidFill>
              <a:effectLst>
                <a:outerShdw blurRad="38100" dist="19050" dir="2700000" algn="tl" rotWithShape="0">
                  <a:schemeClr val="dk1">
                    <a:alpha val="40000"/>
                  </a:schemeClr>
                </a:outerShdw>
              </a:effectLst>
            </a:endParaRPr>
          </a:p>
          <a:p>
            <a:pPr>
              <a:lnSpc>
                <a:spcPct val="150000"/>
              </a:lnSpc>
            </a:pPr>
            <a:r>
              <a:rPr lang="ja-JP" altLang="en-US" sz="2800" b="1" cap="none" spc="0" dirty="0">
                <a:ln w="0"/>
                <a:solidFill>
                  <a:schemeClr val="tx1"/>
                </a:solidFill>
                <a:effectLst>
                  <a:outerShdw blurRad="38100" dist="19050" dir="2700000" algn="tl" rotWithShape="0">
                    <a:schemeClr val="dk1">
                      <a:alpha val="40000"/>
                    </a:schemeClr>
                  </a:outerShdw>
                </a:effectLst>
              </a:rPr>
              <a:t>　　安いと助かります！</a:t>
            </a:r>
          </a:p>
        </p:txBody>
      </p:sp>
      <p:sp>
        <p:nvSpPr>
          <p:cNvPr id="13" name="正方形/長方形 12">
            <a:extLst>
              <a:ext uri="{FF2B5EF4-FFF2-40B4-BE49-F238E27FC236}">
                <a16:creationId xmlns:a16="http://schemas.microsoft.com/office/drawing/2014/main" id="{824F2449-4331-5DA7-0051-9F842E5425EA}"/>
              </a:ext>
            </a:extLst>
          </p:cNvPr>
          <p:cNvSpPr/>
          <p:nvPr/>
        </p:nvSpPr>
        <p:spPr>
          <a:xfrm>
            <a:off x="318022" y="1554615"/>
            <a:ext cx="6494086" cy="2400657"/>
          </a:xfrm>
          <a:prstGeom prst="rect">
            <a:avLst/>
          </a:prstGeom>
          <a:noFill/>
          <a:effectLst/>
        </p:spPr>
        <p:txBody>
          <a:bodyPr wrap="none" lIns="91440" tIns="45720" rIns="91440" bIns="45720">
            <a:spAutoFit/>
          </a:bodyPr>
          <a:lstStyle/>
          <a:p>
            <a:pPr algn="r"/>
            <a:r>
              <a:rPr lang="ja-JP" altLang="en-US" sz="15000" b="0" cap="none" spc="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味</a:t>
            </a:r>
            <a:r>
              <a:rPr lang="ja-JP" altLang="en-US" sz="9600" b="0" cap="none" spc="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です</a:t>
            </a:r>
            <a:r>
              <a:rPr lang="ja-JP" altLang="en-US" sz="15000" b="0" cap="none" spc="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a:t>
            </a:r>
          </a:p>
        </p:txBody>
      </p:sp>
    </p:spTree>
    <p:extLst>
      <p:ext uri="{BB962C8B-B14F-4D97-AF65-F5344CB8AC3E}">
        <p14:creationId xmlns:p14="http://schemas.microsoft.com/office/powerpoint/2010/main" val="716646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正方形/長方形 18">
            <a:extLst>
              <a:ext uri="{FF2B5EF4-FFF2-40B4-BE49-F238E27FC236}">
                <a16:creationId xmlns:a16="http://schemas.microsoft.com/office/drawing/2014/main" id="{0FA1A6EE-B37F-BFD5-A7FF-F73320F08BD1}"/>
              </a:ext>
            </a:extLst>
          </p:cNvPr>
          <p:cNvSpPr/>
          <p:nvPr/>
        </p:nvSpPr>
        <p:spPr>
          <a:xfrm>
            <a:off x="203200" y="7356355"/>
            <a:ext cx="6453854" cy="205082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93627A9D-6AEB-5958-9C73-DD0A746F7B79}"/>
              </a:ext>
            </a:extLst>
          </p:cNvPr>
          <p:cNvSpPr/>
          <p:nvPr/>
        </p:nvSpPr>
        <p:spPr>
          <a:xfrm>
            <a:off x="-48877" y="4857926"/>
            <a:ext cx="6991016" cy="1374735"/>
          </a:xfrm>
          <a:prstGeom prst="rect">
            <a:avLst/>
          </a:prstGeom>
          <a:noFill/>
        </p:spPr>
        <p:txBody>
          <a:bodyPr wrap="none" lIns="91440" tIns="45720" rIns="91440" bIns="45720">
            <a:spAutoFit/>
          </a:bodyPr>
          <a:lstStyle/>
          <a:p>
            <a:pPr>
              <a:lnSpc>
                <a:spcPts val="5000"/>
              </a:lnSpc>
            </a:pPr>
            <a:r>
              <a:rPr lang="ja-JP" altLang="en-US" sz="48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「きゅうりだけの</a:t>
            </a:r>
            <a:endParaRPr lang="en-US" altLang="ja-JP" sz="48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endParaRPr>
          </a:p>
          <a:p>
            <a:pPr>
              <a:lnSpc>
                <a:spcPts val="5000"/>
              </a:lnSpc>
            </a:pPr>
            <a:r>
              <a:rPr lang="ja-JP" altLang="en-US" sz="4800" b="1"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　　</a:t>
            </a:r>
            <a:r>
              <a:rPr lang="ja-JP" altLang="en-US" sz="48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やみつきおつまみ」</a:t>
            </a:r>
          </a:p>
        </p:txBody>
      </p:sp>
      <p:sp>
        <p:nvSpPr>
          <p:cNvPr id="2" name="正方形/長方形 1">
            <a:extLst>
              <a:ext uri="{FF2B5EF4-FFF2-40B4-BE49-F238E27FC236}">
                <a16:creationId xmlns:a16="http://schemas.microsoft.com/office/drawing/2014/main" id="{DCE543D7-B45A-7576-16EA-8880E658C5B2}"/>
              </a:ext>
            </a:extLst>
          </p:cNvPr>
          <p:cNvSpPr/>
          <p:nvPr/>
        </p:nvSpPr>
        <p:spPr>
          <a:xfrm>
            <a:off x="301913" y="9513857"/>
            <a:ext cx="5796972" cy="276999"/>
          </a:xfrm>
          <a:prstGeom prst="rect">
            <a:avLst/>
          </a:prstGeom>
          <a:noFill/>
        </p:spPr>
        <p:txBody>
          <a:bodyPr wrap="none" lIns="91440" tIns="45720" rIns="91440" bIns="45720">
            <a:spAutoFit/>
          </a:bodyPr>
          <a:lstStyle/>
          <a:p>
            <a:pPr algn="ctr"/>
            <a:r>
              <a:rPr lang="ja-JP" altLang="en-US" sz="1200" b="0" cap="none" spc="0" dirty="0">
                <a:ln w="0"/>
                <a:solidFill>
                  <a:schemeClr val="tx1"/>
                </a:solidFill>
                <a:effectLst>
                  <a:outerShdw blurRad="38100" dist="19050" dir="2700000" algn="tl" rotWithShape="0">
                    <a:schemeClr val="dk1">
                      <a:alpha val="40000"/>
                    </a:schemeClr>
                  </a:outerShdw>
                </a:effectLst>
              </a:rPr>
              <a:t>引用元：</a:t>
            </a:r>
            <a:r>
              <a:rPr lang="en-US" altLang="ja-JP" sz="1200" b="0" cap="none" spc="0" dirty="0">
                <a:ln w="0"/>
                <a:solidFill>
                  <a:schemeClr val="tx1"/>
                </a:solidFill>
                <a:effectLst>
                  <a:outerShdw blurRad="38100" dist="19050" dir="2700000" algn="tl" rotWithShape="0">
                    <a:schemeClr val="dk1">
                      <a:alpha val="40000"/>
                    </a:schemeClr>
                  </a:outerShdw>
                </a:effectLst>
              </a:rPr>
              <a:t>https://www.kurashiru.com/recipes/91e37c65-3258-4387-8003-a3d67af7ff5f</a:t>
            </a:r>
            <a:endParaRPr lang="ja-JP" altLang="en-US" sz="1200" b="0" cap="none" spc="0" dirty="0">
              <a:ln w="0"/>
              <a:solidFill>
                <a:schemeClr val="tx1"/>
              </a:solidFill>
              <a:effectLst>
                <a:outerShdw blurRad="38100" dist="19050" dir="2700000" algn="tl" rotWithShape="0">
                  <a:schemeClr val="dk1">
                    <a:alpha val="40000"/>
                  </a:schemeClr>
                </a:outerShdw>
              </a:effectLst>
            </a:endParaRPr>
          </a:p>
        </p:txBody>
      </p:sp>
      <p:pic>
        <p:nvPicPr>
          <p:cNvPr id="8" name="図 7" descr="皿の上にあるサラダ&#10;&#10;自動的に生成された説明">
            <a:extLst>
              <a:ext uri="{FF2B5EF4-FFF2-40B4-BE49-F238E27FC236}">
                <a16:creationId xmlns:a16="http://schemas.microsoft.com/office/drawing/2014/main" id="{FEBBEB3D-7BC8-45B7-EA66-458D26C314A8}"/>
              </a:ext>
            </a:extLst>
          </p:cNvPr>
          <p:cNvPicPr>
            <a:picLocks noChangeAspect="1"/>
          </p:cNvPicPr>
          <p:nvPr/>
        </p:nvPicPr>
        <p:blipFill rotWithShape="1">
          <a:blip r:embed="rId2">
            <a:extLst>
              <a:ext uri="{28A0092B-C50C-407E-A947-70E740481C1C}">
                <a14:useLocalDpi xmlns:a14="http://schemas.microsoft.com/office/drawing/2010/main" val="0"/>
              </a:ext>
            </a:extLst>
          </a:blip>
          <a:srcRect t="21214" b="6889"/>
          <a:stretch/>
        </p:blipFill>
        <p:spPr>
          <a:xfrm>
            <a:off x="-2514" y="514929"/>
            <a:ext cx="6818666" cy="4902404"/>
          </a:xfrm>
          <a:prstGeom prst="rect">
            <a:avLst/>
          </a:prstGeom>
          <a:effectLst>
            <a:softEdge rad="635000"/>
          </a:effectLst>
        </p:spPr>
      </p:pic>
      <p:sp>
        <p:nvSpPr>
          <p:cNvPr id="11" name="円弧 10">
            <a:extLst>
              <a:ext uri="{FF2B5EF4-FFF2-40B4-BE49-F238E27FC236}">
                <a16:creationId xmlns:a16="http://schemas.microsoft.com/office/drawing/2014/main" id="{01086707-BEB5-8022-C43C-7662C47EEB36}"/>
              </a:ext>
            </a:extLst>
          </p:cNvPr>
          <p:cNvSpPr/>
          <p:nvPr/>
        </p:nvSpPr>
        <p:spPr>
          <a:xfrm rot="20445803">
            <a:off x="-1730638" y="1014075"/>
            <a:ext cx="4617720" cy="685800"/>
          </a:xfrm>
          <a:prstGeom prst="arc">
            <a:avLst>
              <a:gd name="adj1" fmla="val 13533375"/>
              <a:gd name="adj2" fmla="val 21311366"/>
            </a:avLst>
          </a:prstGeom>
          <a:ln w="1143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2" name="円弧 11">
            <a:extLst>
              <a:ext uri="{FF2B5EF4-FFF2-40B4-BE49-F238E27FC236}">
                <a16:creationId xmlns:a16="http://schemas.microsoft.com/office/drawing/2014/main" id="{61324FF2-A393-3861-BFD8-0952C7206B5E}"/>
              </a:ext>
            </a:extLst>
          </p:cNvPr>
          <p:cNvSpPr/>
          <p:nvPr/>
        </p:nvSpPr>
        <p:spPr>
          <a:xfrm rot="20771230">
            <a:off x="-2650330" y="1393021"/>
            <a:ext cx="8077200" cy="685800"/>
          </a:xfrm>
          <a:custGeom>
            <a:avLst/>
            <a:gdLst>
              <a:gd name="connsiteX0" fmla="*/ 3703454 w 8077200"/>
              <a:gd name="connsiteY0" fmla="*/ 1183 h 685800"/>
              <a:gd name="connsiteX1" fmla="*/ 4176321 w 8077200"/>
              <a:gd name="connsiteY1" fmla="*/ 200 h 685800"/>
              <a:gd name="connsiteX2" fmla="*/ 7833937 w 8077200"/>
              <a:gd name="connsiteY2" fmla="*/ 225691 h 685800"/>
              <a:gd name="connsiteX3" fmla="*/ 4038600 w 8077200"/>
              <a:gd name="connsiteY3" fmla="*/ 342900 h 685800"/>
              <a:gd name="connsiteX4" fmla="*/ 3703454 w 8077200"/>
              <a:gd name="connsiteY4" fmla="*/ 1183 h 685800"/>
              <a:gd name="connsiteX0" fmla="*/ 3703454 w 8077200"/>
              <a:gd name="connsiteY0" fmla="*/ 1183 h 685800"/>
              <a:gd name="connsiteX1" fmla="*/ 4176321 w 8077200"/>
              <a:gd name="connsiteY1" fmla="*/ 200 h 685800"/>
              <a:gd name="connsiteX2" fmla="*/ 7833937 w 8077200"/>
              <a:gd name="connsiteY2" fmla="*/ 225691 h 685800"/>
            </a:gdLst>
            <a:ahLst/>
            <a:cxnLst>
              <a:cxn ang="0">
                <a:pos x="connsiteX0" y="connsiteY0"/>
              </a:cxn>
              <a:cxn ang="0">
                <a:pos x="connsiteX1" y="connsiteY1"/>
              </a:cxn>
              <a:cxn ang="0">
                <a:pos x="connsiteX2" y="connsiteY2"/>
              </a:cxn>
            </a:cxnLst>
            <a:rect l="l" t="t" r="r" b="b"/>
            <a:pathLst>
              <a:path w="8077200" h="685800" stroke="0" extrusionOk="0">
                <a:moveTo>
                  <a:pt x="3703454" y="1183"/>
                </a:moveTo>
                <a:cubicBezTo>
                  <a:pt x="3780955" y="-11911"/>
                  <a:pt x="4048354" y="-11226"/>
                  <a:pt x="4176321" y="200"/>
                </a:cubicBezTo>
                <a:cubicBezTo>
                  <a:pt x="5899365" y="21016"/>
                  <a:pt x="7215739" y="95958"/>
                  <a:pt x="7833937" y="225691"/>
                </a:cubicBezTo>
                <a:cubicBezTo>
                  <a:pt x="6597595" y="398536"/>
                  <a:pt x="5622272" y="136722"/>
                  <a:pt x="4038600" y="342900"/>
                </a:cubicBezTo>
                <a:cubicBezTo>
                  <a:pt x="3875787" y="228938"/>
                  <a:pt x="3749052" y="89075"/>
                  <a:pt x="3703454" y="1183"/>
                </a:cubicBezTo>
                <a:close/>
              </a:path>
              <a:path w="8077200" h="685800" fill="none" extrusionOk="0">
                <a:moveTo>
                  <a:pt x="3703454" y="1183"/>
                </a:moveTo>
                <a:cubicBezTo>
                  <a:pt x="3929633" y="40587"/>
                  <a:pt x="3995976" y="32012"/>
                  <a:pt x="4176321" y="200"/>
                </a:cubicBezTo>
                <a:cubicBezTo>
                  <a:pt x="5883179" y="38577"/>
                  <a:pt x="7313411" y="104483"/>
                  <a:pt x="7833937" y="225691"/>
                </a:cubicBezTo>
              </a:path>
              <a:path w="8077200" h="685800" fill="none" stroke="0" extrusionOk="0">
                <a:moveTo>
                  <a:pt x="3703454" y="1183"/>
                </a:moveTo>
                <a:cubicBezTo>
                  <a:pt x="3812234" y="26295"/>
                  <a:pt x="4118929" y="24859"/>
                  <a:pt x="4176321" y="200"/>
                </a:cubicBezTo>
                <a:cubicBezTo>
                  <a:pt x="5716507" y="-11360"/>
                  <a:pt x="7239093" y="123959"/>
                  <a:pt x="7833937" y="225691"/>
                </a:cubicBezTo>
              </a:path>
            </a:pathLst>
          </a:custGeom>
          <a:ln w="155575">
            <a:solidFill>
              <a:srgbClr val="FFFF00"/>
            </a:solidFill>
            <a:extLst>
              <a:ext uri="{C807C97D-BFC1-408E-A445-0C87EB9F89A2}">
                <ask:lineSketchStyleProps xmlns:ask="http://schemas.microsoft.com/office/drawing/2018/sketchyshapes" sd="1219033472">
                  <a:prstGeom prst="arc">
                    <a:avLst>
                      <a:gd name="adj1" fmla="val 13533375"/>
                      <a:gd name="adj2" fmla="val 21493867"/>
                    </a:avLst>
                  </a:prstGeom>
                  <ask:type>
                    <ask:lineSketchCurve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652D40F9-E8DA-219F-8950-CA0C2B1D8595}"/>
              </a:ext>
            </a:extLst>
          </p:cNvPr>
          <p:cNvSpPr/>
          <p:nvPr/>
        </p:nvSpPr>
        <p:spPr>
          <a:xfrm rot="20844857">
            <a:off x="57775" y="-16480"/>
            <a:ext cx="4801314" cy="1323439"/>
          </a:xfrm>
          <a:prstGeom prst="rect">
            <a:avLst/>
          </a:prstGeom>
          <a:noFill/>
        </p:spPr>
        <p:txBody>
          <a:bodyPr wrap="none" lIns="91440" tIns="45720" rIns="91440" bIns="45720">
            <a:spAutoFit/>
          </a:bodyPr>
          <a:lstStyle/>
          <a:p>
            <a:r>
              <a:rPr lang="ja-JP" altLang="en-US"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人気</a:t>
            </a:r>
            <a:r>
              <a:rPr lang="en-US" altLang="ja-JP"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No.</a:t>
            </a:r>
            <a:r>
              <a:rPr lang="ja-JP" altLang="en-US"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１</a:t>
            </a:r>
            <a:endParaRPr lang="en-US" altLang="ja-JP"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endParaRPr>
          </a:p>
          <a:p>
            <a:r>
              <a:rPr lang="ja-JP" altLang="en-US"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　きゅうりのつまみ</a:t>
            </a:r>
          </a:p>
        </p:txBody>
      </p:sp>
      <p:sp>
        <p:nvSpPr>
          <p:cNvPr id="14" name="正方形/長方形 13">
            <a:extLst>
              <a:ext uri="{FF2B5EF4-FFF2-40B4-BE49-F238E27FC236}">
                <a16:creationId xmlns:a16="http://schemas.microsoft.com/office/drawing/2014/main" id="{E4C0EC15-8CDE-F42F-509C-8A7E42E18580}"/>
              </a:ext>
            </a:extLst>
          </p:cNvPr>
          <p:cNvSpPr/>
          <p:nvPr/>
        </p:nvSpPr>
        <p:spPr>
          <a:xfrm rot="20528394">
            <a:off x="5029159" y="4720961"/>
            <a:ext cx="1544328" cy="787618"/>
          </a:xfrm>
          <a:custGeom>
            <a:avLst/>
            <a:gdLst>
              <a:gd name="connsiteX0" fmla="*/ 0 w 1544328"/>
              <a:gd name="connsiteY0" fmla="*/ 0 h 787618"/>
              <a:gd name="connsiteX1" fmla="*/ 499333 w 1544328"/>
              <a:gd name="connsiteY1" fmla="*/ 0 h 787618"/>
              <a:gd name="connsiteX2" fmla="*/ 1014109 w 1544328"/>
              <a:gd name="connsiteY2" fmla="*/ 0 h 787618"/>
              <a:gd name="connsiteX3" fmla="*/ 1544328 w 1544328"/>
              <a:gd name="connsiteY3" fmla="*/ 0 h 787618"/>
              <a:gd name="connsiteX4" fmla="*/ 1544328 w 1544328"/>
              <a:gd name="connsiteY4" fmla="*/ 393809 h 787618"/>
              <a:gd name="connsiteX5" fmla="*/ 1544328 w 1544328"/>
              <a:gd name="connsiteY5" fmla="*/ 787618 h 787618"/>
              <a:gd name="connsiteX6" fmla="*/ 1029552 w 1544328"/>
              <a:gd name="connsiteY6" fmla="*/ 787618 h 787618"/>
              <a:gd name="connsiteX7" fmla="*/ 545663 w 1544328"/>
              <a:gd name="connsiteY7" fmla="*/ 787618 h 787618"/>
              <a:gd name="connsiteX8" fmla="*/ 0 w 1544328"/>
              <a:gd name="connsiteY8" fmla="*/ 787618 h 787618"/>
              <a:gd name="connsiteX9" fmla="*/ 0 w 1544328"/>
              <a:gd name="connsiteY9" fmla="*/ 401685 h 787618"/>
              <a:gd name="connsiteX10" fmla="*/ 0 w 1544328"/>
              <a:gd name="connsiteY10" fmla="*/ 0 h 787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44328" h="787618" fill="none" extrusionOk="0">
                <a:moveTo>
                  <a:pt x="0" y="0"/>
                </a:moveTo>
                <a:cubicBezTo>
                  <a:pt x="245728" y="-46107"/>
                  <a:pt x="353300" y="45326"/>
                  <a:pt x="499333" y="0"/>
                </a:cubicBezTo>
                <a:cubicBezTo>
                  <a:pt x="645366" y="-45326"/>
                  <a:pt x="876237" y="60519"/>
                  <a:pt x="1014109" y="0"/>
                </a:cubicBezTo>
                <a:cubicBezTo>
                  <a:pt x="1151981" y="-60519"/>
                  <a:pt x="1424285" y="57669"/>
                  <a:pt x="1544328" y="0"/>
                </a:cubicBezTo>
                <a:cubicBezTo>
                  <a:pt x="1555916" y="104052"/>
                  <a:pt x="1512573" y="210633"/>
                  <a:pt x="1544328" y="393809"/>
                </a:cubicBezTo>
                <a:cubicBezTo>
                  <a:pt x="1576083" y="576985"/>
                  <a:pt x="1542994" y="701292"/>
                  <a:pt x="1544328" y="787618"/>
                </a:cubicBezTo>
                <a:cubicBezTo>
                  <a:pt x="1341696" y="788398"/>
                  <a:pt x="1202281" y="739228"/>
                  <a:pt x="1029552" y="787618"/>
                </a:cubicBezTo>
                <a:cubicBezTo>
                  <a:pt x="856823" y="836008"/>
                  <a:pt x="676008" y="758258"/>
                  <a:pt x="545663" y="787618"/>
                </a:cubicBezTo>
                <a:cubicBezTo>
                  <a:pt x="415318" y="816978"/>
                  <a:pt x="253527" y="753543"/>
                  <a:pt x="0" y="787618"/>
                </a:cubicBezTo>
                <a:cubicBezTo>
                  <a:pt x="-10069" y="693293"/>
                  <a:pt x="14143" y="512006"/>
                  <a:pt x="0" y="401685"/>
                </a:cubicBezTo>
                <a:cubicBezTo>
                  <a:pt x="-14143" y="291364"/>
                  <a:pt x="6169" y="135001"/>
                  <a:pt x="0" y="0"/>
                </a:cubicBezTo>
                <a:close/>
              </a:path>
              <a:path w="1544328" h="787618" stroke="0" extrusionOk="0">
                <a:moveTo>
                  <a:pt x="0" y="0"/>
                </a:moveTo>
                <a:cubicBezTo>
                  <a:pt x="156816" y="-15346"/>
                  <a:pt x="296556" y="15847"/>
                  <a:pt x="499333" y="0"/>
                </a:cubicBezTo>
                <a:cubicBezTo>
                  <a:pt x="702110" y="-15847"/>
                  <a:pt x="776494" y="50919"/>
                  <a:pt x="967779" y="0"/>
                </a:cubicBezTo>
                <a:cubicBezTo>
                  <a:pt x="1159064" y="-50919"/>
                  <a:pt x="1397974" y="9289"/>
                  <a:pt x="1544328" y="0"/>
                </a:cubicBezTo>
                <a:cubicBezTo>
                  <a:pt x="1552578" y="192809"/>
                  <a:pt x="1530774" y="211229"/>
                  <a:pt x="1544328" y="385933"/>
                </a:cubicBezTo>
                <a:cubicBezTo>
                  <a:pt x="1557882" y="560637"/>
                  <a:pt x="1520549" y="598093"/>
                  <a:pt x="1544328" y="787618"/>
                </a:cubicBezTo>
                <a:cubicBezTo>
                  <a:pt x="1436646" y="830289"/>
                  <a:pt x="1283690" y="758884"/>
                  <a:pt x="1060439" y="787618"/>
                </a:cubicBezTo>
                <a:cubicBezTo>
                  <a:pt x="837188" y="816352"/>
                  <a:pt x="703271" y="763645"/>
                  <a:pt x="576549" y="787618"/>
                </a:cubicBezTo>
                <a:cubicBezTo>
                  <a:pt x="449827" y="811591"/>
                  <a:pt x="286794" y="766137"/>
                  <a:pt x="0" y="787618"/>
                </a:cubicBezTo>
                <a:cubicBezTo>
                  <a:pt x="-40496" y="628976"/>
                  <a:pt x="13343" y="492655"/>
                  <a:pt x="0" y="417438"/>
                </a:cubicBezTo>
                <a:cubicBezTo>
                  <a:pt x="-13343" y="342221"/>
                  <a:pt x="39469" y="165521"/>
                  <a:pt x="0" y="0"/>
                </a:cubicBezTo>
                <a:close/>
              </a:path>
            </a:pathLst>
          </a:custGeom>
          <a:solidFill>
            <a:srgbClr val="FF0000"/>
          </a:solidFill>
          <a:ln>
            <a:solidFill>
              <a:srgbClr val="FF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 name="正方形/長方形 3">
            <a:extLst>
              <a:ext uri="{FF2B5EF4-FFF2-40B4-BE49-F238E27FC236}">
                <a16:creationId xmlns:a16="http://schemas.microsoft.com/office/drawing/2014/main" id="{919DD932-45B3-6B7C-2A06-E578226978F4}"/>
              </a:ext>
            </a:extLst>
          </p:cNvPr>
          <p:cNvSpPr/>
          <p:nvPr/>
        </p:nvSpPr>
        <p:spPr>
          <a:xfrm rot="20621904">
            <a:off x="4936548" y="4704139"/>
            <a:ext cx="1551306" cy="830997"/>
          </a:xfrm>
          <a:prstGeom prst="rect">
            <a:avLst/>
          </a:prstGeom>
          <a:noFill/>
        </p:spPr>
        <p:txBody>
          <a:bodyPr wrap="square" lIns="91440" tIns="45720" rIns="91440" bIns="45720">
            <a:spAutoFit/>
          </a:bodyPr>
          <a:lstStyle/>
          <a:p>
            <a:r>
              <a:rPr lang="ja-JP" altLang="en-US" sz="4800" b="0" cap="none" spc="0" dirty="0">
                <a:ln w="0"/>
                <a:solidFill>
                  <a:schemeClr val="bg1"/>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簡単</a:t>
            </a:r>
          </a:p>
        </p:txBody>
      </p:sp>
      <p:sp>
        <p:nvSpPr>
          <p:cNvPr id="13" name="正方形/長方形 12">
            <a:extLst>
              <a:ext uri="{FF2B5EF4-FFF2-40B4-BE49-F238E27FC236}">
                <a16:creationId xmlns:a16="http://schemas.microsoft.com/office/drawing/2014/main" id="{59486F81-0A85-84E3-3072-4323D567F4F3}"/>
              </a:ext>
            </a:extLst>
          </p:cNvPr>
          <p:cNvSpPr/>
          <p:nvPr/>
        </p:nvSpPr>
        <p:spPr>
          <a:xfrm rot="20621904">
            <a:off x="5915390" y="4489737"/>
            <a:ext cx="800219" cy="830997"/>
          </a:xfrm>
          <a:prstGeom prst="rect">
            <a:avLst/>
          </a:prstGeom>
          <a:noFill/>
        </p:spPr>
        <p:txBody>
          <a:bodyPr wrap="none" lIns="91440" tIns="45720" rIns="91440" bIns="45720">
            <a:spAutoFit/>
          </a:bodyPr>
          <a:lstStyle/>
          <a:p>
            <a:r>
              <a:rPr lang="ja-JP" altLang="en-US" sz="4800" b="0" cap="none" spc="0" dirty="0">
                <a:ln w="0"/>
                <a:solidFill>
                  <a:schemeClr val="bg1"/>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a:t>
            </a:r>
          </a:p>
        </p:txBody>
      </p:sp>
      <p:sp>
        <p:nvSpPr>
          <p:cNvPr id="15" name="正方形/長方形 14">
            <a:extLst>
              <a:ext uri="{FF2B5EF4-FFF2-40B4-BE49-F238E27FC236}">
                <a16:creationId xmlns:a16="http://schemas.microsoft.com/office/drawing/2014/main" id="{D266DC71-E881-2CAB-133C-37402A71589E}"/>
              </a:ext>
            </a:extLst>
          </p:cNvPr>
          <p:cNvSpPr/>
          <p:nvPr/>
        </p:nvSpPr>
        <p:spPr>
          <a:xfrm>
            <a:off x="218389" y="6149501"/>
            <a:ext cx="5955476" cy="1200329"/>
          </a:xfrm>
          <a:prstGeom prst="rect">
            <a:avLst/>
          </a:prstGeom>
          <a:noFill/>
        </p:spPr>
        <p:txBody>
          <a:bodyPr wrap="none" lIns="91440" tIns="45720" rIns="91440" bIns="45720">
            <a:spAutoFit/>
          </a:bodyPr>
          <a:lstStyle/>
          <a:p>
            <a:r>
              <a:rPr lang="ja-JP" altLang="en-US" b="1" cap="none" spc="0" dirty="0">
                <a:ln w="0"/>
                <a:solidFill>
                  <a:schemeClr val="tx1"/>
                </a:solidFill>
                <a:effectLst>
                  <a:outerShdw blurRad="38100" dist="19050" dir="2700000" algn="tl" rotWithShape="0">
                    <a:schemeClr val="dk1">
                      <a:alpha val="40000"/>
                    </a:schemeClr>
                  </a:outerShdw>
                </a:effectLst>
              </a:rPr>
              <a:t>きゅうりだけの簡単やみつきおつまみです。</a:t>
            </a:r>
            <a:endParaRPr lang="en-US" altLang="ja-JP" b="1" cap="none" spc="0" dirty="0">
              <a:ln w="0"/>
              <a:solidFill>
                <a:schemeClr val="tx1"/>
              </a:solidFill>
              <a:effectLst>
                <a:outerShdw blurRad="38100" dist="19050" dir="2700000" algn="tl" rotWithShape="0">
                  <a:schemeClr val="dk1">
                    <a:alpha val="40000"/>
                  </a:schemeClr>
                </a:outerShdw>
              </a:effectLst>
            </a:endParaRPr>
          </a:p>
          <a:p>
            <a:r>
              <a:rPr lang="ja-JP" altLang="en-US" b="1" cap="none" spc="0" dirty="0">
                <a:ln w="0"/>
                <a:solidFill>
                  <a:schemeClr val="tx1"/>
                </a:solidFill>
                <a:effectLst>
                  <a:outerShdw blurRad="38100" dist="19050" dir="2700000" algn="tl" rotWithShape="0">
                    <a:schemeClr val="dk1">
                      <a:alpha val="40000"/>
                    </a:schemeClr>
                  </a:outerShdw>
                </a:effectLst>
              </a:rPr>
              <a:t>鶏ガラスープの素、ニンニクのうま味がさっぱりと</a:t>
            </a:r>
            <a:endParaRPr lang="en-US" altLang="ja-JP" b="1" cap="none" spc="0" dirty="0">
              <a:ln w="0"/>
              <a:solidFill>
                <a:schemeClr val="tx1"/>
              </a:solidFill>
              <a:effectLst>
                <a:outerShdw blurRad="38100" dist="19050" dir="2700000" algn="tl" rotWithShape="0">
                  <a:schemeClr val="dk1">
                    <a:alpha val="40000"/>
                  </a:schemeClr>
                </a:outerShdw>
              </a:effectLst>
            </a:endParaRPr>
          </a:p>
          <a:p>
            <a:r>
              <a:rPr lang="ja-JP" altLang="en-US" b="1" cap="none" spc="0" dirty="0">
                <a:ln w="0"/>
                <a:solidFill>
                  <a:schemeClr val="tx1"/>
                </a:solidFill>
                <a:effectLst>
                  <a:outerShdw blurRad="38100" dist="19050" dir="2700000" algn="tl" rotWithShape="0">
                    <a:schemeClr val="dk1">
                      <a:alpha val="40000"/>
                    </a:schemeClr>
                  </a:outerShdw>
                </a:effectLst>
              </a:rPr>
              <a:t>きゅうりによくからんでお箸が止まりません。</a:t>
            </a:r>
            <a:endParaRPr lang="en-US" altLang="ja-JP" b="1" cap="none" spc="0" dirty="0">
              <a:ln w="0"/>
              <a:solidFill>
                <a:schemeClr val="tx1"/>
              </a:solidFill>
              <a:effectLst>
                <a:outerShdw blurRad="38100" dist="19050" dir="2700000" algn="tl" rotWithShape="0">
                  <a:schemeClr val="dk1">
                    <a:alpha val="40000"/>
                  </a:schemeClr>
                </a:outerShdw>
              </a:effectLst>
            </a:endParaRPr>
          </a:p>
          <a:p>
            <a:r>
              <a:rPr lang="ja-JP" altLang="en-US" b="1" cap="none" spc="0" dirty="0">
                <a:ln w="0"/>
                <a:solidFill>
                  <a:schemeClr val="tx1"/>
                </a:solidFill>
                <a:effectLst>
                  <a:outerShdw blurRad="38100" dist="19050" dir="2700000" algn="tl" rotWithShape="0">
                    <a:schemeClr val="dk1">
                      <a:alpha val="40000"/>
                    </a:schemeClr>
                  </a:outerShdw>
                </a:effectLst>
              </a:rPr>
              <a:t>あっという間にできて、あっという間に食べちゃう！？</a:t>
            </a:r>
          </a:p>
        </p:txBody>
      </p:sp>
      <p:sp>
        <p:nvSpPr>
          <p:cNvPr id="16" name="正方形/長方形 15">
            <a:extLst>
              <a:ext uri="{FF2B5EF4-FFF2-40B4-BE49-F238E27FC236}">
                <a16:creationId xmlns:a16="http://schemas.microsoft.com/office/drawing/2014/main" id="{8F21F5CA-35FD-A8F8-0BEC-36C0FA154A49}"/>
              </a:ext>
            </a:extLst>
          </p:cNvPr>
          <p:cNvSpPr/>
          <p:nvPr/>
        </p:nvSpPr>
        <p:spPr>
          <a:xfrm>
            <a:off x="200947" y="7343305"/>
            <a:ext cx="2670198" cy="1661993"/>
          </a:xfrm>
          <a:prstGeom prst="rect">
            <a:avLst/>
          </a:prstGeom>
          <a:noFill/>
        </p:spPr>
        <p:txBody>
          <a:bodyPr wrap="square" lIns="91440" tIns="45720" rIns="91440" bIns="45720">
            <a:spAutoFit/>
          </a:bodyPr>
          <a:lstStyle/>
          <a:p>
            <a:r>
              <a:rPr lang="ja-JP" altLang="en-US" b="1" cap="none" spc="0" dirty="0">
                <a:ln w="0"/>
                <a:solidFill>
                  <a:schemeClr val="tx1"/>
                </a:solidFill>
                <a:effectLst>
                  <a:outerShdw blurRad="38100" dist="19050" dir="2700000" algn="tl" rotWithShape="0">
                    <a:schemeClr val="dk1">
                      <a:alpha val="40000"/>
                    </a:schemeClr>
                  </a:outerShdw>
                </a:effectLst>
              </a:rPr>
              <a:t>材料</a:t>
            </a:r>
            <a:r>
              <a:rPr lang="en-US" altLang="ja-JP" b="1" cap="none" spc="0" dirty="0">
                <a:ln w="0"/>
                <a:solidFill>
                  <a:schemeClr val="tx1"/>
                </a:solidFill>
                <a:effectLst>
                  <a:outerShdw blurRad="38100" dist="19050" dir="2700000" algn="tl" rotWithShape="0">
                    <a:schemeClr val="dk1">
                      <a:alpha val="40000"/>
                    </a:schemeClr>
                  </a:outerShdw>
                </a:effectLst>
              </a:rPr>
              <a:t>(2</a:t>
            </a:r>
            <a:r>
              <a:rPr lang="ja-JP" altLang="en-US" b="1" cap="none" spc="0" dirty="0">
                <a:ln w="0"/>
                <a:solidFill>
                  <a:schemeClr val="tx1"/>
                </a:solidFill>
                <a:effectLst>
                  <a:outerShdw blurRad="38100" dist="19050" dir="2700000" algn="tl" rotWithShape="0">
                    <a:schemeClr val="dk1">
                      <a:alpha val="40000"/>
                    </a:schemeClr>
                  </a:outerShdw>
                </a:effectLst>
              </a:rPr>
              <a:t>人前</a:t>
            </a:r>
            <a:r>
              <a:rPr lang="en-US" altLang="ja-JP" b="1" cap="none" spc="0" dirty="0">
                <a:ln w="0"/>
                <a:solidFill>
                  <a:schemeClr val="tx1"/>
                </a:solidFill>
                <a:effectLst>
                  <a:outerShdw blurRad="38100" dist="19050" dir="2700000" algn="tl" rotWithShape="0">
                    <a:schemeClr val="dk1">
                      <a:alpha val="40000"/>
                    </a:schemeClr>
                  </a:outerShdw>
                </a:effectLst>
              </a:rPr>
              <a:t>)</a:t>
            </a:r>
          </a:p>
          <a:p>
            <a:r>
              <a:rPr lang="ja-JP" altLang="en-US" sz="1400" b="0" cap="none" spc="0" dirty="0">
                <a:ln w="0"/>
                <a:solidFill>
                  <a:schemeClr val="tx1"/>
                </a:solidFill>
                <a:effectLst>
                  <a:outerShdw blurRad="38100" dist="19050" dir="2700000" algn="tl" rotWithShape="0">
                    <a:schemeClr val="dk1">
                      <a:alpha val="40000"/>
                    </a:schemeClr>
                  </a:outerShdw>
                </a:effectLst>
              </a:rPr>
              <a:t>きゅうり・・</a:t>
            </a:r>
            <a:r>
              <a:rPr lang="en-US" altLang="ja-JP" sz="1400" b="0" cap="none" spc="0" dirty="0">
                <a:ln w="0"/>
                <a:solidFill>
                  <a:schemeClr val="tx1"/>
                </a:solidFill>
                <a:effectLst>
                  <a:outerShdw blurRad="38100" dist="19050" dir="2700000" algn="tl" rotWithShape="0">
                    <a:schemeClr val="dk1">
                      <a:alpha val="40000"/>
                    </a:schemeClr>
                  </a:outerShdw>
                </a:effectLst>
              </a:rPr>
              <a:t>200g</a:t>
            </a:r>
          </a:p>
          <a:p>
            <a:r>
              <a:rPr lang="ja-JP" altLang="en-US" sz="1400" b="0" cap="none" spc="0" dirty="0">
                <a:ln w="0"/>
                <a:solidFill>
                  <a:schemeClr val="tx1"/>
                </a:solidFill>
                <a:effectLst>
                  <a:outerShdw blurRad="38100" dist="19050" dir="2700000" algn="tl" rotWithShape="0">
                    <a:schemeClr val="dk1">
                      <a:alpha val="40000"/>
                    </a:schemeClr>
                  </a:outerShdw>
                </a:effectLst>
              </a:rPr>
              <a:t>ごま油大さじ</a:t>
            </a:r>
            <a:r>
              <a:rPr lang="en-US" altLang="ja-JP" sz="1400" b="0" cap="none" spc="0" dirty="0">
                <a:ln w="0"/>
                <a:solidFill>
                  <a:schemeClr val="tx1"/>
                </a:solidFill>
                <a:effectLst>
                  <a:outerShdw blurRad="38100" dist="19050" dir="2700000" algn="tl" rotWithShape="0">
                    <a:schemeClr val="dk1">
                      <a:alpha val="40000"/>
                    </a:schemeClr>
                  </a:outerShdw>
                </a:effectLst>
              </a:rPr>
              <a:t>1/2</a:t>
            </a:r>
            <a:r>
              <a:rPr lang="ja-JP" altLang="en-US" sz="1400" b="0" cap="none" spc="0" dirty="0">
                <a:ln w="0"/>
                <a:solidFill>
                  <a:schemeClr val="tx1"/>
                </a:solidFill>
                <a:effectLst>
                  <a:outerShdw blurRad="38100" dist="19050" dir="2700000" algn="tl" rotWithShape="0">
                    <a:schemeClr val="dk1">
                      <a:alpha val="40000"/>
                    </a:schemeClr>
                  </a:outerShdw>
                </a:effectLst>
              </a:rPr>
              <a:t>＋白いりごま</a:t>
            </a:r>
            <a:endParaRPr lang="en-US" altLang="ja-JP" sz="1400" b="0" cap="none" spc="0" dirty="0">
              <a:ln w="0"/>
              <a:solidFill>
                <a:schemeClr val="tx1"/>
              </a:solidFill>
              <a:effectLst>
                <a:outerShdw blurRad="38100" dist="19050" dir="2700000" algn="tl" rotWithShape="0">
                  <a:schemeClr val="dk1">
                    <a:alpha val="40000"/>
                  </a:schemeClr>
                </a:outerShdw>
              </a:effectLst>
            </a:endParaRPr>
          </a:p>
          <a:p>
            <a:r>
              <a:rPr lang="ja-JP" altLang="en-US" sz="1400" b="0" cap="none" spc="0" dirty="0">
                <a:ln w="0"/>
                <a:solidFill>
                  <a:schemeClr val="tx1"/>
                </a:solidFill>
                <a:effectLst>
                  <a:outerShdw blurRad="38100" dist="19050" dir="2700000" algn="tl" rotWithShape="0">
                    <a:schemeClr val="dk1">
                      <a:alpha val="40000"/>
                    </a:schemeClr>
                  </a:outerShdw>
                </a:effectLst>
              </a:rPr>
              <a:t>大さじ</a:t>
            </a:r>
            <a:r>
              <a:rPr lang="en-US" altLang="ja-JP" sz="1400" b="0" cap="none" spc="0" dirty="0">
                <a:ln w="0"/>
                <a:solidFill>
                  <a:schemeClr val="tx1"/>
                </a:solidFill>
                <a:effectLst>
                  <a:outerShdw blurRad="38100" dist="19050" dir="2700000" algn="tl" rotWithShape="0">
                    <a:schemeClr val="dk1">
                      <a:alpha val="40000"/>
                    </a:schemeClr>
                  </a:outerShdw>
                </a:effectLst>
              </a:rPr>
              <a:t>1/2</a:t>
            </a:r>
            <a:r>
              <a:rPr lang="ja-JP" altLang="en-US" sz="1400" b="0" cap="none" spc="0" dirty="0">
                <a:ln w="0"/>
                <a:solidFill>
                  <a:schemeClr val="tx1"/>
                </a:solidFill>
                <a:effectLst>
                  <a:outerShdw blurRad="38100" dist="19050" dir="2700000" algn="tl" rotWithShape="0">
                    <a:schemeClr val="dk1">
                      <a:alpha val="40000"/>
                    </a:schemeClr>
                  </a:outerShdw>
                </a:effectLst>
              </a:rPr>
              <a:t>＋鶏ガラスープの素</a:t>
            </a:r>
            <a:endParaRPr lang="en-US" altLang="ja-JP" sz="1400" b="0" cap="none" spc="0" dirty="0">
              <a:ln w="0"/>
              <a:solidFill>
                <a:schemeClr val="tx1"/>
              </a:solidFill>
              <a:effectLst>
                <a:outerShdw blurRad="38100" dist="19050" dir="2700000" algn="tl" rotWithShape="0">
                  <a:schemeClr val="dk1">
                    <a:alpha val="40000"/>
                  </a:schemeClr>
                </a:outerShdw>
              </a:effectLst>
            </a:endParaRPr>
          </a:p>
          <a:p>
            <a:r>
              <a:rPr lang="ja-JP" altLang="en-US" sz="1400" b="0" cap="none" spc="0" dirty="0">
                <a:ln w="0"/>
                <a:solidFill>
                  <a:schemeClr val="tx1"/>
                </a:solidFill>
                <a:effectLst>
                  <a:outerShdw blurRad="38100" dist="19050" dir="2700000" algn="tl" rotWithShape="0">
                    <a:schemeClr val="dk1">
                      <a:alpha val="40000"/>
                    </a:schemeClr>
                  </a:outerShdw>
                </a:effectLst>
              </a:rPr>
              <a:t>小さじ</a:t>
            </a:r>
            <a:r>
              <a:rPr lang="en-US" altLang="ja-JP" sz="1400" b="0" cap="none" spc="0" dirty="0">
                <a:ln w="0"/>
                <a:solidFill>
                  <a:schemeClr val="tx1"/>
                </a:solidFill>
                <a:effectLst>
                  <a:outerShdw blurRad="38100" dist="19050" dir="2700000" algn="tl" rotWithShape="0">
                    <a:schemeClr val="dk1">
                      <a:alpha val="40000"/>
                    </a:schemeClr>
                  </a:outerShdw>
                </a:effectLst>
              </a:rPr>
              <a:t>1</a:t>
            </a:r>
            <a:r>
              <a:rPr lang="ja-JP" altLang="en-US" sz="1400" b="0" cap="none" spc="0" dirty="0">
                <a:ln w="0"/>
                <a:solidFill>
                  <a:schemeClr val="tx1"/>
                </a:solidFill>
                <a:effectLst>
                  <a:outerShdw blurRad="38100" dist="19050" dir="2700000" algn="tl" rotWithShape="0">
                    <a:schemeClr val="dk1">
                      <a:alpha val="40000"/>
                    </a:schemeClr>
                  </a:outerShdw>
                </a:effectLst>
              </a:rPr>
              <a:t>＋すりおろしニンニク</a:t>
            </a:r>
            <a:endParaRPr lang="en-US" altLang="ja-JP" sz="1400" b="0" cap="none" spc="0" dirty="0">
              <a:ln w="0"/>
              <a:solidFill>
                <a:schemeClr val="tx1"/>
              </a:solidFill>
              <a:effectLst>
                <a:outerShdw blurRad="38100" dist="19050" dir="2700000" algn="tl" rotWithShape="0">
                  <a:schemeClr val="dk1">
                    <a:alpha val="40000"/>
                  </a:schemeClr>
                </a:outerShdw>
              </a:effectLst>
            </a:endParaRPr>
          </a:p>
          <a:p>
            <a:r>
              <a:rPr lang="ja-JP" altLang="en-US" sz="1400" b="0" cap="none" spc="0" dirty="0">
                <a:ln w="0"/>
                <a:solidFill>
                  <a:schemeClr val="tx1"/>
                </a:solidFill>
                <a:effectLst>
                  <a:outerShdw blurRad="38100" dist="19050" dir="2700000" algn="tl" rotWithShape="0">
                    <a:schemeClr val="dk1">
                      <a:alpha val="40000"/>
                    </a:schemeClr>
                  </a:outerShdw>
                </a:effectLst>
              </a:rPr>
              <a:t>小さじ</a:t>
            </a:r>
            <a:r>
              <a:rPr lang="en-US" altLang="ja-JP" sz="1400" b="0" cap="none" spc="0" dirty="0">
                <a:ln w="0"/>
                <a:solidFill>
                  <a:schemeClr val="tx1"/>
                </a:solidFill>
                <a:effectLst>
                  <a:outerShdw blurRad="38100" dist="19050" dir="2700000" algn="tl" rotWithShape="0">
                    <a:schemeClr val="dk1">
                      <a:alpha val="40000"/>
                    </a:schemeClr>
                  </a:outerShdw>
                </a:effectLst>
              </a:rPr>
              <a:t>1/2</a:t>
            </a:r>
          </a:p>
          <a:p>
            <a:r>
              <a:rPr lang="ja-JP" altLang="en-US" sz="1400" b="0" cap="none" spc="0" dirty="0">
                <a:ln w="0"/>
                <a:solidFill>
                  <a:schemeClr val="tx1"/>
                </a:solidFill>
                <a:effectLst>
                  <a:outerShdw blurRad="38100" dist="19050" dir="2700000" algn="tl" rotWithShape="0">
                    <a:schemeClr val="dk1">
                      <a:alpha val="40000"/>
                    </a:schemeClr>
                  </a:outerShdw>
                </a:effectLst>
              </a:rPr>
              <a:t>トッピングに糸唐辛子を適量</a:t>
            </a:r>
          </a:p>
        </p:txBody>
      </p:sp>
      <p:sp>
        <p:nvSpPr>
          <p:cNvPr id="21" name="正方形/長方形 20">
            <a:extLst>
              <a:ext uri="{FF2B5EF4-FFF2-40B4-BE49-F238E27FC236}">
                <a16:creationId xmlns:a16="http://schemas.microsoft.com/office/drawing/2014/main" id="{52BE40B5-D31B-6AF4-8C75-685F6A55E275}"/>
              </a:ext>
            </a:extLst>
          </p:cNvPr>
          <p:cNvSpPr/>
          <p:nvPr/>
        </p:nvSpPr>
        <p:spPr>
          <a:xfrm>
            <a:off x="2871145" y="7356355"/>
            <a:ext cx="3684942" cy="1661993"/>
          </a:xfrm>
          <a:prstGeom prst="rect">
            <a:avLst/>
          </a:prstGeom>
          <a:noFill/>
        </p:spPr>
        <p:txBody>
          <a:bodyPr wrap="square" lIns="91440" tIns="45720" rIns="91440" bIns="45720">
            <a:spAutoFit/>
          </a:bodyPr>
          <a:lstStyle/>
          <a:p>
            <a:r>
              <a:rPr lang="ja-JP" altLang="en-US" b="1" cap="none" spc="0" dirty="0">
                <a:ln w="0"/>
                <a:solidFill>
                  <a:schemeClr val="tx1"/>
                </a:solidFill>
                <a:effectLst>
                  <a:outerShdw blurRad="38100" dist="19050" dir="2700000" algn="tl" rotWithShape="0">
                    <a:schemeClr val="dk1">
                      <a:alpha val="40000"/>
                    </a:schemeClr>
                  </a:outerShdw>
                </a:effectLst>
              </a:rPr>
              <a:t>作り方</a:t>
            </a:r>
          </a:p>
          <a:p>
            <a:r>
              <a:rPr lang="en-US" altLang="ja-JP" sz="1400" b="0" cap="none" spc="0" dirty="0">
                <a:ln w="0"/>
                <a:solidFill>
                  <a:schemeClr val="tx1"/>
                </a:solidFill>
                <a:effectLst>
                  <a:outerShdw blurRad="38100" dist="19050" dir="2700000" algn="tl" rotWithShape="0">
                    <a:schemeClr val="dk1">
                      <a:alpha val="40000"/>
                    </a:schemeClr>
                  </a:outerShdw>
                </a:effectLst>
              </a:rPr>
              <a:t>1.</a:t>
            </a:r>
            <a:r>
              <a:rPr lang="ja-JP" altLang="en-US" sz="1400" b="0" cap="none" spc="0" dirty="0">
                <a:ln w="0"/>
                <a:solidFill>
                  <a:schemeClr val="tx1"/>
                </a:solidFill>
                <a:effectLst>
                  <a:outerShdw blurRad="38100" dist="19050" dir="2700000" algn="tl" rotWithShape="0">
                    <a:schemeClr val="dk1">
                      <a:alpha val="40000"/>
                    </a:schemeClr>
                  </a:outerShdw>
                </a:effectLst>
              </a:rPr>
              <a:t>きゅうりのヘタは切り落としピーラーで</a:t>
            </a:r>
            <a:endParaRPr lang="en-US" altLang="ja-JP" sz="1400" b="0" cap="none" spc="0" dirty="0">
              <a:ln w="0"/>
              <a:solidFill>
                <a:schemeClr val="tx1"/>
              </a:solidFill>
              <a:effectLst>
                <a:outerShdw blurRad="38100" dist="19050" dir="2700000" algn="tl" rotWithShape="0">
                  <a:schemeClr val="dk1">
                    <a:alpha val="40000"/>
                  </a:schemeClr>
                </a:outerShdw>
              </a:effectLst>
            </a:endParaRPr>
          </a:p>
          <a:p>
            <a:r>
              <a:rPr lang="ja-JP" altLang="en-US" sz="1400" dirty="0">
                <a:ln w="0"/>
                <a:effectLst>
                  <a:outerShdw blurRad="38100" dist="19050" dir="2700000" algn="tl" rotWithShape="0">
                    <a:schemeClr val="dk1">
                      <a:alpha val="40000"/>
                    </a:schemeClr>
                  </a:outerShdw>
                </a:effectLst>
              </a:rPr>
              <a:t>　</a:t>
            </a:r>
            <a:r>
              <a:rPr lang="ja-JP" altLang="en-US" sz="1400" b="0" cap="none" spc="0" dirty="0">
                <a:ln w="0"/>
                <a:solidFill>
                  <a:schemeClr val="tx1"/>
                </a:solidFill>
                <a:effectLst>
                  <a:outerShdw blurRad="38100" dist="19050" dir="2700000" algn="tl" rotWithShape="0">
                    <a:schemeClr val="dk1">
                      <a:alpha val="40000"/>
                    </a:schemeClr>
                  </a:outerShdw>
                </a:effectLst>
              </a:rPr>
              <a:t>縞目に皮をむき</a:t>
            </a:r>
            <a:r>
              <a:rPr lang="en-US" altLang="ja-JP" sz="1400" b="0" cap="none" spc="0" dirty="0">
                <a:ln w="0"/>
                <a:solidFill>
                  <a:schemeClr val="tx1"/>
                </a:solidFill>
                <a:effectLst>
                  <a:outerShdw blurRad="38100" dist="19050" dir="2700000" algn="tl" rotWithShape="0">
                    <a:schemeClr val="dk1">
                      <a:alpha val="40000"/>
                    </a:schemeClr>
                  </a:outerShdw>
                </a:effectLst>
              </a:rPr>
              <a:t>1cm</a:t>
            </a:r>
            <a:r>
              <a:rPr lang="ja-JP" altLang="en-US" sz="1400" b="0" cap="none" spc="0" dirty="0">
                <a:ln w="0"/>
                <a:solidFill>
                  <a:schemeClr val="tx1"/>
                </a:solidFill>
                <a:effectLst>
                  <a:outerShdw blurRad="38100" dist="19050" dir="2700000" algn="tl" rotWithShape="0">
                    <a:schemeClr val="dk1">
                      <a:alpha val="40000"/>
                    </a:schemeClr>
                  </a:outerShdw>
                </a:effectLst>
              </a:rPr>
              <a:t>幅の輪切りにする</a:t>
            </a:r>
          </a:p>
          <a:p>
            <a:r>
              <a:rPr lang="en-US" altLang="ja-JP" sz="1400" b="0" cap="none" spc="0" dirty="0">
                <a:ln w="0"/>
                <a:solidFill>
                  <a:schemeClr val="tx1"/>
                </a:solidFill>
                <a:effectLst>
                  <a:outerShdw blurRad="38100" dist="19050" dir="2700000" algn="tl" rotWithShape="0">
                    <a:schemeClr val="dk1">
                      <a:alpha val="40000"/>
                    </a:schemeClr>
                  </a:outerShdw>
                </a:effectLst>
              </a:rPr>
              <a:t>2.</a:t>
            </a:r>
            <a:r>
              <a:rPr lang="ja-JP" altLang="en-US" sz="1400" b="0" cap="none" spc="0" dirty="0">
                <a:ln w="0"/>
                <a:solidFill>
                  <a:schemeClr val="tx1"/>
                </a:solidFill>
                <a:effectLst>
                  <a:outerShdw blurRad="38100" dist="19050" dir="2700000" algn="tl" rotWithShape="0">
                    <a:schemeClr val="dk1">
                      <a:alpha val="40000"/>
                    </a:schemeClr>
                  </a:outerShdw>
                </a:effectLst>
              </a:rPr>
              <a:t>ボウルにごま油他の材料を入れよく混ぜ</a:t>
            </a:r>
            <a:endParaRPr lang="en-US" altLang="ja-JP" sz="1400" b="0" cap="none" spc="0" dirty="0">
              <a:ln w="0"/>
              <a:solidFill>
                <a:schemeClr val="tx1"/>
              </a:solidFill>
              <a:effectLst>
                <a:outerShdw blurRad="38100" dist="19050" dir="2700000" algn="tl" rotWithShape="0">
                  <a:schemeClr val="dk1">
                    <a:alpha val="40000"/>
                  </a:schemeClr>
                </a:outerShdw>
              </a:effectLst>
            </a:endParaRPr>
          </a:p>
          <a:p>
            <a:r>
              <a:rPr lang="ja-JP" altLang="en-US" sz="1400" dirty="0">
                <a:ln w="0"/>
                <a:effectLst>
                  <a:outerShdw blurRad="38100" dist="19050" dir="2700000" algn="tl" rotWithShape="0">
                    <a:schemeClr val="dk1">
                      <a:alpha val="40000"/>
                    </a:schemeClr>
                  </a:outerShdw>
                </a:effectLst>
              </a:rPr>
              <a:t>　</a:t>
            </a:r>
            <a:r>
              <a:rPr lang="ja-JP" altLang="en-US" sz="1400" b="0" cap="none" spc="0" dirty="0">
                <a:ln w="0"/>
                <a:solidFill>
                  <a:schemeClr val="tx1"/>
                </a:solidFill>
                <a:effectLst>
                  <a:outerShdw blurRad="38100" dist="19050" dir="2700000" algn="tl" rotWithShape="0">
                    <a:schemeClr val="dk1">
                      <a:alpha val="40000"/>
                    </a:schemeClr>
                  </a:outerShdw>
                </a:effectLst>
              </a:rPr>
              <a:t>切ったきゅうりを入れて全体に和えます</a:t>
            </a:r>
          </a:p>
          <a:p>
            <a:r>
              <a:rPr lang="en-US" altLang="ja-JP" sz="1400" b="0" cap="none" spc="0" dirty="0">
                <a:ln w="0"/>
                <a:solidFill>
                  <a:schemeClr val="tx1"/>
                </a:solidFill>
                <a:effectLst>
                  <a:outerShdw blurRad="38100" dist="19050" dir="2700000" algn="tl" rotWithShape="0">
                    <a:schemeClr val="dk1">
                      <a:alpha val="40000"/>
                    </a:schemeClr>
                  </a:outerShdw>
                </a:effectLst>
              </a:rPr>
              <a:t>3.</a:t>
            </a:r>
            <a:r>
              <a:rPr lang="ja-JP" altLang="en-US" sz="1400" b="0" cap="none" spc="0" dirty="0">
                <a:ln w="0"/>
                <a:solidFill>
                  <a:schemeClr val="tx1"/>
                </a:solidFill>
                <a:effectLst>
                  <a:outerShdw blurRad="38100" dist="19050" dir="2700000" algn="tl" rotWithShape="0">
                    <a:schemeClr val="dk1">
                      <a:alpha val="40000"/>
                    </a:schemeClr>
                  </a:outerShdw>
                </a:effectLst>
              </a:rPr>
              <a:t>器に盛り付けて糸唐辛子をトッピングし</a:t>
            </a:r>
            <a:endParaRPr lang="en-US" altLang="ja-JP" sz="1400" b="0" cap="none" spc="0" dirty="0">
              <a:ln w="0"/>
              <a:solidFill>
                <a:schemeClr val="tx1"/>
              </a:solidFill>
              <a:effectLst>
                <a:outerShdw blurRad="38100" dist="19050" dir="2700000" algn="tl" rotWithShape="0">
                  <a:schemeClr val="dk1">
                    <a:alpha val="40000"/>
                  </a:schemeClr>
                </a:outerShdw>
              </a:effectLst>
            </a:endParaRPr>
          </a:p>
          <a:p>
            <a:r>
              <a:rPr lang="ja-JP" altLang="en-US" sz="1400" dirty="0">
                <a:ln w="0"/>
                <a:effectLst>
                  <a:outerShdw blurRad="38100" dist="19050" dir="2700000" algn="tl" rotWithShape="0">
                    <a:schemeClr val="dk1">
                      <a:alpha val="40000"/>
                    </a:schemeClr>
                  </a:outerShdw>
                </a:effectLst>
              </a:rPr>
              <a:t>　</a:t>
            </a:r>
            <a:r>
              <a:rPr lang="ja-JP" altLang="en-US" sz="1400" b="0" cap="none" spc="0" dirty="0">
                <a:ln w="0"/>
                <a:solidFill>
                  <a:schemeClr val="tx1"/>
                </a:solidFill>
                <a:effectLst>
                  <a:outerShdw blurRad="38100" dist="19050" dir="2700000" algn="tl" rotWithShape="0">
                    <a:schemeClr val="dk1">
                      <a:alpha val="40000"/>
                    </a:schemeClr>
                  </a:outerShdw>
                </a:effectLst>
              </a:rPr>
              <a:t>てできあがり</a:t>
            </a:r>
          </a:p>
        </p:txBody>
      </p:sp>
    </p:spTree>
    <p:extLst>
      <p:ext uri="{BB962C8B-B14F-4D97-AF65-F5344CB8AC3E}">
        <p14:creationId xmlns:p14="http://schemas.microsoft.com/office/powerpoint/2010/main" val="2776990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BA85A213-00D6-A01B-2E3C-E7F5F2402E79}"/>
              </a:ext>
            </a:extLst>
          </p:cNvPr>
          <p:cNvSpPr/>
          <p:nvPr/>
        </p:nvSpPr>
        <p:spPr>
          <a:xfrm>
            <a:off x="0" y="0"/>
            <a:ext cx="6864726" cy="9906000"/>
          </a:xfrm>
          <a:prstGeom prst="rect">
            <a:avLst/>
          </a:prstGeom>
          <a:gradFill flip="none" rotWithShape="1">
            <a:gsLst>
              <a:gs pos="75000">
                <a:schemeClr val="bg1"/>
              </a:gs>
              <a:gs pos="0">
                <a:schemeClr val="accent5">
                  <a:lumMod val="40000"/>
                  <a:lumOff val="6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0FA1A6EE-B37F-BFD5-A7FF-F73320F08BD1}"/>
              </a:ext>
            </a:extLst>
          </p:cNvPr>
          <p:cNvSpPr/>
          <p:nvPr/>
        </p:nvSpPr>
        <p:spPr>
          <a:xfrm>
            <a:off x="261394" y="6765564"/>
            <a:ext cx="6328937" cy="2748293"/>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DCE543D7-B45A-7576-16EA-8880E658C5B2}"/>
              </a:ext>
            </a:extLst>
          </p:cNvPr>
          <p:cNvSpPr/>
          <p:nvPr/>
        </p:nvSpPr>
        <p:spPr>
          <a:xfrm>
            <a:off x="1537379" y="9513857"/>
            <a:ext cx="3326039" cy="276999"/>
          </a:xfrm>
          <a:prstGeom prst="rect">
            <a:avLst/>
          </a:prstGeom>
          <a:noFill/>
        </p:spPr>
        <p:txBody>
          <a:bodyPr wrap="none" lIns="91440" tIns="45720" rIns="91440" bIns="45720">
            <a:spAutoFit/>
          </a:bodyPr>
          <a:lstStyle/>
          <a:p>
            <a:pPr algn="ctr"/>
            <a:r>
              <a:rPr lang="ja-JP" altLang="en-US" sz="1200" b="0" cap="none" spc="0" dirty="0">
                <a:ln w="0"/>
                <a:solidFill>
                  <a:schemeClr val="tx1"/>
                </a:solidFill>
                <a:effectLst>
                  <a:outerShdw blurRad="38100" dist="19050" dir="2700000" algn="tl" rotWithShape="0">
                    <a:schemeClr val="dk1">
                      <a:alpha val="40000"/>
                    </a:schemeClr>
                  </a:outerShdw>
                </a:effectLst>
              </a:rPr>
              <a:t>引用元：：</a:t>
            </a:r>
            <a:r>
              <a:rPr lang="en-US" altLang="ja-JP" sz="1200" b="0" cap="none" spc="0" dirty="0">
                <a:ln w="0"/>
                <a:solidFill>
                  <a:schemeClr val="tx1"/>
                </a:solidFill>
                <a:effectLst>
                  <a:outerShdw blurRad="38100" dist="19050" dir="2700000" algn="tl" rotWithShape="0">
                    <a:schemeClr val="dk1">
                      <a:alpha val="40000"/>
                    </a:schemeClr>
                  </a:outerShdw>
                </a:effectLst>
              </a:rPr>
              <a:t>https://cookpad.com/recipe/3303863</a:t>
            </a:r>
            <a:endParaRPr lang="ja-JP" altLang="en-US" sz="1200" b="0" cap="none" spc="0" dirty="0">
              <a:ln w="0"/>
              <a:solidFill>
                <a:schemeClr val="tx1"/>
              </a:solidFill>
              <a:effectLst>
                <a:outerShdw blurRad="38100" dist="19050" dir="2700000" algn="tl" rotWithShape="0">
                  <a:schemeClr val="dk1">
                    <a:alpha val="40000"/>
                  </a:schemeClr>
                </a:outerShdw>
              </a:effectLst>
            </a:endParaRPr>
          </a:p>
        </p:txBody>
      </p:sp>
      <p:sp>
        <p:nvSpPr>
          <p:cNvPr id="11" name="円弧 10">
            <a:extLst>
              <a:ext uri="{FF2B5EF4-FFF2-40B4-BE49-F238E27FC236}">
                <a16:creationId xmlns:a16="http://schemas.microsoft.com/office/drawing/2014/main" id="{01086707-BEB5-8022-C43C-7662C47EEB36}"/>
              </a:ext>
            </a:extLst>
          </p:cNvPr>
          <p:cNvSpPr/>
          <p:nvPr/>
        </p:nvSpPr>
        <p:spPr>
          <a:xfrm rot="20445803">
            <a:off x="-1730638" y="1014075"/>
            <a:ext cx="4617720" cy="685800"/>
          </a:xfrm>
          <a:prstGeom prst="arc">
            <a:avLst>
              <a:gd name="adj1" fmla="val 13533375"/>
              <a:gd name="adj2" fmla="val 21311366"/>
            </a:avLst>
          </a:prstGeom>
          <a:ln w="1143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2" name="円弧 11">
            <a:extLst>
              <a:ext uri="{FF2B5EF4-FFF2-40B4-BE49-F238E27FC236}">
                <a16:creationId xmlns:a16="http://schemas.microsoft.com/office/drawing/2014/main" id="{61324FF2-A393-3861-BFD8-0952C7206B5E}"/>
              </a:ext>
            </a:extLst>
          </p:cNvPr>
          <p:cNvSpPr/>
          <p:nvPr/>
        </p:nvSpPr>
        <p:spPr>
          <a:xfrm rot="20771230">
            <a:off x="-2650330" y="1393021"/>
            <a:ext cx="8077200" cy="685800"/>
          </a:xfrm>
          <a:custGeom>
            <a:avLst/>
            <a:gdLst>
              <a:gd name="connsiteX0" fmla="*/ 3703454 w 8077200"/>
              <a:gd name="connsiteY0" fmla="*/ 1183 h 685800"/>
              <a:gd name="connsiteX1" fmla="*/ 4176321 w 8077200"/>
              <a:gd name="connsiteY1" fmla="*/ 200 h 685800"/>
              <a:gd name="connsiteX2" fmla="*/ 7833937 w 8077200"/>
              <a:gd name="connsiteY2" fmla="*/ 225691 h 685800"/>
              <a:gd name="connsiteX3" fmla="*/ 4038600 w 8077200"/>
              <a:gd name="connsiteY3" fmla="*/ 342900 h 685800"/>
              <a:gd name="connsiteX4" fmla="*/ 3703454 w 8077200"/>
              <a:gd name="connsiteY4" fmla="*/ 1183 h 685800"/>
              <a:gd name="connsiteX0" fmla="*/ 3703454 w 8077200"/>
              <a:gd name="connsiteY0" fmla="*/ 1183 h 685800"/>
              <a:gd name="connsiteX1" fmla="*/ 4176321 w 8077200"/>
              <a:gd name="connsiteY1" fmla="*/ 200 h 685800"/>
              <a:gd name="connsiteX2" fmla="*/ 7833937 w 8077200"/>
              <a:gd name="connsiteY2" fmla="*/ 225691 h 685800"/>
            </a:gdLst>
            <a:ahLst/>
            <a:cxnLst>
              <a:cxn ang="0">
                <a:pos x="connsiteX0" y="connsiteY0"/>
              </a:cxn>
              <a:cxn ang="0">
                <a:pos x="connsiteX1" y="connsiteY1"/>
              </a:cxn>
              <a:cxn ang="0">
                <a:pos x="connsiteX2" y="connsiteY2"/>
              </a:cxn>
            </a:cxnLst>
            <a:rect l="l" t="t" r="r" b="b"/>
            <a:pathLst>
              <a:path w="8077200" h="685800" stroke="0" extrusionOk="0">
                <a:moveTo>
                  <a:pt x="3703454" y="1183"/>
                </a:moveTo>
                <a:cubicBezTo>
                  <a:pt x="3780955" y="-11911"/>
                  <a:pt x="4048354" y="-11226"/>
                  <a:pt x="4176321" y="200"/>
                </a:cubicBezTo>
                <a:cubicBezTo>
                  <a:pt x="5899365" y="21016"/>
                  <a:pt x="7215739" y="95958"/>
                  <a:pt x="7833937" y="225691"/>
                </a:cubicBezTo>
                <a:cubicBezTo>
                  <a:pt x="6597595" y="398536"/>
                  <a:pt x="5622272" y="136722"/>
                  <a:pt x="4038600" y="342900"/>
                </a:cubicBezTo>
                <a:cubicBezTo>
                  <a:pt x="3875787" y="228938"/>
                  <a:pt x="3749052" y="89075"/>
                  <a:pt x="3703454" y="1183"/>
                </a:cubicBezTo>
                <a:close/>
              </a:path>
              <a:path w="8077200" h="685800" fill="none" extrusionOk="0">
                <a:moveTo>
                  <a:pt x="3703454" y="1183"/>
                </a:moveTo>
                <a:cubicBezTo>
                  <a:pt x="3929633" y="40587"/>
                  <a:pt x="3995976" y="32012"/>
                  <a:pt x="4176321" y="200"/>
                </a:cubicBezTo>
                <a:cubicBezTo>
                  <a:pt x="5883179" y="38577"/>
                  <a:pt x="7313411" y="104483"/>
                  <a:pt x="7833937" y="225691"/>
                </a:cubicBezTo>
              </a:path>
              <a:path w="8077200" h="685800" fill="none" stroke="0" extrusionOk="0">
                <a:moveTo>
                  <a:pt x="3703454" y="1183"/>
                </a:moveTo>
                <a:cubicBezTo>
                  <a:pt x="3812234" y="26295"/>
                  <a:pt x="4118929" y="24859"/>
                  <a:pt x="4176321" y="200"/>
                </a:cubicBezTo>
                <a:cubicBezTo>
                  <a:pt x="5716507" y="-11360"/>
                  <a:pt x="7239093" y="123959"/>
                  <a:pt x="7833937" y="225691"/>
                </a:cubicBezTo>
              </a:path>
            </a:pathLst>
          </a:custGeom>
          <a:ln w="155575">
            <a:solidFill>
              <a:srgbClr val="FFFF00"/>
            </a:solidFill>
            <a:extLst>
              <a:ext uri="{C807C97D-BFC1-408E-A445-0C87EB9F89A2}">
                <ask:lineSketchStyleProps xmlns:ask="http://schemas.microsoft.com/office/drawing/2018/sketchyshapes" sd="1219033472">
                  <a:prstGeom prst="arc">
                    <a:avLst>
                      <a:gd name="adj1" fmla="val 13533375"/>
                      <a:gd name="adj2" fmla="val 21493867"/>
                    </a:avLst>
                  </a:prstGeom>
                  <ask:type>
                    <ask:lineSketchCurve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652D40F9-E8DA-219F-8950-CA0C2B1D8595}"/>
              </a:ext>
            </a:extLst>
          </p:cNvPr>
          <p:cNvSpPr/>
          <p:nvPr/>
        </p:nvSpPr>
        <p:spPr>
          <a:xfrm rot="20844857">
            <a:off x="-87853" y="-48450"/>
            <a:ext cx="5724644" cy="1323439"/>
          </a:xfrm>
          <a:prstGeom prst="rect">
            <a:avLst/>
          </a:prstGeom>
          <a:noFill/>
        </p:spPr>
        <p:txBody>
          <a:bodyPr wrap="none" lIns="91440" tIns="45720" rIns="91440" bIns="45720">
            <a:spAutoFit/>
          </a:bodyPr>
          <a:lstStyle/>
          <a:p>
            <a:r>
              <a:rPr lang="ja-JP" altLang="en-US"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人気</a:t>
            </a:r>
            <a:r>
              <a:rPr lang="en-US" altLang="ja-JP"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No.</a:t>
            </a:r>
            <a:r>
              <a:rPr lang="ja-JP" altLang="en-US"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１</a:t>
            </a:r>
            <a:endParaRPr lang="en-US" altLang="ja-JP"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endParaRPr>
          </a:p>
          <a:p>
            <a:r>
              <a:rPr lang="ja-JP" altLang="en-US"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　</a:t>
            </a:r>
            <a:r>
              <a:rPr lang="ja-JP" altLang="en-US" sz="28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暑い夏に冷たいきゅうりの煮物</a:t>
            </a:r>
          </a:p>
        </p:txBody>
      </p:sp>
      <p:sp>
        <p:nvSpPr>
          <p:cNvPr id="15" name="正方形/長方形 14">
            <a:extLst>
              <a:ext uri="{FF2B5EF4-FFF2-40B4-BE49-F238E27FC236}">
                <a16:creationId xmlns:a16="http://schemas.microsoft.com/office/drawing/2014/main" id="{D266DC71-E881-2CAB-133C-37402A71589E}"/>
              </a:ext>
            </a:extLst>
          </p:cNvPr>
          <p:cNvSpPr/>
          <p:nvPr/>
        </p:nvSpPr>
        <p:spPr>
          <a:xfrm>
            <a:off x="313972" y="5765546"/>
            <a:ext cx="6134535" cy="923330"/>
          </a:xfrm>
          <a:prstGeom prst="rect">
            <a:avLst/>
          </a:prstGeom>
          <a:noFill/>
        </p:spPr>
        <p:txBody>
          <a:bodyPr wrap="square" lIns="91440" tIns="45720" rIns="91440" bIns="45720">
            <a:spAutoFit/>
          </a:bodyPr>
          <a:lstStyle/>
          <a:p>
            <a:r>
              <a:rPr lang="ja-JP" altLang="en-US" b="1" cap="none" spc="0" dirty="0">
                <a:ln w="0"/>
                <a:solidFill>
                  <a:schemeClr val="tx1"/>
                </a:solidFill>
                <a:effectLst>
                  <a:outerShdw blurRad="38100" dist="19050" dir="2700000" algn="tl" rotWithShape="0">
                    <a:schemeClr val="dk1">
                      <a:alpha val="40000"/>
                    </a:schemeClr>
                  </a:outerShdw>
                </a:effectLst>
              </a:rPr>
              <a:t>暑い夏には冷たい煮物が美味しいですね。</a:t>
            </a:r>
          </a:p>
          <a:p>
            <a:r>
              <a:rPr lang="ja-JP" altLang="en-US" b="1" cap="none" spc="0" dirty="0">
                <a:ln w="0"/>
                <a:solidFill>
                  <a:schemeClr val="tx1"/>
                </a:solidFill>
                <a:effectLst>
                  <a:outerShdw blurRad="38100" dist="19050" dir="2700000" algn="tl" rotWithShape="0">
                    <a:schemeClr val="dk1">
                      <a:alpha val="40000"/>
                    </a:schemeClr>
                  </a:outerShdw>
                </a:effectLst>
              </a:rPr>
              <a:t>　　　きゅうりには身体を冷やす薬膳効果があり</a:t>
            </a:r>
            <a:endParaRPr lang="en-US" altLang="ja-JP" b="1" cap="none" spc="0" dirty="0">
              <a:ln w="0"/>
              <a:solidFill>
                <a:schemeClr val="tx1"/>
              </a:solidFill>
              <a:effectLst>
                <a:outerShdw blurRad="38100" dist="19050" dir="2700000" algn="tl" rotWithShape="0">
                  <a:schemeClr val="dk1">
                    <a:alpha val="40000"/>
                  </a:schemeClr>
                </a:outerShdw>
              </a:effectLst>
            </a:endParaRPr>
          </a:p>
          <a:p>
            <a:r>
              <a:rPr lang="ja-JP" altLang="en-US" b="1" cap="none" spc="0" dirty="0">
                <a:ln w="0"/>
                <a:solidFill>
                  <a:schemeClr val="tx1"/>
                </a:solidFill>
                <a:effectLst>
                  <a:outerShdw blurRad="38100" dist="19050" dir="2700000" algn="tl" rotWithShape="0">
                    <a:schemeClr val="dk1">
                      <a:alpha val="40000"/>
                    </a:schemeClr>
                  </a:outerShdw>
                </a:effectLst>
              </a:rPr>
              <a:t>　　　　　　　　熱くほてった身体を冷ましてくれます。</a:t>
            </a:r>
          </a:p>
        </p:txBody>
      </p:sp>
      <p:sp>
        <p:nvSpPr>
          <p:cNvPr id="16" name="正方形/長方形 15">
            <a:extLst>
              <a:ext uri="{FF2B5EF4-FFF2-40B4-BE49-F238E27FC236}">
                <a16:creationId xmlns:a16="http://schemas.microsoft.com/office/drawing/2014/main" id="{8F21F5CA-35FD-A8F8-0BEC-36C0FA154A49}"/>
              </a:ext>
            </a:extLst>
          </p:cNvPr>
          <p:cNvSpPr/>
          <p:nvPr/>
        </p:nvSpPr>
        <p:spPr>
          <a:xfrm>
            <a:off x="241797" y="6794096"/>
            <a:ext cx="3044476" cy="1661993"/>
          </a:xfrm>
          <a:prstGeom prst="rect">
            <a:avLst/>
          </a:prstGeom>
          <a:noFill/>
        </p:spPr>
        <p:txBody>
          <a:bodyPr wrap="square" lIns="91440" tIns="45720" rIns="91440" bIns="45720">
            <a:spAutoFit/>
          </a:bodyPr>
          <a:lstStyle/>
          <a:p>
            <a:r>
              <a:rPr lang="ja-JP" altLang="en-US" b="1" cap="none" spc="0" dirty="0">
                <a:ln w="0"/>
                <a:solidFill>
                  <a:schemeClr val="tx1"/>
                </a:solidFill>
                <a:effectLst>
                  <a:outerShdw blurRad="38100" dist="19050" dir="2700000" algn="tl" rotWithShape="0">
                    <a:schemeClr val="dk1">
                      <a:alpha val="40000"/>
                    </a:schemeClr>
                  </a:outerShdw>
                </a:effectLst>
              </a:rPr>
              <a:t>材料</a:t>
            </a:r>
            <a:r>
              <a:rPr lang="en-US" altLang="ja-JP" b="1" cap="none" spc="0" dirty="0">
                <a:ln w="0"/>
                <a:solidFill>
                  <a:schemeClr val="tx1"/>
                </a:solidFill>
                <a:effectLst>
                  <a:outerShdw blurRad="38100" dist="19050" dir="2700000" algn="tl" rotWithShape="0">
                    <a:schemeClr val="dk1">
                      <a:alpha val="40000"/>
                    </a:schemeClr>
                  </a:outerShdw>
                </a:effectLst>
              </a:rPr>
              <a:t>(4</a:t>
            </a:r>
            <a:r>
              <a:rPr lang="ja-JP" altLang="en-US" b="1" cap="none" spc="0" dirty="0">
                <a:ln w="0"/>
                <a:solidFill>
                  <a:schemeClr val="tx1"/>
                </a:solidFill>
                <a:effectLst>
                  <a:outerShdw blurRad="38100" dist="19050" dir="2700000" algn="tl" rotWithShape="0">
                    <a:schemeClr val="dk1">
                      <a:alpha val="40000"/>
                    </a:schemeClr>
                  </a:outerShdw>
                </a:effectLst>
              </a:rPr>
              <a:t>人前</a:t>
            </a:r>
            <a:r>
              <a:rPr lang="en-US" altLang="ja-JP" b="1" cap="none" spc="0" dirty="0">
                <a:ln w="0"/>
                <a:solidFill>
                  <a:schemeClr val="tx1"/>
                </a:solidFill>
                <a:effectLst>
                  <a:outerShdw blurRad="38100" dist="19050" dir="2700000" algn="tl" rotWithShape="0">
                    <a:schemeClr val="dk1">
                      <a:alpha val="40000"/>
                    </a:schemeClr>
                  </a:outerShdw>
                </a:effectLst>
              </a:rPr>
              <a:t>)</a:t>
            </a:r>
          </a:p>
          <a:p>
            <a:r>
              <a:rPr lang="ja-JP" altLang="en-US" sz="1400" b="0" cap="none" spc="0" dirty="0">
                <a:ln w="0"/>
                <a:solidFill>
                  <a:schemeClr val="tx1"/>
                </a:solidFill>
                <a:effectLst>
                  <a:outerShdw blurRad="38100" dist="19050" dir="2700000" algn="tl" rotWithShape="0">
                    <a:schemeClr val="dk1">
                      <a:alpha val="40000"/>
                    </a:schemeClr>
                  </a:outerShdw>
                </a:effectLst>
              </a:rPr>
              <a:t>加賀太きゅうり・・</a:t>
            </a:r>
            <a:r>
              <a:rPr lang="en-US" altLang="ja-JP" sz="1400" b="0" cap="none" spc="0" dirty="0">
                <a:ln w="0"/>
                <a:solidFill>
                  <a:schemeClr val="tx1"/>
                </a:solidFill>
                <a:effectLst>
                  <a:outerShdw blurRad="38100" dist="19050" dir="2700000" algn="tl" rotWithShape="0">
                    <a:schemeClr val="dk1">
                      <a:alpha val="40000"/>
                    </a:schemeClr>
                  </a:outerShdw>
                </a:effectLst>
              </a:rPr>
              <a:t>1</a:t>
            </a:r>
            <a:r>
              <a:rPr lang="ja-JP" altLang="en-US" sz="1400" b="0" cap="none" spc="0" dirty="0">
                <a:ln w="0"/>
                <a:solidFill>
                  <a:schemeClr val="tx1"/>
                </a:solidFill>
                <a:effectLst>
                  <a:outerShdw blurRad="38100" dist="19050" dir="2700000" algn="tl" rotWithShape="0">
                    <a:schemeClr val="dk1">
                      <a:alpha val="40000"/>
                    </a:schemeClr>
                  </a:outerShdw>
                </a:effectLst>
              </a:rPr>
              <a:t>本</a:t>
            </a:r>
            <a:endParaRPr lang="en-US" altLang="ja-JP" sz="1400" b="0" cap="none" spc="0" dirty="0">
              <a:ln w="0"/>
              <a:solidFill>
                <a:schemeClr val="tx1"/>
              </a:solidFill>
              <a:effectLst>
                <a:outerShdw blurRad="38100" dist="19050" dir="2700000" algn="tl" rotWithShape="0">
                  <a:schemeClr val="dk1">
                    <a:alpha val="40000"/>
                  </a:schemeClr>
                </a:outerShdw>
              </a:effectLst>
            </a:endParaRPr>
          </a:p>
          <a:p>
            <a:r>
              <a:rPr lang="ja-JP" altLang="en-US" sz="1400" b="0" cap="none" spc="0" dirty="0">
                <a:ln w="0"/>
                <a:solidFill>
                  <a:schemeClr val="tx1"/>
                </a:solidFill>
                <a:effectLst>
                  <a:outerShdw blurRad="38100" dist="19050" dir="2700000" algn="tl" rotWithShape="0">
                    <a:schemeClr val="dk1">
                      <a:alpha val="40000"/>
                    </a:schemeClr>
                  </a:outerShdw>
                </a:effectLst>
              </a:rPr>
              <a:t>太めのきゅうりでは</a:t>
            </a:r>
            <a:r>
              <a:rPr lang="en-US" altLang="ja-JP" sz="1400" b="0" cap="none" spc="0" dirty="0">
                <a:ln w="0"/>
                <a:solidFill>
                  <a:schemeClr val="tx1"/>
                </a:solidFill>
                <a:effectLst>
                  <a:outerShdw blurRad="38100" dist="19050" dir="2700000" algn="tl" rotWithShape="0">
                    <a:schemeClr val="dk1">
                      <a:alpha val="40000"/>
                    </a:schemeClr>
                  </a:outerShdw>
                </a:effectLst>
              </a:rPr>
              <a:t>5</a:t>
            </a:r>
            <a:r>
              <a:rPr lang="ja-JP" altLang="en-US" sz="1400" b="0" cap="none" spc="0" dirty="0">
                <a:ln w="0"/>
                <a:solidFill>
                  <a:schemeClr val="tx1"/>
                </a:solidFill>
                <a:effectLst>
                  <a:outerShdw blurRad="38100" dist="19050" dir="2700000" algn="tl" rotWithShape="0">
                    <a:schemeClr val="dk1">
                      <a:alpha val="40000"/>
                    </a:schemeClr>
                  </a:outerShdw>
                </a:effectLst>
              </a:rPr>
              <a:t>本</a:t>
            </a:r>
          </a:p>
          <a:p>
            <a:r>
              <a:rPr lang="en-US" altLang="ja-JP" sz="1400" b="0" cap="none" spc="0" dirty="0">
                <a:ln w="0"/>
                <a:solidFill>
                  <a:schemeClr val="tx1"/>
                </a:solidFill>
                <a:effectLst>
                  <a:outerShdw blurRad="38100" dist="19050" dir="2700000" algn="tl" rotWithShape="0">
                    <a:schemeClr val="dk1">
                      <a:alpha val="40000"/>
                    </a:schemeClr>
                  </a:outerShdw>
                </a:effectLst>
              </a:rPr>
              <a:t>A</a:t>
            </a:r>
            <a:r>
              <a:rPr lang="ja-JP" altLang="en-US" sz="1400" b="0" cap="none" spc="0" dirty="0">
                <a:ln w="0"/>
                <a:solidFill>
                  <a:schemeClr val="tx1"/>
                </a:solidFill>
                <a:effectLst>
                  <a:outerShdw blurRad="38100" dist="19050" dir="2700000" algn="tl" rotWithShape="0">
                    <a:schemeClr val="dk1">
                      <a:alpha val="40000"/>
                    </a:schemeClr>
                  </a:outerShdw>
                </a:effectLst>
              </a:rPr>
              <a:t>：しょうが</a:t>
            </a:r>
            <a:r>
              <a:rPr lang="en-US" altLang="ja-JP" sz="1400" b="0" cap="none" spc="0" dirty="0">
                <a:ln w="0"/>
                <a:solidFill>
                  <a:schemeClr val="tx1"/>
                </a:solidFill>
                <a:effectLst>
                  <a:outerShdw blurRad="38100" dist="19050" dir="2700000" algn="tl" rotWithShape="0">
                    <a:schemeClr val="dk1">
                      <a:alpha val="40000"/>
                    </a:schemeClr>
                  </a:outerShdw>
                </a:effectLst>
              </a:rPr>
              <a:t>(</a:t>
            </a:r>
            <a:r>
              <a:rPr lang="ja-JP" altLang="en-US" sz="1400" b="0" cap="none" spc="0" dirty="0">
                <a:ln w="0"/>
                <a:solidFill>
                  <a:schemeClr val="tx1"/>
                </a:solidFill>
                <a:effectLst>
                  <a:outerShdw blurRad="38100" dist="19050" dir="2700000" algn="tl" rotWithShape="0">
                    <a:schemeClr val="dk1">
                      <a:alpha val="40000"/>
                    </a:schemeClr>
                  </a:outerShdw>
                </a:effectLst>
              </a:rPr>
              <a:t>すりおろし用</a:t>
            </a:r>
            <a:r>
              <a:rPr lang="en-US" altLang="ja-JP" sz="1400" b="0" cap="none" spc="0" dirty="0">
                <a:ln w="0"/>
                <a:solidFill>
                  <a:schemeClr val="tx1"/>
                </a:solidFill>
                <a:effectLst>
                  <a:outerShdw blurRad="38100" dist="19050" dir="2700000" algn="tl" rotWithShape="0">
                    <a:schemeClr val="dk1">
                      <a:alpha val="40000"/>
                    </a:schemeClr>
                  </a:outerShdw>
                </a:effectLst>
              </a:rPr>
              <a:t>)1</a:t>
            </a:r>
            <a:r>
              <a:rPr lang="ja-JP" altLang="en-US" sz="1400" b="0" cap="none" spc="0" dirty="0">
                <a:ln w="0"/>
                <a:solidFill>
                  <a:schemeClr val="tx1"/>
                </a:solidFill>
                <a:effectLst>
                  <a:outerShdw blurRad="38100" dist="19050" dir="2700000" algn="tl" rotWithShape="0">
                    <a:schemeClr val="dk1">
                      <a:alpha val="40000"/>
                    </a:schemeClr>
                  </a:outerShdw>
                </a:effectLst>
              </a:rPr>
              <a:t>かけ＋顆粒だしの素６ｇ＋砂糖大さじ２＋</a:t>
            </a:r>
          </a:p>
          <a:p>
            <a:r>
              <a:rPr lang="ja-JP" altLang="en-US" sz="1400" b="0" cap="none" spc="0" dirty="0">
                <a:ln w="0"/>
                <a:solidFill>
                  <a:schemeClr val="tx1"/>
                </a:solidFill>
                <a:effectLst>
                  <a:outerShdw blurRad="38100" dist="19050" dir="2700000" algn="tl" rotWithShape="0">
                    <a:schemeClr val="dk1">
                      <a:alpha val="40000"/>
                    </a:schemeClr>
                  </a:outerShdw>
                </a:effectLst>
              </a:rPr>
              <a:t>みりん大さじ２＋しょうゆ大さじ２</a:t>
            </a:r>
          </a:p>
          <a:p>
            <a:r>
              <a:rPr lang="ja-JP" altLang="en-US" sz="1400" b="0" cap="none" spc="0" dirty="0">
                <a:ln w="0"/>
                <a:solidFill>
                  <a:schemeClr val="tx1"/>
                </a:solidFill>
                <a:effectLst>
                  <a:outerShdw blurRad="38100" dist="19050" dir="2700000" algn="tl" rotWithShape="0">
                    <a:schemeClr val="dk1">
                      <a:alpha val="40000"/>
                    </a:schemeClr>
                  </a:outerShdw>
                </a:effectLst>
              </a:rPr>
              <a:t>生姜</a:t>
            </a:r>
            <a:r>
              <a:rPr lang="en-US" altLang="ja-JP" sz="1400" b="0" cap="none" spc="0" dirty="0">
                <a:ln w="0"/>
                <a:solidFill>
                  <a:schemeClr val="tx1"/>
                </a:solidFill>
                <a:effectLst>
                  <a:outerShdw blurRad="38100" dist="19050" dir="2700000" algn="tl" rotWithShape="0">
                    <a:schemeClr val="dk1">
                      <a:alpha val="40000"/>
                    </a:schemeClr>
                  </a:outerShdw>
                </a:effectLst>
              </a:rPr>
              <a:t>(</a:t>
            </a:r>
            <a:r>
              <a:rPr lang="ja-JP" altLang="en-US" sz="1400" b="0" cap="none" spc="0" dirty="0">
                <a:ln w="0"/>
                <a:solidFill>
                  <a:schemeClr val="tx1"/>
                </a:solidFill>
                <a:effectLst>
                  <a:outerShdw blurRad="38100" dist="19050" dir="2700000" algn="tl" rotWithShape="0">
                    <a:schemeClr val="dk1">
                      <a:alpha val="40000"/>
                    </a:schemeClr>
                  </a:outerShdw>
                </a:effectLst>
              </a:rPr>
              <a:t>千切り</a:t>
            </a:r>
            <a:r>
              <a:rPr lang="en-US" altLang="ja-JP" sz="1400" b="0" cap="none" spc="0" dirty="0">
                <a:ln w="0"/>
                <a:solidFill>
                  <a:schemeClr val="tx1"/>
                </a:solidFill>
                <a:effectLst>
                  <a:outerShdw blurRad="38100" dist="19050" dir="2700000" algn="tl" rotWithShape="0">
                    <a:schemeClr val="dk1">
                      <a:alpha val="40000"/>
                    </a:schemeClr>
                  </a:outerShdw>
                </a:effectLst>
              </a:rPr>
              <a:t>)</a:t>
            </a:r>
            <a:r>
              <a:rPr lang="ja-JP" altLang="en-US" sz="1400" b="0" cap="none" spc="0" dirty="0">
                <a:ln w="0"/>
                <a:solidFill>
                  <a:schemeClr val="tx1"/>
                </a:solidFill>
                <a:effectLst>
                  <a:outerShdw blurRad="38100" dist="19050" dir="2700000" algn="tl" rotWithShape="0">
                    <a:schemeClr val="dk1">
                      <a:alpha val="40000"/>
                    </a:schemeClr>
                  </a:outerShdw>
                </a:effectLst>
              </a:rPr>
              <a:t>トッピング用・・少々</a:t>
            </a:r>
          </a:p>
        </p:txBody>
      </p:sp>
      <p:pic>
        <p:nvPicPr>
          <p:cNvPr id="6" name="図 5" descr="ボウルの中にあるパスタ&#10;&#10;自動的に生成された説明">
            <a:extLst>
              <a:ext uri="{FF2B5EF4-FFF2-40B4-BE49-F238E27FC236}">
                <a16:creationId xmlns:a16="http://schemas.microsoft.com/office/drawing/2014/main" id="{1D48BA62-E8B7-BF72-E39B-4CAE28C929DC}"/>
              </a:ext>
            </a:extLst>
          </p:cNvPr>
          <p:cNvPicPr>
            <a:picLocks noChangeAspect="1"/>
          </p:cNvPicPr>
          <p:nvPr/>
        </p:nvPicPr>
        <p:blipFill rotWithShape="1">
          <a:blip r:embed="rId2">
            <a:extLst>
              <a:ext uri="{28A0092B-C50C-407E-A947-70E740481C1C}">
                <a14:useLocalDpi xmlns:a14="http://schemas.microsoft.com/office/drawing/2010/main" val="0"/>
              </a:ext>
            </a:extLst>
          </a:blip>
          <a:srcRect l="16406" t="26349" r="16144" b="15397"/>
          <a:stretch/>
        </p:blipFill>
        <p:spPr>
          <a:xfrm>
            <a:off x="313973" y="887554"/>
            <a:ext cx="6276359" cy="4065446"/>
          </a:xfrm>
          <a:prstGeom prst="rect">
            <a:avLst/>
          </a:prstGeom>
          <a:effectLst>
            <a:softEdge rad="635000"/>
          </a:effectLst>
        </p:spPr>
      </p:pic>
      <p:sp>
        <p:nvSpPr>
          <p:cNvPr id="21" name="テキスト ボックス 20">
            <a:extLst>
              <a:ext uri="{FF2B5EF4-FFF2-40B4-BE49-F238E27FC236}">
                <a16:creationId xmlns:a16="http://schemas.microsoft.com/office/drawing/2014/main" id="{2D9FEB9B-79BA-69C7-6212-E7A9B1E56433}"/>
              </a:ext>
            </a:extLst>
          </p:cNvPr>
          <p:cNvSpPr txBox="1"/>
          <p:nvPr/>
        </p:nvSpPr>
        <p:spPr>
          <a:xfrm>
            <a:off x="3200397" y="6774646"/>
            <a:ext cx="3326039" cy="2739211"/>
          </a:xfrm>
          <a:prstGeom prst="rect">
            <a:avLst/>
          </a:prstGeom>
          <a:noFill/>
        </p:spPr>
        <p:txBody>
          <a:bodyPr wrap="square">
            <a:spAutoFit/>
          </a:bodyPr>
          <a:lstStyle/>
          <a:p>
            <a:r>
              <a:rPr lang="ja-JP" altLang="en-US" b="1" cap="none" spc="0" dirty="0">
                <a:ln w="0"/>
                <a:solidFill>
                  <a:schemeClr val="tx1"/>
                </a:solidFill>
                <a:effectLst>
                  <a:outerShdw blurRad="38100" dist="19050" dir="2700000" algn="tl" rotWithShape="0">
                    <a:schemeClr val="dk1">
                      <a:alpha val="40000"/>
                    </a:schemeClr>
                  </a:outerShdw>
                </a:effectLst>
              </a:rPr>
              <a:t>作り方</a:t>
            </a:r>
          </a:p>
          <a:p>
            <a:r>
              <a:rPr lang="ja-JP" altLang="en-US" sz="1400" dirty="0"/>
              <a:t>１</a:t>
            </a:r>
            <a:r>
              <a:rPr lang="en-US" altLang="ja-JP" sz="1400" dirty="0"/>
              <a:t>.</a:t>
            </a:r>
            <a:r>
              <a:rPr lang="ja-JP" altLang="en-US" sz="1400" dirty="0"/>
              <a:t>加賀太きゅうりは皮を全部剥き縦に</a:t>
            </a:r>
            <a:endParaRPr lang="en-US" altLang="ja-JP" sz="1400" dirty="0"/>
          </a:p>
          <a:p>
            <a:r>
              <a:rPr lang="ja-JP" altLang="en-US" sz="1400" dirty="0"/>
              <a:t>　半分に切り、スプーンで種をくり</a:t>
            </a:r>
            <a:endParaRPr lang="en-US" altLang="ja-JP" sz="1400" dirty="0"/>
          </a:p>
          <a:p>
            <a:r>
              <a:rPr lang="ja-JP" altLang="en-US" sz="1400" dirty="0"/>
              <a:t>　ぬいて３ｃｍの長さに切る、太めの</a:t>
            </a:r>
            <a:endParaRPr lang="en-US" altLang="ja-JP" sz="1400" dirty="0"/>
          </a:p>
          <a:p>
            <a:r>
              <a:rPr lang="ja-JP" altLang="en-US" sz="1400" dirty="0"/>
              <a:t>　きゅうりはピーラーで縞々に皮を</a:t>
            </a:r>
            <a:endParaRPr lang="en-US" altLang="ja-JP" sz="1400" dirty="0"/>
          </a:p>
          <a:p>
            <a:r>
              <a:rPr lang="ja-JP" altLang="en-US" sz="1400" dirty="0"/>
              <a:t>　いて３ｃｍの長さに切る</a:t>
            </a:r>
          </a:p>
          <a:p>
            <a:r>
              <a:rPr lang="ja-JP" altLang="en-US" sz="1400" dirty="0"/>
              <a:t>２</a:t>
            </a:r>
            <a:r>
              <a:rPr lang="en-US" altLang="ja-JP" sz="1400" dirty="0"/>
              <a:t>.</a:t>
            </a:r>
            <a:r>
              <a:rPr lang="ja-JP" altLang="en-US" sz="1400" dirty="0"/>
              <a:t>鍋にひたひたの水を入れて中火で</a:t>
            </a:r>
            <a:endParaRPr lang="en-US" altLang="ja-JP" sz="1400" dirty="0"/>
          </a:p>
          <a:p>
            <a:r>
              <a:rPr lang="ja-JP" altLang="en-US" sz="1400" dirty="0"/>
              <a:t>　</a:t>
            </a:r>
            <a:r>
              <a:rPr lang="en-US" altLang="ja-JP" sz="1400" dirty="0"/>
              <a:t>10</a:t>
            </a:r>
            <a:r>
              <a:rPr lang="ja-JP" altLang="en-US" sz="1400" dirty="0"/>
              <a:t>分煮て</a:t>
            </a:r>
            <a:r>
              <a:rPr lang="en-US" altLang="ja-JP" sz="1400" dirty="0"/>
              <a:t>A</a:t>
            </a:r>
            <a:r>
              <a:rPr lang="ja-JP" altLang="en-US" sz="1400" dirty="0"/>
              <a:t>を入れ味付けする</a:t>
            </a:r>
          </a:p>
          <a:p>
            <a:r>
              <a:rPr lang="ja-JP" altLang="en-US" sz="1400" dirty="0"/>
              <a:t>３</a:t>
            </a:r>
            <a:r>
              <a:rPr lang="en-US" altLang="ja-JP" sz="1400" dirty="0"/>
              <a:t>.</a:t>
            </a:r>
            <a:r>
              <a:rPr lang="ja-JP" altLang="en-US" sz="1400" dirty="0"/>
              <a:t>更に</a:t>
            </a:r>
            <a:r>
              <a:rPr lang="en-US" altLang="ja-JP" sz="1400" dirty="0"/>
              <a:t>10</a:t>
            </a:r>
            <a:r>
              <a:rPr lang="ja-JP" altLang="en-US" sz="1400" dirty="0"/>
              <a:t>分煮て余熱で味をなじませ、</a:t>
            </a:r>
            <a:endParaRPr lang="en-US" altLang="ja-JP" sz="1400" dirty="0"/>
          </a:p>
          <a:p>
            <a:r>
              <a:rPr lang="ja-JP" altLang="en-US" sz="1400" dirty="0"/>
              <a:t>　粗熱が取れたら冷蔵庫で冷やす</a:t>
            </a:r>
          </a:p>
          <a:p>
            <a:r>
              <a:rPr lang="ja-JP" altLang="en-US" sz="1400" dirty="0"/>
              <a:t>４</a:t>
            </a:r>
            <a:r>
              <a:rPr lang="en-US" altLang="ja-JP" sz="1400" dirty="0"/>
              <a:t>.</a:t>
            </a:r>
            <a:r>
              <a:rPr lang="ja-JP" altLang="en-US" sz="1400" dirty="0"/>
              <a:t>器に盛りつけ、針生姜をトッピング</a:t>
            </a:r>
            <a:endParaRPr lang="en-US" altLang="ja-JP" sz="1400" dirty="0"/>
          </a:p>
          <a:p>
            <a:r>
              <a:rPr lang="ja-JP" altLang="en-US" sz="1400" dirty="0"/>
              <a:t>　して出来上がり</a:t>
            </a:r>
            <a:endParaRPr lang="ja-JP" altLang="en-US" dirty="0"/>
          </a:p>
        </p:txBody>
      </p:sp>
      <p:sp>
        <p:nvSpPr>
          <p:cNvPr id="7" name="正方形/長方形 6">
            <a:extLst>
              <a:ext uri="{FF2B5EF4-FFF2-40B4-BE49-F238E27FC236}">
                <a16:creationId xmlns:a16="http://schemas.microsoft.com/office/drawing/2014/main" id="{93627A9D-6AEB-5958-9C73-DD0A746F7B79}"/>
              </a:ext>
            </a:extLst>
          </p:cNvPr>
          <p:cNvSpPr/>
          <p:nvPr/>
        </p:nvSpPr>
        <p:spPr>
          <a:xfrm>
            <a:off x="0" y="4211670"/>
            <a:ext cx="6991016" cy="1569660"/>
          </a:xfrm>
          <a:prstGeom prst="rect">
            <a:avLst/>
          </a:prstGeom>
          <a:noFill/>
        </p:spPr>
        <p:txBody>
          <a:bodyPr wrap="none" lIns="91440" tIns="45720" rIns="91440" bIns="45720">
            <a:spAutoFit/>
          </a:bodyPr>
          <a:lstStyle/>
          <a:p>
            <a:r>
              <a:rPr lang="ja-JP" altLang="en-US" sz="48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「冷やして美味しい</a:t>
            </a:r>
            <a:endParaRPr lang="en-US" altLang="ja-JP" sz="48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endParaRPr>
          </a:p>
          <a:p>
            <a:r>
              <a:rPr lang="ja-JP" altLang="en-US" sz="4800" b="1"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　</a:t>
            </a:r>
            <a:r>
              <a:rPr lang="ja-JP" altLang="en-US" sz="48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きゅうりの冷製煮物」</a:t>
            </a:r>
          </a:p>
        </p:txBody>
      </p:sp>
    </p:spTree>
    <p:extLst>
      <p:ext uri="{BB962C8B-B14F-4D97-AF65-F5344CB8AC3E}">
        <p14:creationId xmlns:p14="http://schemas.microsoft.com/office/powerpoint/2010/main" val="4198463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楕円 2">
            <a:extLst>
              <a:ext uri="{FF2B5EF4-FFF2-40B4-BE49-F238E27FC236}">
                <a16:creationId xmlns:a16="http://schemas.microsoft.com/office/drawing/2014/main" id="{E7E5D1B6-C3BF-2C31-1F21-B09327F523D9}"/>
              </a:ext>
            </a:extLst>
          </p:cNvPr>
          <p:cNvSpPr/>
          <p:nvPr/>
        </p:nvSpPr>
        <p:spPr>
          <a:xfrm>
            <a:off x="301430" y="3234841"/>
            <a:ext cx="3643980" cy="3643980"/>
          </a:xfrm>
          <a:prstGeom prst="ellipse">
            <a:avLst/>
          </a:prstGeom>
          <a:gradFill flip="none" rotWithShape="1">
            <a:gsLst>
              <a:gs pos="0">
                <a:schemeClr val="accent4">
                  <a:lumMod val="60000"/>
                  <a:lumOff val="40000"/>
                </a:schemeClr>
              </a:gs>
              <a:gs pos="100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4" name="図 3" descr="ガラスのボウルに入ったサラダ&#10;&#10;自動的に生成された説明">
            <a:extLst>
              <a:ext uri="{FF2B5EF4-FFF2-40B4-BE49-F238E27FC236}">
                <a16:creationId xmlns:a16="http://schemas.microsoft.com/office/drawing/2014/main" id="{44771D0D-B9A8-0793-1EF8-3049CAB164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305" y="546342"/>
            <a:ext cx="6096000" cy="4067175"/>
          </a:xfrm>
          <a:prstGeom prst="rect">
            <a:avLst/>
          </a:prstGeom>
          <a:effectLst>
            <a:softEdge rad="635000"/>
          </a:effectLst>
        </p:spPr>
      </p:pic>
      <p:sp>
        <p:nvSpPr>
          <p:cNvPr id="19" name="正方形/長方形 18">
            <a:extLst>
              <a:ext uri="{FF2B5EF4-FFF2-40B4-BE49-F238E27FC236}">
                <a16:creationId xmlns:a16="http://schemas.microsoft.com/office/drawing/2014/main" id="{0FA1A6EE-B37F-BFD5-A7FF-F73320F08BD1}"/>
              </a:ext>
            </a:extLst>
          </p:cNvPr>
          <p:cNvSpPr/>
          <p:nvPr/>
        </p:nvSpPr>
        <p:spPr>
          <a:xfrm>
            <a:off x="261394" y="7155820"/>
            <a:ext cx="6328937" cy="235803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DCE543D7-B45A-7576-16EA-8880E658C5B2}"/>
              </a:ext>
            </a:extLst>
          </p:cNvPr>
          <p:cNvSpPr/>
          <p:nvPr/>
        </p:nvSpPr>
        <p:spPr>
          <a:xfrm>
            <a:off x="2800284" y="9513857"/>
            <a:ext cx="800219" cy="276999"/>
          </a:xfrm>
          <a:prstGeom prst="rect">
            <a:avLst/>
          </a:prstGeom>
          <a:noFill/>
        </p:spPr>
        <p:txBody>
          <a:bodyPr wrap="none" lIns="91440" tIns="45720" rIns="91440" bIns="45720">
            <a:spAutoFit/>
          </a:bodyPr>
          <a:lstStyle/>
          <a:p>
            <a:pPr algn="ctr"/>
            <a:r>
              <a:rPr lang="ja-JP" altLang="en-US" sz="1200" b="0" cap="none" spc="0" dirty="0">
                <a:ln w="0"/>
                <a:solidFill>
                  <a:schemeClr val="tx1"/>
                </a:solidFill>
                <a:effectLst>
                  <a:outerShdw blurRad="38100" dist="19050" dir="2700000" algn="tl" rotWithShape="0">
                    <a:schemeClr val="dk1">
                      <a:alpha val="40000"/>
                    </a:schemeClr>
                  </a:outerShdw>
                </a:effectLst>
              </a:rPr>
              <a:t>引用元：</a:t>
            </a:r>
          </a:p>
        </p:txBody>
      </p:sp>
      <p:sp>
        <p:nvSpPr>
          <p:cNvPr id="11" name="円弧 10">
            <a:extLst>
              <a:ext uri="{FF2B5EF4-FFF2-40B4-BE49-F238E27FC236}">
                <a16:creationId xmlns:a16="http://schemas.microsoft.com/office/drawing/2014/main" id="{01086707-BEB5-8022-C43C-7662C47EEB36}"/>
              </a:ext>
            </a:extLst>
          </p:cNvPr>
          <p:cNvSpPr/>
          <p:nvPr/>
        </p:nvSpPr>
        <p:spPr>
          <a:xfrm rot="20445803">
            <a:off x="-1730638" y="1014075"/>
            <a:ext cx="4617720" cy="685800"/>
          </a:xfrm>
          <a:prstGeom prst="arc">
            <a:avLst>
              <a:gd name="adj1" fmla="val 13533375"/>
              <a:gd name="adj2" fmla="val 21311366"/>
            </a:avLst>
          </a:prstGeom>
          <a:ln w="1143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2" name="円弧 11">
            <a:extLst>
              <a:ext uri="{FF2B5EF4-FFF2-40B4-BE49-F238E27FC236}">
                <a16:creationId xmlns:a16="http://schemas.microsoft.com/office/drawing/2014/main" id="{61324FF2-A393-3861-BFD8-0952C7206B5E}"/>
              </a:ext>
            </a:extLst>
          </p:cNvPr>
          <p:cNvSpPr/>
          <p:nvPr/>
        </p:nvSpPr>
        <p:spPr>
          <a:xfrm rot="20771230">
            <a:off x="-2973768" y="1474106"/>
            <a:ext cx="8077200" cy="685800"/>
          </a:xfrm>
          <a:custGeom>
            <a:avLst/>
            <a:gdLst>
              <a:gd name="connsiteX0" fmla="*/ 3703454 w 8077200"/>
              <a:gd name="connsiteY0" fmla="*/ 1183 h 685800"/>
              <a:gd name="connsiteX1" fmla="*/ 4176321 w 8077200"/>
              <a:gd name="connsiteY1" fmla="*/ 200 h 685800"/>
              <a:gd name="connsiteX2" fmla="*/ 7833937 w 8077200"/>
              <a:gd name="connsiteY2" fmla="*/ 225691 h 685800"/>
              <a:gd name="connsiteX3" fmla="*/ 4038600 w 8077200"/>
              <a:gd name="connsiteY3" fmla="*/ 342900 h 685800"/>
              <a:gd name="connsiteX4" fmla="*/ 3703454 w 8077200"/>
              <a:gd name="connsiteY4" fmla="*/ 1183 h 685800"/>
              <a:gd name="connsiteX0" fmla="*/ 3703454 w 8077200"/>
              <a:gd name="connsiteY0" fmla="*/ 1183 h 685800"/>
              <a:gd name="connsiteX1" fmla="*/ 4176321 w 8077200"/>
              <a:gd name="connsiteY1" fmla="*/ 200 h 685800"/>
              <a:gd name="connsiteX2" fmla="*/ 7833937 w 8077200"/>
              <a:gd name="connsiteY2" fmla="*/ 225691 h 685800"/>
            </a:gdLst>
            <a:ahLst/>
            <a:cxnLst>
              <a:cxn ang="0">
                <a:pos x="connsiteX0" y="connsiteY0"/>
              </a:cxn>
              <a:cxn ang="0">
                <a:pos x="connsiteX1" y="connsiteY1"/>
              </a:cxn>
              <a:cxn ang="0">
                <a:pos x="connsiteX2" y="connsiteY2"/>
              </a:cxn>
            </a:cxnLst>
            <a:rect l="l" t="t" r="r" b="b"/>
            <a:pathLst>
              <a:path w="8077200" h="685800" stroke="0" extrusionOk="0">
                <a:moveTo>
                  <a:pt x="3703454" y="1183"/>
                </a:moveTo>
                <a:cubicBezTo>
                  <a:pt x="3780955" y="-11911"/>
                  <a:pt x="4048354" y="-11226"/>
                  <a:pt x="4176321" y="200"/>
                </a:cubicBezTo>
                <a:cubicBezTo>
                  <a:pt x="5899365" y="21016"/>
                  <a:pt x="7215739" y="95958"/>
                  <a:pt x="7833937" y="225691"/>
                </a:cubicBezTo>
                <a:cubicBezTo>
                  <a:pt x="6597595" y="398536"/>
                  <a:pt x="5622272" y="136722"/>
                  <a:pt x="4038600" y="342900"/>
                </a:cubicBezTo>
                <a:cubicBezTo>
                  <a:pt x="3875787" y="228938"/>
                  <a:pt x="3749052" y="89075"/>
                  <a:pt x="3703454" y="1183"/>
                </a:cubicBezTo>
                <a:close/>
              </a:path>
              <a:path w="8077200" h="685800" fill="none" extrusionOk="0">
                <a:moveTo>
                  <a:pt x="3703454" y="1183"/>
                </a:moveTo>
                <a:cubicBezTo>
                  <a:pt x="3929633" y="40587"/>
                  <a:pt x="3995976" y="32012"/>
                  <a:pt x="4176321" y="200"/>
                </a:cubicBezTo>
                <a:cubicBezTo>
                  <a:pt x="5883179" y="38577"/>
                  <a:pt x="7313411" y="104483"/>
                  <a:pt x="7833937" y="225691"/>
                </a:cubicBezTo>
              </a:path>
              <a:path w="8077200" h="685800" fill="none" stroke="0" extrusionOk="0">
                <a:moveTo>
                  <a:pt x="3703454" y="1183"/>
                </a:moveTo>
                <a:cubicBezTo>
                  <a:pt x="3812234" y="26295"/>
                  <a:pt x="4118929" y="24859"/>
                  <a:pt x="4176321" y="200"/>
                </a:cubicBezTo>
                <a:cubicBezTo>
                  <a:pt x="5716507" y="-11360"/>
                  <a:pt x="7239093" y="123959"/>
                  <a:pt x="7833937" y="225691"/>
                </a:cubicBezTo>
              </a:path>
            </a:pathLst>
          </a:custGeom>
          <a:ln w="155575">
            <a:solidFill>
              <a:srgbClr val="FFFF00"/>
            </a:solidFill>
            <a:extLst>
              <a:ext uri="{C807C97D-BFC1-408E-A445-0C87EB9F89A2}">
                <ask:lineSketchStyleProps xmlns:ask="http://schemas.microsoft.com/office/drawing/2018/sketchyshapes" sd="1219033472">
                  <a:prstGeom prst="arc">
                    <a:avLst>
                      <a:gd name="adj1" fmla="val 13533375"/>
                      <a:gd name="adj2" fmla="val 21493867"/>
                    </a:avLst>
                  </a:prstGeom>
                  <ask:type>
                    <ask:lineSketchCurve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5" name="正方形/長方形 4">
            <a:extLst>
              <a:ext uri="{FF2B5EF4-FFF2-40B4-BE49-F238E27FC236}">
                <a16:creationId xmlns:a16="http://schemas.microsoft.com/office/drawing/2014/main" id="{652D40F9-E8DA-219F-8950-CA0C2B1D8595}"/>
              </a:ext>
            </a:extLst>
          </p:cNvPr>
          <p:cNvSpPr/>
          <p:nvPr/>
        </p:nvSpPr>
        <p:spPr>
          <a:xfrm rot="20844857">
            <a:off x="91434" y="31073"/>
            <a:ext cx="4390946" cy="1323439"/>
          </a:xfrm>
          <a:prstGeom prst="rect">
            <a:avLst/>
          </a:prstGeom>
          <a:noFill/>
        </p:spPr>
        <p:txBody>
          <a:bodyPr wrap="none" lIns="91440" tIns="45720" rIns="91440" bIns="45720">
            <a:spAutoFit/>
          </a:bodyPr>
          <a:lstStyle/>
          <a:p>
            <a:r>
              <a:rPr lang="ja-JP" altLang="en-US"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人気</a:t>
            </a:r>
            <a:r>
              <a:rPr lang="en-US" altLang="ja-JP"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No.</a:t>
            </a:r>
            <a:r>
              <a:rPr lang="ja-JP" altLang="en-US"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１</a:t>
            </a:r>
            <a:endParaRPr lang="en-US" altLang="ja-JP"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endParaRPr>
          </a:p>
          <a:p>
            <a:r>
              <a:rPr lang="ja-JP" altLang="en-US"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　</a:t>
            </a:r>
            <a:r>
              <a:rPr lang="ja-JP" altLang="en-US" sz="36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きゅうりの酢の物</a:t>
            </a:r>
          </a:p>
        </p:txBody>
      </p:sp>
      <p:sp>
        <p:nvSpPr>
          <p:cNvPr id="15" name="正方形/長方形 14">
            <a:extLst>
              <a:ext uri="{FF2B5EF4-FFF2-40B4-BE49-F238E27FC236}">
                <a16:creationId xmlns:a16="http://schemas.microsoft.com/office/drawing/2014/main" id="{D266DC71-E881-2CAB-133C-37402A71589E}"/>
              </a:ext>
            </a:extLst>
          </p:cNvPr>
          <p:cNvSpPr/>
          <p:nvPr/>
        </p:nvSpPr>
        <p:spPr>
          <a:xfrm>
            <a:off x="301430" y="5768948"/>
            <a:ext cx="6505307" cy="1323439"/>
          </a:xfrm>
          <a:prstGeom prst="rect">
            <a:avLst/>
          </a:prstGeom>
          <a:noFill/>
        </p:spPr>
        <p:txBody>
          <a:bodyPr wrap="none" lIns="91440" tIns="45720" rIns="91440" bIns="45720">
            <a:spAutoFit/>
          </a:bodyPr>
          <a:lstStyle/>
          <a:p>
            <a:r>
              <a:rPr lang="ja-JP" altLang="en-US" sz="1600" b="1" cap="none" spc="0" dirty="0">
                <a:ln w="0"/>
                <a:solidFill>
                  <a:schemeClr val="tx1"/>
                </a:solidFill>
                <a:effectLst>
                  <a:outerShdw blurRad="38100" dist="19050" dir="2700000" algn="tl" rotWithShape="0">
                    <a:schemeClr val="dk1">
                      <a:alpha val="40000"/>
                    </a:schemeClr>
                  </a:outerShdw>
                </a:effectLst>
              </a:rPr>
              <a:t>きゅうりの酢の物人気</a:t>
            </a:r>
            <a:r>
              <a:rPr lang="en-US" altLang="ja-JP" sz="1600" b="1" cap="none" spc="0" dirty="0">
                <a:ln w="0"/>
                <a:solidFill>
                  <a:schemeClr val="tx1"/>
                </a:solidFill>
                <a:effectLst>
                  <a:outerShdw blurRad="38100" dist="19050" dir="2700000" algn="tl" rotWithShape="0">
                    <a:schemeClr val="dk1">
                      <a:alpha val="40000"/>
                    </a:schemeClr>
                  </a:outerShdw>
                </a:effectLst>
              </a:rPr>
              <a:t>No.</a:t>
            </a:r>
            <a:r>
              <a:rPr lang="ja-JP" altLang="en-US" sz="1600" b="1" cap="none" spc="0" dirty="0">
                <a:ln w="0"/>
                <a:solidFill>
                  <a:schemeClr val="tx1"/>
                </a:solidFill>
                <a:effectLst>
                  <a:outerShdw blurRad="38100" dist="19050" dir="2700000" algn="tl" rotWithShape="0">
                    <a:schemeClr val="dk1">
                      <a:alpha val="40000"/>
                    </a:schemeClr>
                  </a:outerShdw>
                </a:effectLst>
              </a:rPr>
              <a:t>１は「きゅうりとワカメの酢の物」</a:t>
            </a:r>
          </a:p>
          <a:p>
            <a:r>
              <a:rPr lang="ja-JP" altLang="en-US" sz="1600" b="1" cap="none" spc="0" dirty="0">
                <a:ln w="0"/>
                <a:solidFill>
                  <a:schemeClr val="tx1"/>
                </a:solidFill>
                <a:effectLst>
                  <a:outerShdw blurRad="38100" dist="19050" dir="2700000" algn="tl" rotWithShape="0">
                    <a:schemeClr val="dk1">
                      <a:alpha val="40000"/>
                    </a:schemeClr>
                  </a:outerShdw>
                </a:effectLst>
              </a:rPr>
              <a:t>味付けの基本</a:t>
            </a:r>
            <a:r>
              <a:rPr lang="ja-JP" altLang="en-US" sz="1600" b="1" dirty="0">
                <a:ln w="0"/>
                <a:effectLst>
                  <a:outerShdw blurRad="38100" dist="19050" dir="2700000" algn="tl" rotWithShape="0">
                    <a:schemeClr val="dk1">
                      <a:alpha val="40000"/>
                    </a:schemeClr>
                  </a:outerShdw>
                </a:effectLst>
              </a:rPr>
              <a:t>は</a:t>
            </a:r>
            <a:r>
              <a:rPr lang="ja-JP" altLang="en-US" sz="1600" b="1" dirty="0">
                <a:ln w="0"/>
                <a:solidFill>
                  <a:srgbClr val="FF0000"/>
                </a:solidFill>
                <a:effectLst>
                  <a:outerShdw blurRad="38100" dist="19050" dir="2700000" algn="tl" rotWithShape="0">
                    <a:schemeClr val="dk1">
                      <a:alpha val="40000"/>
                    </a:schemeClr>
                  </a:outerShdw>
                </a:effectLst>
                <a:highlight>
                  <a:srgbClr val="FFFF00"/>
                </a:highlight>
              </a:rPr>
              <a:t>美味しさ比率＝お酢</a:t>
            </a:r>
            <a:r>
              <a:rPr lang="ja-JP" altLang="en-US" sz="1600" b="1" cap="none" spc="0" dirty="0">
                <a:ln w="0"/>
                <a:solidFill>
                  <a:srgbClr val="FF0000"/>
                </a:solidFill>
                <a:effectLst>
                  <a:outerShdw blurRad="38100" dist="19050" dir="2700000" algn="tl" rotWithShape="0">
                    <a:schemeClr val="dk1">
                      <a:alpha val="40000"/>
                    </a:schemeClr>
                  </a:outerShdw>
                </a:effectLst>
                <a:highlight>
                  <a:srgbClr val="FFFF00"/>
                </a:highlight>
              </a:rPr>
              <a:t>：砂糖＝１：１</a:t>
            </a:r>
            <a:endParaRPr lang="ja-JP" altLang="en-US" sz="1600" b="1" cap="none" spc="0" dirty="0">
              <a:ln w="0"/>
              <a:solidFill>
                <a:schemeClr val="tx1"/>
              </a:solidFill>
              <a:effectLst>
                <a:outerShdw blurRad="38100" dist="19050" dir="2700000" algn="tl" rotWithShape="0">
                  <a:schemeClr val="dk1">
                    <a:alpha val="40000"/>
                  </a:schemeClr>
                </a:outerShdw>
              </a:effectLst>
              <a:highlight>
                <a:srgbClr val="FFFF00"/>
              </a:highlight>
            </a:endParaRPr>
          </a:p>
          <a:p>
            <a:r>
              <a:rPr lang="ja-JP" altLang="en-US" sz="1600" b="1" cap="none" spc="0" dirty="0">
                <a:ln w="0"/>
                <a:solidFill>
                  <a:schemeClr val="tx1"/>
                </a:solidFill>
                <a:effectLst>
                  <a:outerShdw blurRad="38100" dist="19050" dir="2700000" algn="tl" rotWithShape="0">
                    <a:schemeClr val="dk1">
                      <a:alpha val="40000"/>
                    </a:schemeClr>
                  </a:outerShdw>
                </a:effectLst>
              </a:rPr>
              <a:t>「きゅうりとワカメの酢の物」＋</a:t>
            </a:r>
            <a:r>
              <a:rPr lang="en-US" altLang="ja-JP" sz="1600" b="1" cap="none" spc="0" dirty="0">
                <a:ln w="0"/>
                <a:solidFill>
                  <a:schemeClr val="tx1"/>
                </a:solidFill>
                <a:effectLst>
                  <a:outerShdw blurRad="38100" dist="19050" dir="2700000" algn="tl" rotWithShape="0">
                    <a:schemeClr val="dk1">
                      <a:alpha val="40000"/>
                    </a:schemeClr>
                  </a:outerShdw>
                </a:effectLst>
              </a:rPr>
              <a:t>ONE</a:t>
            </a:r>
            <a:r>
              <a:rPr lang="ja-JP" altLang="en-US" sz="1600" b="1" cap="none" spc="0" dirty="0">
                <a:ln w="0"/>
                <a:solidFill>
                  <a:schemeClr val="tx1"/>
                </a:solidFill>
                <a:effectLst>
                  <a:outerShdw blurRad="38100" dist="19050" dir="2700000" algn="tl" rotWithShape="0">
                    <a:schemeClr val="dk1">
                      <a:alpha val="40000"/>
                    </a:schemeClr>
                  </a:outerShdw>
                </a:effectLst>
              </a:rPr>
              <a:t>でさらに美味しさ広がります！</a:t>
            </a:r>
          </a:p>
          <a:p>
            <a:r>
              <a:rPr lang="ja-JP" altLang="en-US" sz="1600" b="1" cap="none" spc="0" dirty="0">
                <a:ln w="0"/>
                <a:solidFill>
                  <a:schemeClr val="tx1"/>
                </a:solidFill>
                <a:effectLst>
                  <a:outerShdw blurRad="38100" dist="19050" dir="2700000" algn="tl" rotWithShape="0">
                    <a:schemeClr val="dk1">
                      <a:alpha val="40000"/>
                    </a:schemeClr>
                  </a:outerShdw>
                </a:effectLst>
              </a:rPr>
              <a:t>じゃこ、カニカマ、ツナ缶、タコ、サバ水煮缶、みょうが、生姜、</a:t>
            </a:r>
            <a:endParaRPr lang="en-US" altLang="ja-JP" sz="1600" b="1" cap="none" spc="0" dirty="0">
              <a:ln w="0"/>
              <a:solidFill>
                <a:schemeClr val="tx1"/>
              </a:solidFill>
              <a:effectLst>
                <a:outerShdw blurRad="38100" dist="19050" dir="2700000" algn="tl" rotWithShape="0">
                  <a:schemeClr val="dk1">
                    <a:alpha val="40000"/>
                  </a:schemeClr>
                </a:outerShdw>
              </a:effectLst>
            </a:endParaRPr>
          </a:p>
          <a:p>
            <a:r>
              <a:rPr lang="ja-JP" altLang="en-US" sz="1600" b="1" cap="none" spc="0" dirty="0">
                <a:ln w="0"/>
                <a:solidFill>
                  <a:schemeClr val="tx1"/>
                </a:solidFill>
                <a:effectLst>
                  <a:outerShdw blurRad="38100" dist="19050" dir="2700000" algn="tl" rotWithShape="0">
                    <a:schemeClr val="dk1">
                      <a:alpha val="40000"/>
                    </a:schemeClr>
                  </a:outerShdw>
                </a:effectLst>
              </a:rPr>
              <a:t>油揚げ、ちくわ・・・</a:t>
            </a:r>
          </a:p>
        </p:txBody>
      </p:sp>
      <p:sp>
        <p:nvSpPr>
          <p:cNvPr id="16" name="正方形/長方形 15">
            <a:extLst>
              <a:ext uri="{FF2B5EF4-FFF2-40B4-BE49-F238E27FC236}">
                <a16:creationId xmlns:a16="http://schemas.microsoft.com/office/drawing/2014/main" id="{8F21F5CA-35FD-A8F8-0BEC-36C0FA154A49}"/>
              </a:ext>
            </a:extLst>
          </p:cNvPr>
          <p:cNvSpPr/>
          <p:nvPr/>
        </p:nvSpPr>
        <p:spPr>
          <a:xfrm>
            <a:off x="241797" y="7156952"/>
            <a:ext cx="2207205" cy="1661993"/>
          </a:xfrm>
          <a:prstGeom prst="rect">
            <a:avLst/>
          </a:prstGeom>
          <a:noFill/>
        </p:spPr>
        <p:txBody>
          <a:bodyPr wrap="square" lIns="91440" tIns="45720" rIns="91440" bIns="45720">
            <a:spAutoFit/>
          </a:bodyPr>
          <a:lstStyle/>
          <a:p>
            <a:r>
              <a:rPr lang="ja-JP" altLang="en-US" b="1" cap="none" spc="0" dirty="0">
                <a:ln w="0"/>
                <a:solidFill>
                  <a:schemeClr val="tx1"/>
                </a:solidFill>
                <a:effectLst>
                  <a:outerShdw blurRad="38100" dist="19050" dir="2700000" algn="tl" rotWithShape="0">
                    <a:schemeClr val="dk1">
                      <a:alpha val="40000"/>
                    </a:schemeClr>
                  </a:outerShdw>
                </a:effectLst>
              </a:rPr>
              <a:t>材料</a:t>
            </a:r>
            <a:endParaRPr lang="en-US" altLang="ja-JP" b="1" dirty="0">
              <a:ln w="0"/>
              <a:effectLst>
                <a:outerShdw blurRad="38100" dist="19050" dir="2700000" algn="tl" rotWithShape="0">
                  <a:schemeClr val="dk1">
                    <a:alpha val="40000"/>
                  </a:schemeClr>
                </a:outerShdw>
              </a:effectLst>
            </a:endParaRPr>
          </a:p>
          <a:p>
            <a:r>
              <a:rPr lang="ja-JP" altLang="en-US" sz="1400" b="0" cap="none" spc="0" dirty="0">
                <a:ln w="0"/>
                <a:solidFill>
                  <a:schemeClr val="tx1"/>
                </a:solidFill>
                <a:effectLst>
                  <a:outerShdw blurRad="38100" dist="19050" dir="2700000" algn="tl" rotWithShape="0">
                    <a:schemeClr val="dk1">
                      <a:alpha val="40000"/>
                    </a:schemeClr>
                  </a:outerShdw>
                </a:effectLst>
              </a:rPr>
              <a:t>きゅうり・・２本</a:t>
            </a:r>
          </a:p>
          <a:p>
            <a:r>
              <a:rPr lang="ja-JP" altLang="en-US" sz="1400" b="0" cap="none" spc="0" dirty="0">
                <a:ln w="0"/>
                <a:solidFill>
                  <a:schemeClr val="tx1"/>
                </a:solidFill>
                <a:effectLst>
                  <a:outerShdw blurRad="38100" dist="19050" dir="2700000" algn="tl" rotWithShape="0">
                    <a:schemeClr val="dk1">
                      <a:alpha val="40000"/>
                    </a:schemeClr>
                  </a:outerShdw>
                </a:effectLst>
              </a:rPr>
              <a:t>乾燥ワカメ・ひとつまみ</a:t>
            </a:r>
          </a:p>
          <a:p>
            <a:r>
              <a:rPr lang="ja-JP" altLang="en-US" sz="1400" b="0" cap="none" spc="0" dirty="0">
                <a:ln w="0"/>
                <a:solidFill>
                  <a:schemeClr val="tx1"/>
                </a:solidFill>
                <a:effectLst>
                  <a:outerShdw blurRad="38100" dist="19050" dir="2700000" algn="tl" rotWithShape="0">
                    <a:schemeClr val="dk1">
                      <a:alpha val="40000"/>
                    </a:schemeClr>
                  </a:outerShdw>
                </a:effectLst>
              </a:rPr>
              <a:t>塩・・・・・適量</a:t>
            </a:r>
          </a:p>
          <a:p>
            <a:r>
              <a:rPr lang="ja-JP" altLang="en-US" sz="1400" b="0" cap="none" spc="0" dirty="0">
                <a:ln w="0"/>
                <a:solidFill>
                  <a:schemeClr val="tx1"/>
                </a:solidFill>
                <a:effectLst>
                  <a:outerShdw blurRad="38100" dist="19050" dir="2700000" algn="tl" rotWithShape="0">
                    <a:schemeClr val="dk1">
                      <a:alpha val="40000"/>
                    </a:schemeClr>
                  </a:outerShdw>
                </a:effectLst>
              </a:rPr>
              <a:t>お酢・・・・大さじ２</a:t>
            </a:r>
            <a:endParaRPr lang="en-US" altLang="ja-JP" sz="1400" b="0" cap="none" spc="0" dirty="0">
              <a:ln w="0"/>
              <a:solidFill>
                <a:schemeClr val="tx1"/>
              </a:solidFill>
              <a:effectLst>
                <a:outerShdw blurRad="38100" dist="19050" dir="2700000" algn="tl" rotWithShape="0">
                  <a:schemeClr val="dk1">
                    <a:alpha val="40000"/>
                  </a:schemeClr>
                </a:outerShdw>
              </a:effectLst>
            </a:endParaRPr>
          </a:p>
          <a:p>
            <a:r>
              <a:rPr lang="ja-JP" altLang="en-US" sz="1400" b="0" cap="none" spc="0" dirty="0">
                <a:ln w="0"/>
                <a:solidFill>
                  <a:schemeClr val="tx1"/>
                </a:solidFill>
                <a:effectLst>
                  <a:outerShdw blurRad="38100" dist="19050" dir="2700000" algn="tl" rotWithShape="0">
                    <a:schemeClr val="dk1">
                      <a:alpha val="40000"/>
                    </a:schemeClr>
                  </a:outerShdw>
                </a:effectLst>
              </a:rPr>
              <a:t>砂糖・・・・大さじ２</a:t>
            </a:r>
          </a:p>
          <a:p>
            <a:endParaRPr lang="ja-JP" altLang="en-US" sz="1400" b="0" cap="none" spc="0" dirty="0">
              <a:ln w="0"/>
              <a:solidFill>
                <a:schemeClr val="tx1"/>
              </a:solidFill>
              <a:effectLst>
                <a:outerShdw blurRad="38100" dist="19050" dir="2700000" algn="tl" rotWithShape="0">
                  <a:schemeClr val="dk1">
                    <a:alpha val="40000"/>
                  </a:schemeClr>
                </a:outerShdw>
              </a:effectLst>
            </a:endParaRPr>
          </a:p>
        </p:txBody>
      </p:sp>
      <p:sp>
        <p:nvSpPr>
          <p:cNvPr id="21" name="テキスト ボックス 20">
            <a:extLst>
              <a:ext uri="{FF2B5EF4-FFF2-40B4-BE49-F238E27FC236}">
                <a16:creationId xmlns:a16="http://schemas.microsoft.com/office/drawing/2014/main" id="{2D9FEB9B-79BA-69C7-6212-E7A9B1E56433}"/>
              </a:ext>
            </a:extLst>
          </p:cNvPr>
          <p:cNvSpPr txBox="1"/>
          <p:nvPr/>
        </p:nvSpPr>
        <p:spPr>
          <a:xfrm>
            <a:off x="3200397" y="7181050"/>
            <a:ext cx="3326039" cy="2308324"/>
          </a:xfrm>
          <a:prstGeom prst="rect">
            <a:avLst/>
          </a:prstGeom>
          <a:noFill/>
        </p:spPr>
        <p:txBody>
          <a:bodyPr wrap="square">
            <a:spAutoFit/>
          </a:bodyPr>
          <a:lstStyle/>
          <a:p>
            <a:r>
              <a:rPr lang="ja-JP" altLang="en-US" b="1" cap="none" spc="0" dirty="0">
                <a:ln w="0"/>
                <a:solidFill>
                  <a:schemeClr val="tx1"/>
                </a:solidFill>
                <a:effectLst>
                  <a:outerShdw blurRad="38100" dist="19050" dir="2700000" algn="tl" rotWithShape="0">
                    <a:schemeClr val="dk1">
                      <a:alpha val="40000"/>
                    </a:schemeClr>
                  </a:outerShdw>
                </a:effectLst>
              </a:rPr>
              <a:t>作り方</a:t>
            </a:r>
          </a:p>
          <a:p>
            <a:r>
              <a:rPr lang="en-US" altLang="ja-JP" sz="1400" dirty="0"/>
              <a:t>1.</a:t>
            </a:r>
            <a:r>
              <a:rPr lang="ja-JP" altLang="en-US" sz="1400" dirty="0"/>
              <a:t>きゅうりは薄切りにして塩もみし</a:t>
            </a:r>
            <a:endParaRPr lang="en-US" altLang="ja-JP" sz="1400" dirty="0"/>
          </a:p>
          <a:p>
            <a:r>
              <a:rPr lang="ja-JP" altLang="en-US" sz="1400" dirty="0"/>
              <a:t>　乾燥ワカメは水でもどしておく</a:t>
            </a:r>
          </a:p>
          <a:p>
            <a:r>
              <a:rPr lang="en-US" altLang="ja-JP" sz="1400" dirty="0"/>
              <a:t>2.</a:t>
            </a:r>
            <a:r>
              <a:rPr lang="ja-JP" altLang="en-US" sz="1400" dirty="0"/>
              <a:t>きゅうりとワカメを軽く水洗いして</a:t>
            </a:r>
            <a:endParaRPr lang="en-US" altLang="ja-JP" sz="1400" dirty="0"/>
          </a:p>
          <a:p>
            <a:r>
              <a:rPr lang="ja-JP" altLang="en-US" sz="1400" dirty="0"/>
              <a:t>　ギュッと水気を絞る</a:t>
            </a:r>
          </a:p>
          <a:p>
            <a:r>
              <a:rPr lang="en-US" altLang="ja-JP" sz="1400" dirty="0"/>
              <a:t>3.</a:t>
            </a:r>
            <a:r>
              <a:rPr lang="ja-JP" altLang="en-US" sz="1400" dirty="0"/>
              <a:t>お酢と砂糖をよく混ぜ、きゅうりと</a:t>
            </a:r>
            <a:endParaRPr lang="en-US" altLang="ja-JP" sz="1400" dirty="0"/>
          </a:p>
          <a:p>
            <a:r>
              <a:rPr lang="ja-JP" altLang="en-US" sz="1400" dirty="0"/>
              <a:t>　ワカメを入れよく和える</a:t>
            </a:r>
          </a:p>
          <a:p>
            <a:r>
              <a:rPr lang="en-US" altLang="ja-JP" sz="1400" dirty="0"/>
              <a:t>4.</a:t>
            </a:r>
            <a:r>
              <a:rPr lang="ja-JP" altLang="en-US" sz="1400" dirty="0"/>
              <a:t>冷蔵庫で３０分ほど味をしみ込ませ 　</a:t>
            </a:r>
            <a:endParaRPr lang="en-US" altLang="ja-JP" sz="1400" dirty="0"/>
          </a:p>
          <a:p>
            <a:r>
              <a:rPr lang="ja-JP" altLang="en-US" sz="1400" dirty="0"/>
              <a:t>　て出来上がりです</a:t>
            </a:r>
          </a:p>
          <a:p>
            <a:endParaRPr lang="en-US" altLang="ja-JP" sz="1400" dirty="0"/>
          </a:p>
        </p:txBody>
      </p:sp>
      <p:sp>
        <p:nvSpPr>
          <p:cNvPr id="7" name="正方形/長方形 6">
            <a:extLst>
              <a:ext uri="{FF2B5EF4-FFF2-40B4-BE49-F238E27FC236}">
                <a16:creationId xmlns:a16="http://schemas.microsoft.com/office/drawing/2014/main" id="{93627A9D-6AEB-5958-9C73-DD0A746F7B79}"/>
              </a:ext>
            </a:extLst>
          </p:cNvPr>
          <p:cNvSpPr/>
          <p:nvPr/>
        </p:nvSpPr>
        <p:spPr>
          <a:xfrm>
            <a:off x="0" y="4211670"/>
            <a:ext cx="6991016" cy="1569660"/>
          </a:xfrm>
          <a:prstGeom prst="rect">
            <a:avLst/>
          </a:prstGeom>
          <a:noFill/>
        </p:spPr>
        <p:txBody>
          <a:bodyPr wrap="none" lIns="91440" tIns="45720" rIns="91440" bIns="45720">
            <a:spAutoFit/>
          </a:bodyPr>
          <a:lstStyle/>
          <a:p>
            <a:r>
              <a:rPr lang="ja-JP" altLang="en-US" sz="48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「きゅうりとワカメの</a:t>
            </a:r>
            <a:endParaRPr lang="en-US" altLang="ja-JP" sz="48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endParaRPr>
          </a:p>
          <a:p>
            <a:r>
              <a:rPr lang="ja-JP" altLang="en-US" sz="4800" b="1"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　　　　　　　</a:t>
            </a:r>
            <a:r>
              <a:rPr lang="ja-JP" altLang="en-US" sz="48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酢の物」</a:t>
            </a:r>
            <a:endParaRPr lang="ja-JP" altLang="en-US" sz="40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endParaRPr>
          </a:p>
        </p:txBody>
      </p:sp>
    </p:spTree>
    <p:extLst>
      <p:ext uri="{BB962C8B-B14F-4D97-AF65-F5344CB8AC3E}">
        <p14:creationId xmlns:p14="http://schemas.microsoft.com/office/powerpoint/2010/main" val="280200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a:extLst>
              <a:ext uri="{FF2B5EF4-FFF2-40B4-BE49-F238E27FC236}">
                <a16:creationId xmlns:a16="http://schemas.microsoft.com/office/drawing/2014/main" id="{1F6C80A1-552E-8B25-6699-881AEF0D4297}"/>
              </a:ext>
            </a:extLst>
          </p:cNvPr>
          <p:cNvSpPr/>
          <p:nvPr/>
        </p:nvSpPr>
        <p:spPr>
          <a:xfrm>
            <a:off x="0" y="0"/>
            <a:ext cx="6858000" cy="9906000"/>
          </a:xfrm>
          <a:prstGeom prst="rect">
            <a:avLst/>
          </a:prstGeom>
          <a:gradFill>
            <a:gsLst>
              <a:gs pos="100000">
                <a:schemeClr val="accent1">
                  <a:lumMod val="5000"/>
                  <a:lumOff val="95000"/>
                </a:schemeClr>
              </a:gs>
              <a:gs pos="0">
                <a:schemeClr val="accent5">
                  <a:lumMod val="20000"/>
                  <a:lumOff val="8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楕円 2">
            <a:extLst>
              <a:ext uri="{FF2B5EF4-FFF2-40B4-BE49-F238E27FC236}">
                <a16:creationId xmlns:a16="http://schemas.microsoft.com/office/drawing/2014/main" id="{24C45ECA-7367-7589-F5AD-89ECDC41A40F}"/>
              </a:ext>
            </a:extLst>
          </p:cNvPr>
          <p:cNvSpPr/>
          <p:nvPr/>
        </p:nvSpPr>
        <p:spPr>
          <a:xfrm>
            <a:off x="256458" y="3814779"/>
            <a:ext cx="3643980" cy="3643980"/>
          </a:xfrm>
          <a:prstGeom prst="ellipse">
            <a:avLst/>
          </a:prstGeom>
          <a:gradFill flip="none" rotWithShape="1">
            <a:gsLst>
              <a:gs pos="0">
                <a:schemeClr val="accent4">
                  <a:lumMod val="60000"/>
                  <a:lumOff val="40000"/>
                </a:schemeClr>
              </a:gs>
              <a:gs pos="100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4" name="図 3" descr="ブロッコリーの炒め物&#10;&#10;自動的に生成された説明">
            <a:extLst>
              <a:ext uri="{FF2B5EF4-FFF2-40B4-BE49-F238E27FC236}">
                <a16:creationId xmlns:a16="http://schemas.microsoft.com/office/drawing/2014/main" id="{30BBCF5C-CA8F-7001-CFBD-BDFBC904C839}"/>
              </a:ext>
            </a:extLst>
          </p:cNvPr>
          <p:cNvPicPr>
            <a:picLocks noChangeAspect="1"/>
          </p:cNvPicPr>
          <p:nvPr/>
        </p:nvPicPr>
        <p:blipFill rotWithShape="1">
          <a:blip r:embed="rId2">
            <a:extLst>
              <a:ext uri="{28A0092B-C50C-407E-A947-70E740481C1C}">
                <a14:useLocalDpi xmlns:a14="http://schemas.microsoft.com/office/drawing/2010/main" val="0"/>
              </a:ext>
            </a:extLst>
          </a:blip>
          <a:srcRect l="21165" t="15905" r="19577" b="22698"/>
          <a:stretch/>
        </p:blipFill>
        <p:spPr>
          <a:xfrm>
            <a:off x="334253" y="490252"/>
            <a:ext cx="6256078" cy="4861291"/>
          </a:xfrm>
          <a:prstGeom prst="rect">
            <a:avLst/>
          </a:prstGeom>
          <a:effectLst>
            <a:softEdge rad="317500"/>
          </a:effectLst>
        </p:spPr>
      </p:pic>
      <p:sp>
        <p:nvSpPr>
          <p:cNvPr id="19" name="正方形/長方形 18">
            <a:extLst>
              <a:ext uri="{FF2B5EF4-FFF2-40B4-BE49-F238E27FC236}">
                <a16:creationId xmlns:a16="http://schemas.microsoft.com/office/drawing/2014/main" id="{0FA1A6EE-B37F-BFD5-A7FF-F73320F08BD1}"/>
              </a:ext>
            </a:extLst>
          </p:cNvPr>
          <p:cNvSpPr/>
          <p:nvPr/>
        </p:nvSpPr>
        <p:spPr>
          <a:xfrm>
            <a:off x="261394" y="7155820"/>
            <a:ext cx="6328937" cy="235803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DCE543D7-B45A-7576-16EA-8880E658C5B2}"/>
              </a:ext>
            </a:extLst>
          </p:cNvPr>
          <p:cNvSpPr/>
          <p:nvPr/>
        </p:nvSpPr>
        <p:spPr>
          <a:xfrm>
            <a:off x="1614319" y="9513857"/>
            <a:ext cx="3172150" cy="276999"/>
          </a:xfrm>
          <a:prstGeom prst="rect">
            <a:avLst/>
          </a:prstGeom>
          <a:noFill/>
        </p:spPr>
        <p:txBody>
          <a:bodyPr wrap="none" lIns="91440" tIns="45720" rIns="91440" bIns="45720">
            <a:spAutoFit/>
          </a:bodyPr>
          <a:lstStyle/>
          <a:p>
            <a:pPr algn="ctr"/>
            <a:r>
              <a:rPr lang="ja-JP" altLang="en-US" sz="1200" b="0" cap="none" spc="0" dirty="0">
                <a:ln w="0"/>
                <a:solidFill>
                  <a:schemeClr val="tx1"/>
                </a:solidFill>
                <a:effectLst>
                  <a:outerShdw blurRad="38100" dist="19050" dir="2700000" algn="tl" rotWithShape="0">
                    <a:schemeClr val="dk1">
                      <a:alpha val="40000"/>
                    </a:schemeClr>
                  </a:outerShdw>
                </a:effectLst>
              </a:rPr>
              <a:t>引用元：</a:t>
            </a:r>
            <a:r>
              <a:rPr lang="en-US" altLang="ja-JP" sz="1200" b="0" cap="none" spc="0" dirty="0">
                <a:ln w="0"/>
                <a:solidFill>
                  <a:schemeClr val="tx1"/>
                </a:solidFill>
                <a:effectLst>
                  <a:outerShdw blurRad="38100" dist="19050" dir="2700000" algn="tl" rotWithShape="0">
                    <a:schemeClr val="dk1">
                      <a:alpha val="40000"/>
                    </a:schemeClr>
                  </a:outerShdw>
                </a:effectLst>
              </a:rPr>
              <a:t>https://cookpad.com/recipe/7290443</a:t>
            </a:r>
            <a:endParaRPr lang="ja-JP" altLang="en-US" sz="1200" b="0" cap="none" spc="0" dirty="0">
              <a:ln w="0"/>
              <a:solidFill>
                <a:schemeClr val="tx1"/>
              </a:solidFill>
              <a:effectLst>
                <a:outerShdw blurRad="38100" dist="19050" dir="2700000" algn="tl" rotWithShape="0">
                  <a:schemeClr val="dk1">
                    <a:alpha val="40000"/>
                  </a:schemeClr>
                </a:outerShdw>
              </a:effectLst>
            </a:endParaRPr>
          </a:p>
        </p:txBody>
      </p:sp>
      <p:sp>
        <p:nvSpPr>
          <p:cNvPr id="11" name="円弧 10">
            <a:extLst>
              <a:ext uri="{FF2B5EF4-FFF2-40B4-BE49-F238E27FC236}">
                <a16:creationId xmlns:a16="http://schemas.microsoft.com/office/drawing/2014/main" id="{01086707-BEB5-8022-C43C-7662C47EEB36}"/>
              </a:ext>
            </a:extLst>
          </p:cNvPr>
          <p:cNvSpPr/>
          <p:nvPr/>
        </p:nvSpPr>
        <p:spPr>
          <a:xfrm rot="20445803">
            <a:off x="-1730638" y="1014075"/>
            <a:ext cx="4617720" cy="685800"/>
          </a:xfrm>
          <a:prstGeom prst="arc">
            <a:avLst>
              <a:gd name="adj1" fmla="val 13533375"/>
              <a:gd name="adj2" fmla="val 21311366"/>
            </a:avLst>
          </a:prstGeom>
          <a:ln w="1143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2" name="円弧 11">
            <a:extLst>
              <a:ext uri="{FF2B5EF4-FFF2-40B4-BE49-F238E27FC236}">
                <a16:creationId xmlns:a16="http://schemas.microsoft.com/office/drawing/2014/main" id="{61324FF2-A393-3861-BFD8-0952C7206B5E}"/>
              </a:ext>
            </a:extLst>
          </p:cNvPr>
          <p:cNvSpPr/>
          <p:nvPr/>
        </p:nvSpPr>
        <p:spPr>
          <a:xfrm rot="20771230">
            <a:off x="-2650330" y="1393021"/>
            <a:ext cx="8077200" cy="685800"/>
          </a:xfrm>
          <a:custGeom>
            <a:avLst/>
            <a:gdLst>
              <a:gd name="connsiteX0" fmla="*/ 3703454 w 8077200"/>
              <a:gd name="connsiteY0" fmla="*/ 1183 h 685800"/>
              <a:gd name="connsiteX1" fmla="*/ 4176321 w 8077200"/>
              <a:gd name="connsiteY1" fmla="*/ 200 h 685800"/>
              <a:gd name="connsiteX2" fmla="*/ 7833937 w 8077200"/>
              <a:gd name="connsiteY2" fmla="*/ 225691 h 685800"/>
              <a:gd name="connsiteX3" fmla="*/ 4038600 w 8077200"/>
              <a:gd name="connsiteY3" fmla="*/ 342900 h 685800"/>
              <a:gd name="connsiteX4" fmla="*/ 3703454 w 8077200"/>
              <a:gd name="connsiteY4" fmla="*/ 1183 h 685800"/>
              <a:gd name="connsiteX0" fmla="*/ 3703454 w 8077200"/>
              <a:gd name="connsiteY0" fmla="*/ 1183 h 685800"/>
              <a:gd name="connsiteX1" fmla="*/ 4176321 w 8077200"/>
              <a:gd name="connsiteY1" fmla="*/ 200 h 685800"/>
              <a:gd name="connsiteX2" fmla="*/ 7833937 w 8077200"/>
              <a:gd name="connsiteY2" fmla="*/ 225691 h 685800"/>
            </a:gdLst>
            <a:ahLst/>
            <a:cxnLst>
              <a:cxn ang="0">
                <a:pos x="connsiteX0" y="connsiteY0"/>
              </a:cxn>
              <a:cxn ang="0">
                <a:pos x="connsiteX1" y="connsiteY1"/>
              </a:cxn>
              <a:cxn ang="0">
                <a:pos x="connsiteX2" y="connsiteY2"/>
              </a:cxn>
            </a:cxnLst>
            <a:rect l="l" t="t" r="r" b="b"/>
            <a:pathLst>
              <a:path w="8077200" h="685800" stroke="0" extrusionOk="0">
                <a:moveTo>
                  <a:pt x="3703454" y="1183"/>
                </a:moveTo>
                <a:cubicBezTo>
                  <a:pt x="3780955" y="-11911"/>
                  <a:pt x="4048354" y="-11226"/>
                  <a:pt x="4176321" y="200"/>
                </a:cubicBezTo>
                <a:cubicBezTo>
                  <a:pt x="5899365" y="21016"/>
                  <a:pt x="7215739" y="95958"/>
                  <a:pt x="7833937" y="225691"/>
                </a:cubicBezTo>
                <a:cubicBezTo>
                  <a:pt x="6597595" y="398536"/>
                  <a:pt x="5622272" y="136722"/>
                  <a:pt x="4038600" y="342900"/>
                </a:cubicBezTo>
                <a:cubicBezTo>
                  <a:pt x="3875787" y="228938"/>
                  <a:pt x="3749052" y="89075"/>
                  <a:pt x="3703454" y="1183"/>
                </a:cubicBezTo>
                <a:close/>
              </a:path>
              <a:path w="8077200" h="685800" fill="none" extrusionOk="0">
                <a:moveTo>
                  <a:pt x="3703454" y="1183"/>
                </a:moveTo>
                <a:cubicBezTo>
                  <a:pt x="3929633" y="40587"/>
                  <a:pt x="3995976" y="32012"/>
                  <a:pt x="4176321" y="200"/>
                </a:cubicBezTo>
                <a:cubicBezTo>
                  <a:pt x="5883179" y="38577"/>
                  <a:pt x="7313411" y="104483"/>
                  <a:pt x="7833937" y="225691"/>
                </a:cubicBezTo>
              </a:path>
              <a:path w="8077200" h="685800" fill="none" stroke="0" extrusionOk="0">
                <a:moveTo>
                  <a:pt x="3703454" y="1183"/>
                </a:moveTo>
                <a:cubicBezTo>
                  <a:pt x="3812234" y="26295"/>
                  <a:pt x="4118929" y="24859"/>
                  <a:pt x="4176321" y="200"/>
                </a:cubicBezTo>
                <a:cubicBezTo>
                  <a:pt x="5716507" y="-11360"/>
                  <a:pt x="7239093" y="123959"/>
                  <a:pt x="7833937" y="225691"/>
                </a:cubicBezTo>
              </a:path>
            </a:pathLst>
          </a:custGeom>
          <a:ln w="155575">
            <a:solidFill>
              <a:srgbClr val="FFFF00"/>
            </a:solidFill>
            <a:extLst>
              <a:ext uri="{C807C97D-BFC1-408E-A445-0C87EB9F89A2}">
                <ask:lineSketchStyleProps xmlns:ask="http://schemas.microsoft.com/office/drawing/2018/sketchyshapes" sd="1219033472">
                  <a:prstGeom prst="arc">
                    <a:avLst>
                      <a:gd name="adj1" fmla="val 13533375"/>
                      <a:gd name="adj2" fmla="val 21493867"/>
                    </a:avLst>
                  </a:prstGeom>
                  <ask:type>
                    <ask:lineSketchCurve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652D40F9-E8DA-219F-8950-CA0C2B1D8595}"/>
              </a:ext>
            </a:extLst>
          </p:cNvPr>
          <p:cNvSpPr/>
          <p:nvPr/>
        </p:nvSpPr>
        <p:spPr>
          <a:xfrm rot="20844857">
            <a:off x="149491" y="51587"/>
            <a:ext cx="4390946" cy="1323439"/>
          </a:xfrm>
          <a:prstGeom prst="rect">
            <a:avLst/>
          </a:prstGeom>
          <a:noFill/>
        </p:spPr>
        <p:txBody>
          <a:bodyPr wrap="none" lIns="91440" tIns="45720" rIns="91440" bIns="45720">
            <a:spAutoFit/>
          </a:bodyPr>
          <a:lstStyle/>
          <a:p>
            <a:r>
              <a:rPr lang="ja-JP" altLang="en-US"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人気</a:t>
            </a:r>
            <a:r>
              <a:rPr lang="en-US" altLang="ja-JP"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No.</a:t>
            </a:r>
            <a:r>
              <a:rPr lang="ja-JP" altLang="en-US"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１</a:t>
            </a:r>
            <a:endParaRPr lang="en-US" altLang="ja-JP"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endParaRPr>
          </a:p>
          <a:p>
            <a:r>
              <a:rPr lang="ja-JP" altLang="en-US"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　</a:t>
            </a:r>
            <a:r>
              <a:rPr lang="ja-JP" altLang="en-US" sz="36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きゅうりの和え物</a:t>
            </a:r>
          </a:p>
        </p:txBody>
      </p:sp>
      <p:sp>
        <p:nvSpPr>
          <p:cNvPr id="15" name="正方形/長方形 14">
            <a:extLst>
              <a:ext uri="{FF2B5EF4-FFF2-40B4-BE49-F238E27FC236}">
                <a16:creationId xmlns:a16="http://schemas.microsoft.com/office/drawing/2014/main" id="{D266DC71-E881-2CAB-133C-37402A71589E}"/>
              </a:ext>
            </a:extLst>
          </p:cNvPr>
          <p:cNvSpPr/>
          <p:nvPr/>
        </p:nvSpPr>
        <p:spPr>
          <a:xfrm>
            <a:off x="319130" y="6008965"/>
            <a:ext cx="6340197" cy="1015663"/>
          </a:xfrm>
          <a:prstGeom prst="rect">
            <a:avLst/>
          </a:prstGeom>
          <a:noFill/>
        </p:spPr>
        <p:txBody>
          <a:bodyPr wrap="none" lIns="91440" tIns="45720" rIns="91440" bIns="45720">
            <a:spAutoFit/>
          </a:bodyPr>
          <a:lstStyle/>
          <a:p>
            <a:r>
              <a:rPr lang="ja-JP" altLang="en-US" sz="2000" b="1" cap="none" spc="0" dirty="0">
                <a:ln w="0"/>
                <a:solidFill>
                  <a:srgbClr val="FF66FF"/>
                </a:solidFill>
                <a:effectLst>
                  <a:outerShdw blurRad="38100" dist="19050" dir="2700000" algn="tl" rotWithShape="0">
                    <a:schemeClr val="dk1">
                      <a:alpha val="40000"/>
                    </a:schemeClr>
                  </a:outerShdw>
                </a:effectLst>
              </a:rPr>
              <a:t>梅がほんのり香り食欲を高めてくれます。</a:t>
            </a:r>
          </a:p>
          <a:p>
            <a:r>
              <a:rPr lang="ja-JP" altLang="en-US" sz="2000" b="1" cap="none" spc="0" dirty="0">
                <a:ln w="0"/>
                <a:solidFill>
                  <a:schemeClr val="tx1"/>
                </a:solidFill>
                <a:effectLst>
                  <a:outerShdw blurRad="38100" dist="19050" dir="2700000" algn="tl" rotWithShape="0">
                    <a:schemeClr val="dk1">
                      <a:alpha val="40000"/>
                    </a:schemeClr>
                  </a:outerShdw>
                </a:effectLst>
              </a:rPr>
              <a:t>高タンパクで低脂質低カロリーの和え物です。</a:t>
            </a:r>
          </a:p>
          <a:p>
            <a:r>
              <a:rPr lang="ja-JP" altLang="en-US" sz="2000" b="1" cap="none" spc="0" dirty="0">
                <a:ln w="0"/>
                <a:solidFill>
                  <a:srgbClr val="00B0F0"/>
                </a:solidFill>
                <a:effectLst>
                  <a:outerShdw blurRad="38100" dist="19050" dir="2700000" algn="tl" rotWithShape="0">
                    <a:schemeClr val="dk1">
                      <a:alpha val="40000"/>
                    </a:schemeClr>
                  </a:outerShdw>
                </a:effectLst>
              </a:rPr>
              <a:t>夏にピッタリのさっぱりと爽やかな小鉢になります。</a:t>
            </a:r>
          </a:p>
        </p:txBody>
      </p:sp>
      <p:sp>
        <p:nvSpPr>
          <p:cNvPr id="16" name="正方形/長方形 15">
            <a:extLst>
              <a:ext uri="{FF2B5EF4-FFF2-40B4-BE49-F238E27FC236}">
                <a16:creationId xmlns:a16="http://schemas.microsoft.com/office/drawing/2014/main" id="{8F21F5CA-35FD-A8F8-0BEC-36C0FA154A49}"/>
              </a:ext>
            </a:extLst>
          </p:cNvPr>
          <p:cNvSpPr/>
          <p:nvPr/>
        </p:nvSpPr>
        <p:spPr>
          <a:xfrm>
            <a:off x="241797" y="7170204"/>
            <a:ext cx="2036946" cy="1877437"/>
          </a:xfrm>
          <a:prstGeom prst="rect">
            <a:avLst/>
          </a:prstGeom>
          <a:noFill/>
        </p:spPr>
        <p:txBody>
          <a:bodyPr wrap="square" lIns="91440" tIns="45720" rIns="91440" bIns="45720">
            <a:spAutoFit/>
          </a:bodyPr>
          <a:lstStyle/>
          <a:p>
            <a:r>
              <a:rPr lang="ja-JP" altLang="en-US" b="1" cap="none" spc="0" dirty="0">
                <a:ln w="0"/>
                <a:solidFill>
                  <a:schemeClr val="tx1"/>
                </a:solidFill>
                <a:effectLst>
                  <a:outerShdw blurRad="38100" dist="19050" dir="2700000" algn="tl" rotWithShape="0">
                    <a:schemeClr val="dk1">
                      <a:alpha val="40000"/>
                    </a:schemeClr>
                  </a:outerShdw>
                </a:effectLst>
              </a:rPr>
              <a:t>材料</a:t>
            </a:r>
            <a:endParaRPr lang="en-US" altLang="ja-JP" b="1" dirty="0">
              <a:ln w="0"/>
              <a:effectLst>
                <a:outerShdw blurRad="38100" dist="19050" dir="2700000" algn="tl" rotWithShape="0">
                  <a:schemeClr val="dk1">
                    <a:alpha val="40000"/>
                  </a:schemeClr>
                </a:outerShdw>
              </a:effectLst>
            </a:endParaRPr>
          </a:p>
          <a:p>
            <a:r>
              <a:rPr lang="ja-JP" altLang="en-US" sz="1400" b="0" cap="none" spc="0" dirty="0">
                <a:ln w="0"/>
                <a:solidFill>
                  <a:schemeClr val="tx1"/>
                </a:solidFill>
                <a:effectLst>
                  <a:outerShdw blurRad="38100" dist="19050" dir="2700000" algn="tl" rotWithShape="0">
                    <a:schemeClr val="dk1">
                      <a:alpha val="40000"/>
                    </a:schemeClr>
                  </a:outerShdw>
                </a:effectLst>
              </a:rPr>
              <a:t>ささみ・・・</a:t>
            </a:r>
            <a:r>
              <a:rPr lang="en-US" altLang="ja-JP" sz="1400" b="0" cap="none" spc="0" dirty="0">
                <a:ln w="0"/>
                <a:solidFill>
                  <a:schemeClr val="tx1"/>
                </a:solidFill>
                <a:effectLst>
                  <a:outerShdw blurRad="38100" dist="19050" dir="2700000" algn="tl" rotWithShape="0">
                    <a:schemeClr val="dk1">
                      <a:alpha val="40000"/>
                    </a:schemeClr>
                  </a:outerShdw>
                </a:effectLst>
              </a:rPr>
              <a:t>2</a:t>
            </a:r>
            <a:r>
              <a:rPr lang="ja-JP" altLang="en-US" sz="1400" b="0" cap="none" spc="0" dirty="0">
                <a:ln w="0"/>
                <a:solidFill>
                  <a:schemeClr val="tx1"/>
                </a:solidFill>
                <a:effectLst>
                  <a:outerShdw blurRad="38100" dist="19050" dir="2700000" algn="tl" rotWithShape="0">
                    <a:schemeClr val="dk1">
                      <a:alpha val="40000"/>
                    </a:schemeClr>
                  </a:outerShdw>
                </a:effectLst>
              </a:rPr>
              <a:t>本</a:t>
            </a:r>
          </a:p>
          <a:p>
            <a:r>
              <a:rPr lang="ja-JP" altLang="en-US" sz="1400" b="0" cap="none" spc="0" dirty="0">
                <a:ln w="0"/>
                <a:solidFill>
                  <a:schemeClr val="tx1"/>
                </a:solidFill>
                <a:effectLst>
                  <a:outerShdw blurRad="38100" dist="19050" dir="2700000" algn="tl" rotWithShape="0">
                    <a:schemeClr val="dk1">
                      <a:alpha val="40000"/>
                    </a:schemeClr>
                  </a:outerShdw>
                </a:effectLst>
              </a:rPr>
              <a:t>キュウリ・・ </a:t>
            </a:r>
            <a:r>
              <a:rPr lang="en-US" altLang="ja-JP" sz="1400" b="0" cap="none" spc="0" dirty="0">
                <a:ln w="0"/>
                <a:solidFill>
                  <a:schemeClr val="tx1"/>
                </a:solidFill>
                <a:effectLst>
                  <a:outerShdw blurRad="38100" dist="19050" dir="2700000" algn="tl" rotWithShape="0">
                    <a:schemeClr val="dk1">
                      <a:alpha val="40000"/>
                    </a:schemeClr>
                  </a:outerShdw>
                </a:effectLst>
              </a:rPr>
              <a:t>2</a:t>
            </a:r>
            <a:r>
              <a:rPr lang="ja-JP" altLang="en-US" sz="1400" b="0" cap="none" spc="0" dirty="0">
                <a:ln w="0"/>
                <a:solidFill>
                  <a:schemeClr val="tx1"/>
                </a:solidFill>
                <a:effectLst>
                  <a:outerShdw blurRad="38100" dist="19050" dir="2700000" algn="tl" rotWithShape="0">
                    <a:schemeClr val="dk1">
                      <a:alpha val="40000"/>
                    </a:schemeClr>
                  </a:outerShdw>
                </a:effectLst>
              </a:rPr>
              <a:t>本</a:t>
            </a:r>
          </a:p>
          <a:p>
            <a:r>
              <a:rPr lang="ja-JP" altLang="en-US" sz="1400" b="0" cap="none" spc="0" dirty="0">
                <a:ln w="0"/>
                <a:solidFill>
                  <a:schemeClr val="tx1"/>
                </a:solidFill>
                <a:effectLst>
                  <a:outerShdw blurRad="38100" dist="19050" dir="2700000" algn="tl" rotWithShape="0">
                    <a:schemeClr val="dk1">
                      <a:alpha val="40000"/>
                    </a:schemeClr>
                  </a:outerShdw>
                </a:effectLst>
              </a:rPr>
              <a:t>★中華だし・ 小さじ</a:t>
            </a:r>
            <a:r>
              <a:rPr lang="en-US" altLang="ja-JP" sz="1400" b="0" cap="none" spc="0" dirty="0">
                <a:ln w="0"/>
                <a:solidFill>
                  <a:schemeClr val="tx1"/>
                </a:solidFill>
                <a:effectLst>
                  <a:outerShdw blurRad="38100" dist="19050" dir="2700000" algn="tl" rotWithShape="0">
                    <a:schemeClr val="dk1">
                      <a:alpha val="40000"/>
                    </a:schemeClr>
                  </a:outerShdw>
                </a:effectLst>
              </a:rPr>
              <a:t>1</a:t>
            </a:r>
          </a:p>
          <a:p>
            <a:r>
              <a:rPr lang="en-US" altLang="ja-JP" sz="1400" b="0" cap="none" spc="0" dirty="0">
                <a:ln w="0"/>
                <a:solidFill>
                  <a:schemeClr val="tx1"/>
                </a:solidFill>
                <a:effectLst>
                  <a:outerShdw blurRad="38100" dist="19050" dir="2700000" algn="tl" rotWithShape="0">
                    <a:schemeClr val="dk1">
                      <a:alpha val="40000"/>
                    </a:schemeClr>
                  </a:outerShdw>
                </a:effectLst>
              </a:rPr>
              <a:t>★</a:t>
            </a:r>
            <a:r>
              <a:rPr lang="ja-JP" altLang="en-US" sz="1400" b="0" cap="none" spc="0" dirty="0">
                <a:ln w="0"/>
                <a:solidFill>
                  <a:schemeClr val="tx1"/>
                </a:solidFill>
                <a:effectLst>
                  <a:outerShdw blurRad="38100" dist="19050" dir="2700000" algn="tl" rotWithShape="0">
                    <a:schemeClr val="dk1">
                      <a:alpha val="40000"/>
                    </a:schemeClr>
                  </a:outerShdw>
                </a:effectLst>
              </a:rPr>
              <a:t>ハチミツ・小さじ</a:t>
            </a:r>
            <a:r>
              <a:rPr lang="en-US" altLang="ja-JP" sz="1400" b="0" cap="none" spc="0" dirty="0">
                <a:ln w="0"/>
                <a:solidFill>
                  <a:schemeClr val="tx1"/>
                </a:solidFill>
                <a:effectLst>
                  <a:outerShdw blurRad="38100" dist="19050" dir="2700000" algn="tl" rotWithShape="0">
                    <a:schemeClr val="dk1">
                      <a:alpha val="40000"/>
                    </a:schemeClr>
                  </a:outerShdw>
                </a:effectLst>
              </a:rPr>
              <a:t>1</a:t>
            </a:r>
          </a:p>
          <a:p>
            <a:r>
              <a:rPr lang="en-US" altLang="ja-JP" sz="1400" b="0" cap="none" spc="0" dirty="0">
                <a:ln w="0"/>
                <a:solidFill>
                  <a:schemeClr val="tx1"/>
                </a:solidFill>
                <a:effectLst>
                  <a:outerShdw blurRad="38100" dist="19050" dir="2700000" algn="tl" rotWithShape="0">
                    <a:schemeClr val="dk1">
                      <a:alpha val="40000"/>
                    </a:schemeClr>
                  </a:outerShdw>
                </a:effectLst>
              </a:rPr>
              <a:t>★</a:t>
            </a:r>
            <a:r>
              <a:rPr lang="ja-JP" altLang="en-US" sz="1400" b="0" cap="none" spc="0" dirty="0">
                <a:ln w="0"/>
                <a:solidFill>
                  <a:schemeClr val="tx1"/>
                </a:solidFill>
                <a:effectLst>
                  <a:outerShdw blurRad="38100" dist="19050" dir="2700000" algn="tl" rotWithShape="0">
                    <a:schemeClr val="dk1">
                      <a:alpha val="40000"/>
                    </a:schemeClr>
                  </a:outerShdw>
                </a:effectLst>
              </a:rPr>
              <a:t>梅干し・・ </a:t>
            </a:r>
            <a:r>
              <a:rPr lang="en-US" altLang="ja-JP" sz="1400" b="0" cap="none" spc="0" dirty="0">
                <a:ln w="0"/>
                <a:solidFill>
                  <a:schemeClr val="tx1"/>
                </a:solidFill>
                <a:effectLst>
                  <a:outerShdw blurRad="38100" dist="19050" dir="2700000" algn="tl" rotWithShape="0">
                    <a:schemeClr val="dk1">
                      <a:alpha val="40000"/>
                    </a:schemeClr>
                  </a:outerShdw>
                </a:effectLst>
              </a:rPr>
              <a:t>1</a:t>
            </a:r>
            <a:r>
              <a:rPr lang="ja-JP" altLang="en-US" sz="1400" b="0" cap="none" spc="0" dirty="0">
                <a:ln w="0"/>
                <a:solidFill>
                  <a:schemeClr val="tx1"/>
                </a:solidFill>
                <a:effectLst>
                  <a:outerShdw blurRad="38100" dist="19050" dir="2700000" algn="tl" rotWithShape="0">
                    <a:schemeClr val="dk1">
                      <a:alpha val="40000"/>
                    </a:schemeClr>
                  </a:outerShdw>
                </a:effectLst>
              </a:rPr>
              <a:t>個</a:t>
            </a:r>
          </a:p>
          <a:p>
            <a:r>
              <a:rPr lang="ja-JP" altLang="en-US" sz="1400" b="0" cap="none" spc="0" dirty="0">
                <a:ln w="0"/>
                <a:solidFill>
                  <a:schemeClr val="tx1"/>
                </a:solidFill>
                <a:effectLst>
                  <a:outerShdw blurRad="38100" dist="19050" dir="2700000" algn="tl" rotWithShape="0">
                    <a:schemeClr val="dk1">
                      <a:alpha val="40000"/>
                    </a:schemeClr>
                  </a:outerShdw>
                </a:effectLst>
              </a:rPr>
              <a:t>★めんつゆ・大さじ</a:t>
            </a:r>
            <a:r>
              <a:rPr lang="en-US" altLang="ja-JP" sz="1400" b="0" cap="none" spc="0" dirty="0">
                <a:ln w="0"/>
                <a:solidFill>
                  <a:schemeClr val="tx1"/>
                </a:solidFill>
                <a:effectLst>
                  <a:outerShdw blurRad="38100" dist="19050" dir="2700000" algn="tl" rotWithShape="0">
                    <a:schemeClr val="dk1">
                      <a:alpha val="40000"/>
                    </a:schemeClr>
                  </a:outerShdw>
                </a:effectLst>
              </a:rPr>
              <a:t>2</a:t>
            </a:r>
          </a:p>
          <a:p>
            <a:endParaRPr lang="ja-JP" altLang="en-US" sz="1400" b="0" cap="none" spc="0" dirty="0">
              <a:ln w="0"/>
              <a:solidFill>
                <a:schemeClr val="tx1"/>
              </a:solidFill>
              <a:effectLst>
                <a:outerShdw blurRad="38100" dist="19050" dir="2700000" algn="tl" rotWithShape="0">
                  <a:schemeClr val="dk1">
                    <a:alpha val="40000"/>
                  </a:schemeClr>
                </a:outerShdw>
              </a:effectLst>
            </a:endParaRPr>
          </a:p>
        </p:txBody>
      </p:sp>
      <p:sp>
        <p:nvSpPr>
          <p:cNvPr id="21" name="テキスト ボックス 20">
            <a:extLst>
              <a:ext uri="{FF2B5EF4-FFF2-40B4-BE49-F238E27FC236}">
                <a16:creationId xmlns:a16="http://schemas.microsoft.com/office/drawing/2014/main" id="{2D9FEB9B-79BA-69C7-6212-E7A9B1E56433}"/>
              </a:ext>
            </a:extLst>
          </p:cNvPr>
          <p:cNvSpPr txBox="1"/>
          <p:nvPr/>
        </p:nvSpPr>
        <p:spPr>
          <a:xfrm>
            <a:off x="2423887" y="7181050"/>
            <a:ext cx="4102550" cy="2092881"/>
          </a:xfrm>
          <a:prstGeom prst="rect">
            <a:avLst/>
          </a:prstGeom>
          <a:noFill/>
          <a:effectLst>
            <a:softEdge rad="635000"/>
          </a:effectLst>
        </p:spPr>
        <p:txBody>
          <a:bodyPr wrap="square">
            <a:spAutoFit/>
          </a:bodyPr>
          <a:lstStyle/>
          <a:p>
            <a:r>
              <a:rPr lang="ja-JP" altLang="en-US" b="1" cap="none" spc="0" dirty="0">
                <a:ln w="0"/>
                <a:solidFill>
                  <a:schemeClr val="tx1"/>
                </a:solidFill>
                <a:effectLst>
                  <a:outerShdw blurRad="38100" dist="19050" dir="2700000" algn="tl" rotWithShape="0">
                    <a:schemeClr val="dk1">
                      <a:alpha val="40000"/>
                    </a:schemeClr>
                  </a:outerShdw>
                </a:effectLst>
              </a:rPr>
              <a:t>作り方</a:t>
            </a:r>
          </a:p>
          <a:p>
            <a:r>
              <a:rPr lang="en-US" altLang="ja-JP" sz="1400" dirty="0"/>
              <a:t>1.</a:t>
            </a:r>
            <a:r>
              <a:rPr lang="ja-JP" altLang="en-US" sz="1400" dirty="0"/>
              <a:t>ささみは沸騰したお湯で</a:t>
            </a:r>
            <a:r>
              <a:rPr lang="en-US" altLang="ja-JP" sz="1400" dirty="0"/>
              <a:t>3</a:t>
            </a:r>
            <a:r>
              <a:rPr lang="ja-JP" altLang="en-US" sz="1400" dirty="0"/>
              <a:t>分茹で、火を止め</a:t>
            </a:r>
            <a:endParaRPr lang="en-US" altLang="ja-JP" sz="1400" dirty="0"/>
          </a:p>
          <a:p>
            <a:r>
              <a:rPr lang="ja-JP" altLang="en-US" sz="1400" dirty="0"/>
              <a:t>　てそのまま置いて粗熱を取る</a:t>
            </a:r>
          </a:p>
          <a:p>
            <a:r>
              <a:rPr lang="en-US" altLang="ja-JP" sz="1400" dirty="0"/>
              <a:t>2.</a:t>
            </a:r>
            <a:r>
              <a:rPr lang="ja-JP" altLang="en-US" sz="1400" dirty="0"/>
              <a:t>梅干しは種を取って刻みペースト状にし、他の</a:t>
            </a:r>
            <a:endParaRPr lang="en-US" altLang="ja-JP" sz="1400" dirty="0"/>
          </a:p>
          <a:p>
            <a:r>
              <a:rPr lang="ja-JP" altLang="en-US" sz="1400" dirty="0"/>
              <a:t>　★の材料と一緒に混ぜ合わせておく</a:t>
            </a:r>
          </a:p>
          <a:p>
            <a:r>
              <a:rPr lang="en-US" altLang="ja-JP" sz="1400" dirty="0"/>
              <a:t>3.</a:t>
            </a:r>
            <a:r>
              <a:rPr lang="ja-JP" altLang="en-US" sz="1400" dirty="0"/>
              <a:t>キュウリを千切りにする</a:t>
            </a:r>
          </a:p>
          <a:p>
            <a:r>
              <a:rPr lang="en-US" altLang="ja-JP" sz="1400" dirty="0"/>
              <a:t>4.</a:t>
            </a:r>
            <a:r>
              <a:rPr lang="ja-JP" altLang="en-US" sz="1400" dirty="0"/>
              <a:t>ささみは触れるくらいに粗熱が取れて冷めたら</a:t>
            </a:r>
            <a:endParaRPr lang="en-US" altLang="ja-JP" sz="1400" dirty="0"/>
          </a:p>
          <a:p>
            <a:r>
              <a:rPr lang="ja-JP" altLang="en-US" sz="1400" dirty="0"/>
              <a:t>　手でほぐす</a:t>
            </a:r>
          </a:p>
          <a:p>
            <a:r>
              <a:rPr lang="en-US" altLang="ja-JP" sz="1400" dirty="0"/>
              <a:t>5.</a:t>
            </a:r>
            <a:r>
              <a:rPr lang="ja-JP" altLang="en-US" sz="1400" dirty="0"/>
              <a:t>すべての材料をボールで混ぜ合わせできあがり</a:t>
            </a:r>
          </a:p>
        </p:txBody>
      </p:sp>
      <p:sp>
        <p:nvSpPr>
          <p:cNvPr id="7" name="正方形/長方形 6">
            <a:extLst>
              <a:ext uri="{FF2B5EF4-FFF2-40B4-BE49-F238E27FC236}">
                <a16:creationId xmlns:a16="http://schemas.microsoft.com/office/drawing/2014/main" id="{93627A9D-6AEB-5958-9C73-DD0A746F7B79}"/>
              </a:ext>
            </a:extLst>
          </p:cNvPr>
          <p:cNvSpPr/>
          <p:nvPr/>
        </p:nvSpPr>
        <p:spPr>
          <a:xfrm>
            <a:off x="0" y="4449014"/>
            <a:ext cx="6991016" cy="1569660"/>
          </a:xfrm>
          <a:prstGeom prst="rect">
            <a:avLst/>
          </a:prstGeom>
          <a:noFill/>
        </p:spPr>
        <p:txBody>
          <a:bodyPr wrap="none" lIns="91440" tIns="45720" rIns="91440" bIns="45720">
            <a:spAutoFit/>
          </a:bodyPr>
          <a:lstStyle/>
          <a:p>
            <a:r>
              <a:rPr lang="ja-JP" altLang="en-US" sz="4800" b="1" cap="none" spc="0" dirty="0">
                <a:ln w="0"/>
                <a:solidFill>
                  <a:schemeClr val="bg1"/>
                </a:solidFill>
                <a:effectLst>
                  <a:outerShdw blurRad="50800" dist="228600" dir="2700000" algn="tl" rotWithShape="0">
                    <a:prstClr val="black">
                      <a:alpha val="40000"/>
                    </a:prstClr>
                  </a:outerShdw>
                </a:effectLst>
                <a:latin typeface="HGS創英角ｺﾞｼｯｸUB" panose="020B0900000000000000" pitchFamily="50" charset="-128"/>
                <a:ea typeface="HGS創英角ｺﾞｼｯｸUB" panose="020B0900000000000000" pitchFamily="50" charset="-128"/>
              </a:rPr>
              <a:t>「ささみとキュウリの</a:t>
            </a:r>
            <a:endParaRPr lang="en-US" altLang="ja-JP" sz="4800" b="1" cap="none" spc="0" dirty="0">
              <a:ln w="0"/>
              <a:solidFill>
                <a:schemeClr val="bg1"/>
              </a:solidFill>
              <a:effectLst>
                <a:outerShdw blurRad="50800" dist="228600" dir="2700000" algn="tl" rotWithShape="0">
                  <a:prstClr val="black">
                    <a:alpha val="40000"/>
                  </a:prstClr>
                </a:outerShdw>
              </a:effectLst>
              <a:latin typeface="HGS創英角ｺﾞｼｯｸUB" panose="020B0900000000000000" pitchFamily="50" charset="-128"/>
              <a:ea typeface="HGS創英角ｺﾞｼｯｸUB" panose="020B0900000000000000" pitchFamily="50" charset="-128"/>
            </a:endParaRPr>
          </a:p>
          <a:p>
            <a:r>
              <a:rPr lang="ja-JP" altLang="en-US" sz="4800" b="1" dirty="0">
                <a:ln w="0"/>
                <a:solidFill>
                  <a:schemeClr val="bg1"/>
                </a:solidFill>
                <a:effectLst>
                  <a:outerShdw blurRad="50800" dist="228600" dir="2700000" algn="tl" rotWithShape="0">
                    <a:prstClr val="black">
                      <a:alpha val="40000"/>
                    </a:prstClr>
                  </a:outerShdw>
                </a:effectLst>
                <a:latin typeface="HGS創英角ｺﾞｼｯｸUB" panose="020B0900000000000000" pitchFamily="50" charset="-128"/>
                <a:ea typeface="HGS創英角ｺﾞｼｯｸUB" panose="020B0900000000000000" pitchFamily="50" charset="-128"/>
              </a:rPr>
              <a:t>　　　　　　　</a:t>
            </a:r>
            <a:r>
              <a:rPr lang="ja-JP" altLang="en-US" sz="4800" b="1" cap="none" spc="0" dirty="0">
                <a:ln w="0"/>
                <a:solidFill>
                  <a:schemeClr val="bg1"/>
                </a:solidFill>
                <a:effectLst>
                  <a:outerShdw blurRad="50800" dist="228600" dir="2700000" algn="tl" rotWithShape="0">
                    <a:prstClr val="black">
                      <a:alpha val="40000"/>
                    </a:prstClr>
                  </a:outerShdw>
                </a:effectLst>
                <a:latin typeface="HGS創英角ｺﾞｼｯｸUB" panose="020B0900000000000000" pitchFamily="50" charset="-128"/>
                <a:ea typeface="HGS創英角ｺﾞｼｯｸUB" panose="020B0900000000000000" pitchFamily="50" charset="-128"/>
              </a:rPr>
              <a:t>和え物」</a:t>
            </a:r>
            <a:endParaRPr lang="ja-JP" altLang="en-US" sz="4000" b="1" cap="none" spc="0" dirty="0">
              <a:ln w="0"/>
              <a:solidFill>
                <a:schemeClr val="bg1"/>
              </a:solidFill>
              <a:effectLst>
                <a:outerShdw blurRad="50800" dist="228600" dir="2700000" algn="tl" rotWithShape="0">
                  <a:prstClr val="black">
                    <a:alpha val="40000"/>
                  </a:prstClr>
                </a:outerShdw>
              </a:effectLst>
              <a:latin typeface="HGS創英角ｺﾞｼｯｸUB" panose="020B0900000000000000" pitchFamily="50" charset="-128"/>
              <a:ea typeface="HGS創英角ｺﾞｼｯｸUB" panose="020B0900000000000000" pitchFamily="50" charset="-128"/>
            </a:endParaRPr>
          </a:p>
        </p:txBody>
      </p:sp>
      <p:sp>
        <p:nvSpPr>
          <p:cNvPr id="6" name="正方形/長方形 5">
            <a:extLst>
              <a:ext uri="{FF2B5EF4-FFF2-40B4-BE49-F238E27FC236}">
                <a16:creationId xmlns:a16="http://schemas.microsoft.com/office/drawing/2014/main" id="{164CA306-BFB7-AA49-19DA-03809B54FE5B}"/>
              </a:ext>
            </a:extLst>
          </p:cNvPr>
          <p:cNvSpPr/>
          <p:nvPr/>
        </p:nvSpPr>
        <p:spPr>
          <a:xfrm>
            <a:off x="58057" y="4496528"/>
            <a:ext cx="6991016" cy="1569660"/>
          </a:xfrm>
          <a:prstGeom prst="rect">
            <a:avLst/>
          </a:prstGeom>
          <a:noFill/>
        </p:spPr>
        <p:txBody>
          <a:bodyPr wrap="none" lIns="91440" tIns="45720" rIns="91440" bIns="45720">
            <a:spAutoFit/>
          </a:bodyPr>
          <a:lstStyle/>
          <a:p>
            <a:r>
              <a:rPr lang="ja-JP" altLang="en-US" sz="48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「ささみとキュウリの</a:t>
            </a:r>
            <a:endParaRPr lang="en-US" altLang="ja-JP" sz="48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endParaRPr>
          </a:p>
          <a:p>
            <a:r>
              <a:rPr lang="ja-JP" altLang="en-US" sz="4800" b="1"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　　　　　　　</a:t>
            </a:r>
            <a:r>
              <a:rPr lang="ja-JP" altLang="en-US" sz="48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和え物」</a:t>
            </a:r>
            <a:endParaRPr lang="ja-JP" altLang="en-US" sz="40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endParaRPr>
          </a:p>
        </p:txBody>
      </p:sp>
    </p:spTree>
    <p:extLst>
      <p:ext uri="{BB962C8B-B14F-4D97-AF65-F5344CB8AC3E}">
        <p14:creationId xmlns:p14="http://schemas.microsoft.com/office/powerpoint/2010/main" val="2712280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皿の上の料理&#10;&#10;自動的に生成された説明">
            <a:extLst>
              <a:ext uri="{FF2B5EF4-FFF2-40B4-BE49-F238E27FC236}">
                <a16:creationId xmlns:a16="http://schemas.microsoft.com/office/drawing/2014/main" id="{F9E55448-C79F-F138-3F7E-99AF91389391}"/>
              </a:ext>
            </a:extLst>
          </p:cNvPr>
          <p:cNvPicPr>
            <a:picLocks noChangeAspect="1"/>
          </p:cNvPicPr>
          <p:nvPr/>
        </p:nvPicPr>
        <p:blipFill rotWithShape="1">
          <a:blip r:embed="rId2">
            <a:extLst>
              <a:ext uri="{28A0092B-C50C-407E-A947-70E740481C1C}">
                <a14:useLocalDpi xmlns:a14="http://schemas.microsoft.com/office/drawing/2010/main" val="0"/>
              </a:ext>
            </a:extLst>
          </a:blip>
          <a:srcRect l="11429" t="14114" r="9771" b="17030"/>
          <a:stretch/>
        </p:blipFill>
        <p:spPr>
          <a:xfrm>
            <a:off x="47706" y="160789"/>
            <a:ext cx="6769732" cy="4433198"/>
          </a:xfrm>
          <a:prstGeom prst="rect">
            <a:avLst/>
          </a:prstGeom>
          <a:effectLst>
            <a:softEdge rad="635000"/>
          </a:effectLst>
        </p:spPr>
      </p:pic>
      <p:sp>
        <p:nvSpPr>
          <p:cNvPr id="19" name="正方形/長方形 18">
            <a:extLst>
              <a:ext uri="{FF2B5EF4-FFF2-40B4-BE49-F238E27FC236}">
                <a16:creationId xmlns:a16="http://schemas.microsoft.com/office/drawing/2014/main" id="{0FA1A6EE-B37F-BFD5-A7FF-F73320F08BD1}"/>
              </a:ext>
            </a:extLst>
          </p:cNvPr>
          <p:cNvSpPr/>
          <p:nvPr/>
        </p:nvSpPr>
        <p:spPr>
          <a:xfrm>
            <a:off x="264531" y="6792024"/>
            <a:ext cx="6328937" cy="2721834"/>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正方形/長方形 1">
            <a:extLst>
              <a:ext uri="{FF2B5EF4-FFF2-40B4-BE49-F238E27FC236}">
                <a16:creationId xmlns:a16="http://schemas.microsoft.com/office/drawing/2014/main" id="{DCE543D7-B45A-7576-16EA-8880E658C5B2}"/>
              </a:ext>
            </a:extLst>
          </p:cNvPr>
          <p:cNvSpPr/>
          <p:nvPr/>
        </p:nvSpPr>
        <p:spPr>
          <a:xfrm>
            <a:off x="1653592" y="9513857"/>
            <a:ext cx="3093604" cy="276999"/>
          </a:xfrm>
          <a:prstGeom prst="rect">
            <a:avLst/>
          </a:prstGeom>
          <a:noFill/>
        </p:spPr>
        <p:txBody>
          <a:bodyPr wrap="none" lIns="91440" tIns="45720" rIns="91440" bIns="45720">
            <a:spAutoFit/>
          </a:bodyPr>
          <a:lstStyle/>
          <a:p>
            <a:pPr algn="ctr"/>
            <a:r>
              <a:rPr lang="ja-JP" altLang="en-US" sz="1200" b="0" cap="none" spc="0" dirty="0">
                <a:ln w="0"/>
                <a:solidFill>
                  <a:schemeClr val="tx1"/>
                </a:solidFill>
                <a:effectLst>
                  <a:outerShdw blurRad="38100" dist="19050" dir="2700000" algn="tl" rotWithShape="0">
                    <a:schemeClr val="dk1">
                      <a:alpha val="40000"/>
                    </a:schemeClr>
                  </a:outerShdw>
                </a:effectLst>
              </a:rPr>
              <a:t>引用元：</a:t>
            </a:r>
            <a:r>
              <a:rPr lang="en-US" altLang="ja-JP" sz="1200" b="0" cap="none" spc="0" dirty="0">
                <a:ln w="0"/>
                <a:solidFill>
                  <a:schemeClr val="tx1"/>
                </a:solidFill>
                <a:effectLst>
                  <a:outerShdw blurRad="38100" dist="19050" dir="2700000" algn="tl" rotWithShape="0">
                    <a:schemeClr val="dk1">
                      <a:alpha val="40000"/>
                    </a:schemeClr>
                  </a:outerShdw>
                </a:effectLst>
              </a:rPr>
              <a:t>https://cookpad.com/recipe/585990</a:t>
            </a:r>
            <a:endParaRPr lang="ja-JP" altLang="en-US" sz="1200" b="0" cap="none" spc="0" dirty="0">
              <a:ln w="0"/>
              <a:solidFill>
                <a:schemeClr val="tx1"/>
              </a:solidFill>
              <a:effectLst>
                <a:outerShdw blurRad="38100" dist="19050" dir="2700000" algn="tl" rotWithShape="0">
                  <a:schemeClr val="dk1">
                    <a:alpha val="40000"/>
                  </a:schemeClr>
                </a:outerShdw>
              </a:effectLst>
            </a:endParaRPr>
          </a:p>
        </p:txBody>
      </p:sp>
      <p:sp>
        <p:nvSpPr>
          <p:cNvPr id="11" name="円弧 10">
            <a:extLst>
              <a:ext uri="{FF2B5EF4-FFF2-40B4-BE49-F238E27FC236}">
                <a16:creationId xmlns:a16="http://schemas.microsoft.com/office/drawing/2014/main" id="{01086707-BEB5-8022-C43C-7662C47EEB36}"/>
              </a:ext>
            </a:extLst>
          </p:cNvPr>
          <p:cNvSpPr/>
          <p:nvPr/>
        </p:nvSpPr>
        <p:spPr>
          <a:xfrm rot="20445803">
            <a:off x="-1730638" y="1014075"/>
            <a:ext cx="4617720" cy="685800"/>
          </a:xfrm>
          <a:prstGeom prst="arc">
            <a:avLst>
              <a:gd name="adj1" fmla="val 13533375"/>
              <a:gd name="adj2" fmla="val 21311366"/>
            </a:avLst>
          </a:prstGeom>
          <a:ln w="1143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2" name="円弧 11">
            <a:extLst>
              <a:ext uri="{FF2B5EF4-FFF2-40B4-BE49-F238E27FC236}">
                <a16:creationId xmlns:a16="http://schemas.microsoft.com/office/drawing/2014/main" id="{61324FF2-A393-3861-BFD8-0952C7206B5E}"/>
              </a:ext>
            </a:extLst>
          </p:cNvPr>
          <p:cNvSpPr/>
          <p:nvPr/>
        </p:nvSpPr>
        <p:spPr>
          <a:xfrm rot="20771230">
            <a:off x="-2973768" y="1474106"/>
            <a:ext cx="8077200" cy="685800"/>
          </a:xfrm>
          <a:custGeom>
            <a:avLst/>
            <a:gdLst>
              <a:gd name="connsiteX0" fmla="*/ 3703454 w 8077200"/>
              <a:gd name="connsiteY0" fmla="*/ 1183 h 685800"/>
              <a:gd name="connsiteX1" fmla="*/ 4176321 w 8077200"/>
              <a:gd name="connsiteY1" fmla="*/ 200 h 685800"/>
              <a:gd name="connsiteX2" fmla="*/ 7833937 w 8077200"/>
              <a:gd name="connsiteY2" fmla="*/ 225691 h 685800"/>
              <a:gd name="connsiteX3" fmla="*/ 4038600 w 8077200"/>
              <a:gd name="connsiteY3" fmla="*/ 342900 h 685800"/>
              <a:gd name="connsiteX4" fmla="*/ 3703454 w 8077200"/>
              <a:gd name="connsiteY4" fmla="*/ 1183 h 685800"/>
              <a:gd name="connsiteX0" fmla="*/ 3703454 w 8077200"/>
              <a:gd name="connsiteY0" fmla="*/ 1183 h 685800"/>
              <a:gd name="connsiteX1" fmla="*/ 4176321 w 8077200"/>
              <a:gd name="connsiteY1" fmla="*/ 200 h 685800"/>
              <a:gd name="connsiteX2" fmla="*/ 7833937 w 8077200"/>
              <a:gd name="connsiteY2" fmla="*/ 225691 h 685800"/>
            </a:gdLst>
            <a:ahLst/>
            <a:cxnLst>
              <a:cxn ang="0">
                <a:pos x="connsiteX0" y="connsiteY0"/>
              </a:cxn>
              <a:cxn ang="0">
                <a:pos x="connsiteX1" y="connsiteY1"/>
              </a:cxn>
              <a:cxn ang="0">
                <a:pos x="connsiteX2" y="connsiteY2"/>
              </a:cxn>
            </a:cxnLst>
            <a:rect l="l" t="t" r="r" b="b"/>
            <a:pathLst>
              <a:path w="8077200" h="685800" stroke="0" extrusionOk="0">
                <a:moveTo>
                  <a:pt x="3703454" y="1183"/>
                </a:moveTo>
                <a:cubicBezTo>
                  <a:pt x="3780955" y="-11911"/>
                  <a:pt x="4048354" y="-11226"/>
                  <a:pt x="4176321" y="200"/>
                </a:cubicBezTo>
                <a:cubicBezTo>
                  <a:pt x="5899365" y="21016"/>
                  <a:pt x="7215739" y="95958"/>
                  <a:pt x="7833937" y="225691"/>
                </a:cubicBezTo>
                <a:cubicBezTo>
                  <a:pt x="6597595" y="398536"/>
                  <a:pt x="5622272" y="136722"/>
                  <a:pt x="4038600" y="342900"/>
                </a:cubicBezTo>
                <a:cubicBezTo>
                  <a:pt x="3875787" y="228938"/>
                  <a:pt x="3749052" y="89075"/>
                  <a:pt x="3703454" y="1183"/>
                </a:cubicBezTo>
                <a:close/>
              </a:path>
              <a:path w="8077200" h="685800" fill="none" extrusionOk="0">
                <a:moveTo>
                  <a:pt x="3703454" y="1183"/>
                </a:moveTo>
                <a:cubicBezTo>
                  <a:pt x="3929633" y="40587"/>
                  <a:pt x="3995976" y="32012"/>
                  <a:pt x="4176321" y="200"/>
                </a:cubicBezTo>
                <a:cubicBezTo>
                  <a:pt x="5883179" y="38577"/>
                  <a:pt x="7313411" y="104483"/>
                  <a:pt x="7833937" y="225691"/>
                </a:cubicBezTo>
              </a:path>
              <a:path w="8077200" h="685800" fill="none" stroke="0" extrusionOk="0">
                <a:moveTo>
                  <a:pt x="3703454" y="1183"/>
                </a:moveTo>
                <a:cubicBezTo>
                  <a:pt x="3812234" y="26295"/>
                  <a:pt x="4118929" y="24859"/>
                  <a:pt x="4176321" y="200"/>
                </a:cubicBezTo>
                <a:cubicBezTo>
                  <a:pt x="5716507" y="-11360"/>
                  <a:pt x="7239093" y="123959"/>
                  <a:pt x="7833937" y="225691"/>
                </a:cubicBezTo>
              </a:path>
            </a:pathLst>
          </a:custGeom>
          <a:ln w="155575">
            <a:solidFill>
              <a:srgbClr val="FFFF00"/>
            </a:solidFill>
            <a:extLst>
              <a:ext uri="{C807C97D-BFC1-408E-A445-0C87EB9F89A2}">
                <ask:lineSketchStyleProps xmlns:ask="http://schemas.microsoft.com/office/drawing/2018/sketchyshapes" sd="1219033472">
                  <a:prstGeom prst="arc">
                    <a:avLst>
                      <a:gd name="adj1" fmla="val 13533375"/>
                      <a:gd name="adj2" fmla="val 21493867"/>
                    </a:avLst>
                  </a:prstGeom>
                  <ask:type>
                    <ask:lineSketchCurve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5" name="正方形/長方形 4">
            <a:extLst>
              <a:ext uri="{FF2B5EF4-FFF2-40B4-BE49-F238E27FC236}">
                <a16:creationId xmlns:a16="http://schemas.microsoft.com/office/drawing/2014/main" id="{652D40F9-E8DA-219F-8950-CA0C2B1D8595}"/>
              </a:ext>
            </a:extLst>
          </p:cNvPr>
          <p:cNvSpPr/>
          <p:nvPr/>
        </p:nvSpPr>
        <p:spPr>
          <a:xfrm rot="20844857">
            <a:off x="91434" y="31073"/>
            <a:ext cx="4390946" cy="1323439"/>
          </a:xfrm>
          <a:prstGeom prst="rect">
            <a:avLst/>
          </a:prstGeom>
          <a:noFill/>
        </p:spPr>
        <p:txBody>
          <a:bodyPr wrap="none" lIns="91440" tIns="45720" rIns="91440" bIns="45720">
            <a:spAutoFit/>
          </a:bodyPr>
          <a:lstStyle/>
          <a:p>
            <a:r>
              <a:rPr lang="ja-JP" altLang="en-US"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人気</a:t>
            </a:r>
            <a:r>
              <a:rPr lang="en-US" altLang="ja-JP"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No.</a:t>
            </a:r>
            <a:r>
              <a:rPr lang="ja-JP" altLang="en-US"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１</a:t>
            </a:r>
            <a:endParaRPr lang="en-US" altLang="ja-JP"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endParaRPr>
          </a:p>
          <a:p>
            <a:r>
              <a:rPr lang="ja-JP" altLang="en-US"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　</a:t>
            </a:r>
            <a:r>
              <a:rPr lang="ja-JP" altLang="en-US" sz="36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きゅうりの酢の物</a:t>
            </a:r>
          </a:p>
        </p:txBody>
      </p:sp>
      <p:sp>
        <p:nvSpPr>
          <p:cNvPr id="15" name="正方形/長方形 14">
            <a:extLst>
              <a:ext uri="{FF2B5EF4-FFF2-40B4-BE49-F238E27FC236}">
                <a16:creationId xmlns:a16="http://schemas.microsoft.com/office/drawing/2014/main" id="{D266DC71-E881-2CAB-133C-37402A71589E}"/>
              </a:ext>
            </a:extLst>
          </p:cNvPr>
          <p:cNvSpPr/>
          <p:nvPr/>
        </p:nvSpPr>
        <p:spPr>
          <a:xfrm>
            <a:off x="335043" y="5589011"/>
            <a:ext cx="6187912" cy="1200329"/>
          </a:xfrm>
          <a:prstGeom prst="rect">
            <a:avLst/>
          </a:prstGeom>
          <a:noFill/>
        </p:spPr>
        <p:txBody>
          <a:bodyPr wrap="none" lIns="91440" tIns="45720" rIns="91440" bIns="45720">
            <a:spAutoFit/>
          </a:bodyPr>
          <a:lstStyle/>
          <a:p>
            <a:r>
              <a:rPr lang="ja-JP" altLang="en-US" sz="2400" b="1" cap="none" spc="0" dirty="0">
                <a:ln w="0"/>
                <a:solidFill>
                  <a:schemeClr val="tx1"/>
                </a:solidFill>
                <a:effectLst>
                  <a:outerShdw blurRad="38100" dist="19050" dir="2700000" algn="tl" rotWithShape="0">
                    <a:schemeClr val="dk1">
                      <a:alpha val="40000"/>
                    </a:schemeClr>
                  </a:outerShdw>
                </a:effectLst>
              </a:rPr>
              <a:t>きゅうりを炒めて</a:t>
            </a:r>
          </a:p>
          <a:p>
            <a:r>
              <a:rPr lang="ja-JP" altLang="en-US" sz="2400" b="1" cap="none" spc="0" dirty="0">
                <a:ln w="0"/>
                <a:solidFill>
                  <a:srgbClr val="FF0000"/>
                </a:solidFill>
                <a:effectLst>
                  <a:outerShdw blurRad="38100" dist="19050" dir="2700000" algn="tl" rotWithShape="0">
                    <a:schemeClr val="dk1">
                      <a:alpha val="40000"/>
                    </a:schemeClr>
                  </a:outerShdw>
                </a:effectLst>
              </a:rPr>
              <a:t>赤</a:t>
            </a:r>
            <a:r>
              <a:rPr lang="ja-JP" altLang="en-US" sz="2400" b="1" cap="none" spc="0" dirty="0">
                <a:ln w="0"/>
                <a:solidFill>
                  <a:schemeClr val="tx1"/>
                </a:solidFill>
                <a:effectLst>
                  <a:outerShdw blurRad="38100" dist="19050" dir="2700000" algn="tl" rotWithShape="0">
                    <a:schemeClr val="dk1">
                      <a:alpha val="40000"/>
                    </a:schemeClr>
                  </a:outerShdw>
                </a:effectLst>
              </a:rPr>
              <a:t>、</a:t>
            </a:r>
            <a:r>
              <a:rPr lang="ja-JP" altLang="en-US" sz="2400" b="1" cap="none" spc="0" dirty="0">
                <a:ln w="0"/>
                <a:solidFill>
                  <a:srgbClr val="FFFF00"/>
                </a:solidFill>
                <a:effectLst>
                  <a:outerShdw blurRad="38100" dist="19050" dir="2700000" algn="tl" rotWithShape="0">
                    <a:schemeClr val="dk1">
                      <a:alpha val="40000"/>
                    </a:schemeClr>
                  </a:outerShdw>
                </a:effectLst>
              </a:rPr>
              <a:t>黄</a:t>
            </a:r>
            <a:r>
              <a:rPr lang="ja-JP" altLang="en-US" sz="2400" b="1" cap="none" spc="0" dirty="0">
                <a:ln w="0"/>
                <a:solidFill>
                  <a:schemeClr val="tx1"/>
                </a:solidFill>
                <a:effectLst>
                  <a:outerShdw blurRad="38100" dist="19050" dir="2700000" algn="tl" rotWithShape="0">
                    <a:schemeClr val="dk1">
                      <a:alpha val="40000"/>
                    </a:schemeClr>
                  </a:outerShdw>
                </a:effectLst>
              </a:rPr>
              <a:t>、</a:t>
            </a:r>
            <a:r>
              <a:rPr lang="ja-JP" altLang="en-US" sz="2400" b="1" cap="none" spc="0" dirty="0">
                <a:ln w="0"/>
                <a:solidFill>
                  <a:srgbClr val="92D050"/>
                </a:solidFill>
                <a:effectLst>
                  <a:outerShdw blurRad="38100" dist="19050" dir="2700000" algn="tl" rotWithShape="0">
                    <a:schemeClr val="dk1">
                      <a:alpha val="40000"/>
                    </a:schemeClr>
                  </a:outerShdw>
                </a:effectLst>
              </a:rPr>
              <a:t>緑</a:t>
            </a:r>
            <a:r>
              <a:rPr lang="ja-JP" altLang="en-US" sz="2400" b="1" cap="none" spc="0" dirty="0">
                <a:ln w="0"/>
                <a:solidFill>
                  <a:schemeClr val="tx1"/>
                </a:solidFill>
                <a:effectLst>
                  <a:outerShdw blurRad="38100" dist="19050" dir="2700000" algn="tl" rotWithShape="0">
                    <a:schemeClr val="dk1">
                      <a:alpha val="40000"/>
                    </a:schemeClr>
                  </a:outerShdw>
                </a:effectLst>
              </a:rPr>
              <a:t>の</a:t>
            </a:r>
            <a:r>
              <a:rPr lang="en-US" altLang="ja-JP" sz="2400" b="1" cap="none" spc="0" dirty="0">
                <a:ln w="0"/>
                <a:solidFill>
                  <a:schemeClr val="tx1"/>
                </a:solidFill>
                <a:effectLst>
                  <a:outerShdw blurRad="38100" dist="19050" dir="2700000" algn="tl" rotWithShape="0">
                    <a:schemeClr val="dk1">
                      <a:alpha val="40000"/>
                    </a:schemeClr>
                  </a:outerShdw>
                </a:effectLst>
              </a:rPr>
              <a:t>3</a:t>
            </a:r>
            <a:r>
              <a:rPr lang="ja-JP" altLang="en-US" sz="2400" b="1" cap="none" spc="0" dirty="0">
                <a:ln w="0"/>
                <a:solidFill>
                  <a:schemeClr val="tx1"/>
                </a:solidFill>
                <a:effectLst>
                  <a:outerShdw blurRad="38100" dist="19050" dir="2700000" algn="tl" rotWithShape="0">
                    <a:schemeClr val="dk1">
                      <a:alpha val="40000"/>
                    </a:schemeClr>
                  </a:outerShdw>
                </a:effectLst>
              </a:rPr>
              <a:t>色でお子様にも喜ばれます。</a:t>
            </a:r>
          </a:p>
          <a:p>
            <a:r>
              <a:rPr lang="ja-JP" altLang="en-US" sz="2400" b="1" cap="none" spc="0" dirty="0">
                <a:ln w="0"/>
                <a:solidFill>
                  <a:schemeClr val="tx1"/>
                </a:solidFill>
                <a:effectLst>
                  <a:outerShdw blurRad="38100" dist="19050" dir="2700000" algn="tl" rotWithShape="0">
                    <a:schemeClr val="dk1">
                      <a:alpha val="40000"/>
                    </a:schemeClr>
                  </a:outerShdw>
                </a:effectLst>
              </a:rPr>
              <a:t>爽やかな中華味で大人も大満足の味です。</a:t>
            </a:r>
          </a:p>
        </p:txBody>
      </p:sp>
      <p:sp>
        <p:nvSpPr>
          <p:cNvPr id="16" name="正方形/長方形 15">
            <a:extLst>
              <a:ext uri="{FF2B5EF4-FFF2-40B4-BE49-F238E27FC236}">
                <a16:creationId xmlns:a16="http://schemas.microsoft.com/office/drawing/2014/main" id="{8F21F5CA-35FD-A8F8-0BEC-36C0FA154A49}"/>
              </a:ext>
            </a:extLst>
          </p:cNvPr>
          <p:cNvSpPr/>
          <p:nvPr/>
        </p:nvSpPr>
        <p:spPr>
          <a:xfrm>
            <a:off x="278079" y="6792023"/>
            <a:ext cx="2629348" cy="2523768"/>
          </a:xfrm>
          <a:prstGeom prst="rect">
            <a:avLst/>
          </a:prstGeom>
          <a:noFill/>
        </p:spPr>
        <p:txBody>
          <a:bodyPr wrap="square" lIns="91440" tIns="45720" rIns="91440" bIns="45720">
            <a:spAutoFit/>
          </a:bodyPr>
          <a:lstStyle/>
          <a:p>
            <a:r>
              <a:rPr lang="ja-JP" altLang="en-US" b="1" cap="none" spc="0" dirty="0">
                <a:ln w="0"/>
                <a:solidFill>
                  <a:schemeClr val="tx1"/>
                </a:solidFill>
                <a:effectLst>
                  <a:outerShdw blurRad="38100" dist="19050" dir="2700000" algn="tl" rotWithShape="0">
                    <a:schemeClr val="dk1">
                      <a:alpha val="40000"/>
                    </a:schemeClr>
                  </a:outerShdw>
                </a:effectLst>
              </a:rPr>
              <a:t>材料</a:t>
            </a:r>
            <a:endParaRPr lang="en-US" altLang="ja-JP" b="1" dirty="0">
              <a:ln w="0"/>
              <a:effectLst>
                <a:outerShdw blurRad="38100" dist="19050" dir="2700000" algn="tl" rotWithShape="0">
                  <a:schemeClr val="dk1">
                    <a:alpha val="40000"/>
                  </a:schemeClr>
                </a:outerShdw>
              </a:effectLst>
            </a:endParaRPr>
          </a:p>
          <a:p>
            <a:r>
              <a:rPr lang="ja-JP" altLang="en-US" sz="1400" b="0" cap="none" spc="0" dirty="0">
                <a:ln w="0"/>
                <a:solidFill>
                  <a:schemeClr val="tx1"/>
                </a:solidFill>
                <a:effectLst>
                  <a:outerShdw blurRad="38100" dist="19050" dir="2700000" algn="tl" rotWithShape="0">
                    <a:schemeClr val="dk1">
                      <a:alpha val="40000"/>
                    </a:schemeClr>
                  </a:outerShdw>
                </a:effectLst>
              </a:rPr>
              <a:t>きゅうり・・・・・・２本</a:t>
            </a:r>
          </a:p>
          <a:p>
            <a:r>
              <a:rPr lang="ja-JP" altLang="en-US" sz="1400" b="0" cap="none" spc="0" dirty="0">
                <a:ln w="0"/>
                <a:solidFill>
                  <a:schemeClr val="tx1"/>
                </a:solidFill>
                <a:effectLst>
                  <a:outerShdw blurRad="38100" dist="19050" dir="2700000" algn="tl" rotWithShape="0">
                    <a:schemeClr val="dk1">
                      <a:alpha val="40000"/>
                    </a:schemeClr>
                  </a:outerShdw>
                </a:effectLst>
              </a:rPr>
              <a:t>たまご・・・・・・・２個</a:t>
            </a:r>
            <a:endParaRPr lang="en-US" altLang="ja-JP" sz="1400" b="0" cap="none" spc="0" dirty="0">
              <a:ln w="0"/>
              <a:solidFill>
                <a:schemeClr val="tx1"/>
              </a:solidFill>
              <a:effectLst>
                <a:outerShdw blurRad="38100" dist="19050" dir="2700000" algn="tl" rotWithShape="0">
                  <a:schemeClr val="dk1">
                    <a:alpha val="40000"/>
                  </a:schemeClr>
                </a:outerShdw>
              </a:effectLst>
            </a:endParaRPr>
          </a:p>
          <a:p>
            <a:r>
              <a:rPr lang="ja-JP" altLang="en-US" sz="1400" dirty="0">
                <a:ln w="0"/>
                <a:effectLst>
                  <a:outerShdw blurRad="38100" dist="19050" dir="2700000" algn="tl" rotWithShape="0">
                    <a:schemeClr val="dk1">
                      <a:alpha val="40000"/>
                    </a:schemeClr>
                  </a:outerShdw>
                </a:effectLst>
              </a:rPr>
              <a:t>パプリカ・・・・・・</a:t>
            </a:r>
            <a:r>
              <a:rPr lang="en-US" altLang="ja-JP" sz="1400" dirty="0">
                <a:ln w="0"/>
                <a:effectLst>
                  <a:outerShdw blurRad="38100" dist="19050" dir="2700000" algn="tl" rotWithShape="0">
                    <a:schemeClr val="dk1">
                      <a:alpha val="40000"/>
                    </a:schemeClr>
                  </a:outerShdw>
                </a:effectLst>
              </a:rPr>
              <a:t>1</a:t>
            </a:r>
            <a:r>
              <a:rPr lang="ja-JP" altLang="en-US" sz="1400" dirty="0">
                <a:ln w="0"/>
                <a:effectLst>
                  <a:outerShdw blurRad="38100" dist="19050" dir="2700000" algn="tl" rotWithShape="0">
                    <a:schemeClr val="dk1">
                      <a:alpha val="40000"/>
                    </a:schemeClr>
                  </a:outerShdw>
                </a:effectLst>
              </a:rPr>
              <a:t>／</a:t>
            </a:r>
            <a:r>
              <a:rPr lang="en-US" altLang="ja-JP" sz="1400" dirty="0">
                <a:ln w="0"/>
                <a:effectLst>
                  <a:outerShdw blurRad="38100" dist="19050" dir="2700000" algn="tl" rotWithShape="0">
                    <a:schemeClr val="dk1">
                      <a:alpha val="40000"/>
                    </a:schemeClr>
                  </a:outerShdw>
                </a:effectLst>
              </a:rPr>
              <a:t>8</a:t>
            </a:r>
            <a:endParaRPr lang="ja-JP" altLang="en-US" sz="1400" b="0" cap="none" spc="0" dirty="0">
              <a:ln w="0"/>
              <a:solidFill>
                <a:schemeClr val="tx1"/>
              </a:solidFill>
              <a:effectLst>
                <a:outerShdw blurRad="38100" dist="19050" dir="2700000" algn="tl" rotWithShape="0">
                  <a:schemeClr val="dk1">
                    <a:alpha val="40000"/>
                  </a:schemeClr>
                </a:outerShdw>
              </a:effectLst>
            </a:endParaRPr>
          </a:p>
          <a:p>
            <a:r>
              <a:rPr lang="ja-JP" altLang="en-US" sz="1400" b="0" cap="none" spc="0" dirty="0">
                <a:ln w="0"/>
                <a:solidFill>
                  <a:schemeClr val="tx1"/>
                </a:solidFill>
                <a:effectLst>
                  <a:outerShdw blurRad="38100" dist="19050" dir="2700000" algn="tl" rotWithShape="0">
                    <a:schemeClr val="dk1">
                      <a:alpha val="40000"/>
                    </a:schemeClr>
                  </a:outerShdw>
                </a:effectLst>
              </a:rPr>
              <a:t>生姜（すりおろし）・少々</a:t>
            </a:r>
          </a:p>
          <a:p>
            <a:r>
              <a:rPr lang="ja-JP" altLang="en-US" sz="1400" b="0" cap="none" spc="0" dirty="0">
                <a:ln w="0"/>
                <a:solidFill>
                  <a:schemeClr val="tx1"/>
                </a:solidFill>
                <a:effectLst>
                  <a:outerShdw blurRad="38100" dist="19050" dir="2700000" algn="tl" rotWithShape="0">
                    <a:schemeClr val="dk1">
                      <a:alpha val="40000"/>
                    </a:schemeClr>
                  </a:outerShdw>
                </a:effectLst>
              </a:rPr>
              <a:t>オイスターソース</a:t>
            </a:r>
            <a:endParaRPr lang="en-US" altLang="ja-JP" sz="1400" b="0" cap="none" spc="0" dirty="0">
              <a:ln w="0"/>
              <a:solidFill>
                <a:schemeClr val="tx1"/>
              </a:solidFill>
              <a:effectLst>
                <a:outerShdw blurRad="38100" dist="19050" dir="2700000" algn="tl" rotWithShape="0">
                  <a:schemeClr val="dk1">
                    <a:alpha val="40000"/>
                  </a:schemeClr>
                </a:outerShdw>
              </a:effectLst>
            </a:endParaRPr>
          </a:p>
          <a:p>
            <a:r>
              <a:rPr lang="ja-JP" altLang="en-US" sz="1400" b="0" cap="none" spc="0" dirty="0">
                <a:ln w="0"/>
                <a:solidFill>
                  <a:schemeClr val="tx1"/>
                </a:solidFill>
                <a:effectLst>
                  <a:outerShdw blurRad="38100" dist="19050" dir="2700000" algn="tl" rotWithShape="0">
                    <a:schemeClr val="dk1">
                      <a:alpha val="40000"/>
                    </a:schemeClr>
                  </a:outerShdw>
                </a:effectLst>
              </a:rPr>
              <a:t>（醤油でも）・・・小さじ</a:t>
            </a:r>
            <a:r>
              <a:rPr lang="en-US" altLang="ja-JP" sz="1400" dirty="0">
                <a:ln w="0"/>
                <a:effectLst>
                  <a:outerShdw blurRad="38100" dist="19050" dir="2700000" algn="tl" rotWithShape="0">
                    <a:schemeClr val="dk1">
                      <a:alpha val="40000"/>
                    </a:schemeClr>
                  </a:outerShdw>
                </a:effectLst>
              </a:rPr>
              <a:t>1.5</a:t>
            </a:r>
            <a:endParaRPr lang="en-US" altLang="ja-JP" sz="1400" b="0" cap="none" spc="0" dirty="0">
              <a:ln w="0"/>
              <a:solidFill>
                <a:schemeClr val="tx1"/>
              </a:solidFill>
              <a:effectLst>
                <a:outerShdw blurRad="38100" dist="19050" dir="2700000" algn="tl" rotWithShape="0">
                  <a:schemeClr val="dk1">
                    <a:alpha val="40000"/>
                  </a:schemeClr>
                </a:outerShdw>
              </a:effectLst>
            </a:endParaRPr>
          </a:p>
          <a:p>
            <a:r>
              <a:rPr lang="ja-JP" altLang="en-US" sz="1400" b="0" cap="none" spc="0" dirty="0">
                <a:ln w="0"/>
                <a:solidFill>
                  <a:schemeClr val="tx1"/>
                </a:solidFill>
                <a:effectLst>
                  <a:outerShdw blurRad="38100" dist="19050" dir="2700000" algn="tl" rotWithShape="0">
                    <a:schemeClr val="dk1">
                      <a:alpha val="40000"/>
                    </a:schemeClr>
                  </a:outerShdw>
                </a:effectLst>
              </a:rPr>
              <a:t>塩・・・・・・・ひとつまみ</a:t>
            </a:r>
          </a:p>
          <a:p>
            <a:r>
              <a:rPr lang="ja-JP" altLang="en-US" sz="1400" b="0" cap="none" spc="0" dirty="0">
                <a:ln w="0"/>
                <a:solidFill>
                  <a:schemeClr val="tx1"/>
                </a:solidFill>
                <a:effectLst>
                  <a:outerShdw blurRad="38100" dist="19050" dir="2700000" algn="tl" rotWithShape="0">
                    <a:schemeClr val="dk1">
                      <a:alpha val="40000"/>
                    </a:schemeClr>
                  </a:outerShdw>
                </a:effectLst>
              </a:rPr>
              <a:t>ごま油・・・・・・小さじ</a:t>
            </a:r>
            <a:r>
              <a:rPr lang="en-US" altLang="ja-JP" sz="1400" dirty="0">
                <a:ln w="0"/>
                <a:effectLst>
                  <a:outerShdw blurRad="38100" dist="19050" dir="2700000" algn="tl" rotWithShape="0">
                    <a:schemeClr val="dk1">
                      <a:alpha val="40000"/>
                    </a:schemeClr>
                  </a:outerShdw>
                </a:effectLst>
              </a:rPr>
              <a:t>0.5</a:t>
            </a:r>
            <a:endParaRPr lang="ja-JP" altLang="en-US" sz="1400" b="0" cap="none" spc="0" dirty="0">
              <a:ln w="0"/>
              <a:solidFill>
                <a:schemeClr val="tx1"/>
              </a:solidFill>
              <a:effectLst>
                <a:outerShdw blurRad="38100" dist="19050" dir="2700000" algn="tl" rotWithShape="0">
                  <a:schemeClr val="dk1">
                    <a:alpha val="40000"/>
                  </a:schemeClr>
                </a:outerShdw>
              </a:effectLst>
            </a:endParaRPr>
          </a:p>
          <a:p>
            <a:r>
              <a:rPr lang="ja-JP" altLang="en-US" sz="1400" b="0" cap="none" spc="0" dirty="0">
                <a:ln w="0"/>
                <a:solidFill>
                  <a:schemeClr val="tx1"/>
                </a:solidFill>
                <a:effectLst>
                  <a:outerShdw blurRad="38100" dist="19050" dir="2700000" algn="tl" rotWithShape="0">
                    <a:schemeClr val="dk1">
                      <a:alpha val="40000"/>
                    </a:schemeClr>
                  </a:outerShdw>
                </a:effectLst>
              </a:rPr>
              <a:t>サラダ油・・・・・少々</a:t>
            </a:r>
          </a:p>
          <a:p>
            <a:r>
              <a:rPr lang="ja-JP" altLang="en-US" sz="1400" b="0" cap="none" spc="0" dirty="0">
                <a:ln w="0"/>
                <a:solidFill>
                  <a:schemeClr val="tx1"/>
                </a:solidFill>
                <a:effectLst>
                  <a:outerShdw blurRad="38100" dist="19050" dir="2700000" algn="tl" rotWithShape="0">
                    <a:schemeClr val="dk1">
                      <a:alpha val="40000"/>
                    </a:schemeClr>
                  </a:outerShdw>
                </a:effectLst>
              </a:rPr>
              <a:t>鶏がらスープの素・少々</a:t>
            </a:r>
          </a:p>
        </p:txBody>
      </p:sp>
      <p:sp>
        <p:nvSpPr>
          <p:cNvPr id="21" name="テキスト ボックス 20">
            <a:extLst>
              <a:ext uri="{FF2B5EF4-FFF2-40B4-BE49-F238E27FC236}">
                <a16:creationId xmlns:a16="http://schemas.microsoft.com/office/drawing/2014/main" id="{2D9FEB9B-79BA-69C7-6212-E7A9B1E56433}"/>
              </a:ext>
            </a:extLst>
          </p:cNvPr>
          <p:cNvSpPr txBox="1"/>
          <p:nvPr/>
        </p:nvSpPr>
        <p:spPr>
          <a:xfrm>
            <a:off x="2800284" y="6797390"/>
            <a:ext cx="3867178" cy="2739211"/>
          </a:xfrm>
          <a:prstGeom prst="rect">
            <a:avLst/>
          </a:prstGeom>
          <a:noFill/>
        </p:spPr>
        <p:txBody>
          <a:bodyPr wrap="square">
            <a:spAutoFit/>
          </a:bodyPr>
          <a:lstStyle/>
          <a:p>
            <a:r>
              <a:rPr lang="ja-JP" altLang="en-US" b="1" cap="none" spc="0" dirty="0">
                <a:ln w="0"/>
                <a:solidFill>
                  <a:schemeClr val="tx1"/>
                </a:solidFill>
                <a:effectLst>
                  <a:outerShdw blurRad="38100" dist="19050" dir="2700000" algn="tl" rotWithShape="0">
                    <a:schemeClr val="dk1">
                      <a:alpha val="40000"/>
                    </a:schemeClr>
                  </a:outerShdw>
                </a:effectLst>
              </a:rPr>
              <a:t>作り方</a:t>
            </a:r>
          </a:p>
          <a:p>
            <a:r>
              <a:rPr lang="en-US" altLang="ja-JP" sz="1400" dirty="0"/>
              <a:t>1.</a:t>
            </a:r>
            <a:r>
              <a:rPr lang="ja-JP" altLang="en-US" sz="1400" dirty="0"/>
              <a:t>きゅうりは立て半分にし、斜め５ミリ幅に</a:t>
            </a:r>
            <a:endParaRPr lang="en-US" altLang="ja-JP" sz="1400" dirty="0"/>
          </a:p>
          <a:p>
            <a:r>
              <a:rPr lang="ja-JP" altLang="en-US" sz="1400" dirty="0"/>
              <a:t>　パプリカも</a:t>
            </a:r>
            <a:r>
              <a:rPr lang="en-US" altLang="ja-JP" sz="1400" dirty="0"/>
              <a:t>5</a:t>
            </a:r>
            <a:r>
              <a:rPr lang="ja-JP" altLang="en-US" sz="1400" dirty="0"/>
              <a:t>ミリ幅に切る、鶏がらスープ</a:t>
            </a:r>
            <a:endParaRPr lang="en-US" altLang="ja-JP" sz="1400" dirty="0"/>
          </a:p>
          <a:p>
            <a:r>
              <a:rPr lang="ja-JP" altLang="en-US" sz="1400" dirty="0"/>
              <a:t>　の素、塩で下味をつける、たまごは割り</a:t>
            </a:r>
            <a:endParaRPr lang="en-US" altLang="ja-JP" sz="1400" dirty="0"/>
          </a:p>
          <a:p>
            <a:r>
              <a:rPr lang="ja-JP" altLang="en-US" sz="1400" dirty="0"/>
              <a:t>　ほぐし、ごま油と塩少々で下味をつける</a:t>
            </a:r>
          </a:p>
          <a:p>
            <a:r>
              <a:rPr lang="en-US" altLang="ja-JP" sz="1400" dirty="0"/>
              <a:t>2.</a:t>
            </a:r>
            <a:r>
              <a:rPr lang="ja-JP" altLang="en-US" sz="1400" dirty="0"/>
              <a:t>フライパンにサラダ油を熱し、タマゴを</a:t>
            </a:r>
            <a:endParaRPr lang="en-US" altLang="ja-JP" sz="1400" dirty="0"/>
          </a:p>
          <a:p>
            <a:r>
              <a:rPr lang="ja-JP" altLang="en-US" sz="1400" dirty="0"/>
              <a:t>　半熟ふわふわ状態に炒めて取り出す</a:t>
            </a:r>
          </a:p>
          <a:p>
            <a:r>
              <a:rPr lang="en-US" altLang="ja-JP" sz="1400" dirty="0"/>
              <a:t>3.</a:t>
            </a:r>
            <a:r>
              <a:rPr lang="ja-JP" altLang="en-US" sz="1400" dirty="0"/>
              <a:t>きれいにしたフライパンにサラダ油をひき</a:t>
            </a:r>
            <a:endParaRPr lang="en-US" altLang="ja-JP" sz="1400" dirty="0"/>
          </a:p>
          <a:p>
            <a:r>
              <a:rPr lang="ja-JP" altLang="en-US" sz="1400" dirty="0"/>
              <a:t>　おろし生姜、キュウリを入れ中火で炒める</a:t>
            </a:r>
          </a:p>
          <a:p>
            <a:r>
              <a:rPr lang="en-US" altLang="ja-JP" sz="1400" dirty="0"/>
              <a:t>4.</a:t>
            </a:r>
            <a:r>
              <a:rPr lang="ja-JP" altLang="en-US" sz="1400" dirty="0"/>
              <a:t>きゅうりがしんなりしたら、オイスター　</a:t>
            </a:r>
            <a:endParaRPr lang="en-US" altLang="ja-JP" sz="1400" dirty="0"/>
          </a:p>
          <a:p>
            <a:r>
              <a:rPr lang="ja-JP" altLang="en-US" sz="1400" dirty="0"/>
              <a:t>　ソースもしくはお醤油をいれて味付けし</a:t>
            </a:r>
            <a:endParaRPr lang="en-US" altLang="ja-JP" sz="1400" dirty="0"/>
          </a:p>
          <a:p>
            <a:r>
              <a:rPr lang="ja-JP" altLang="en-US" sz="1400" dirty="0"/>
              <a:t>　タマゴを戻してあわせる</a:t>
            </a:r>
            <a:endParaRPr lang="en-US" altLang="ja-JP" sz="1400" dirty="0"/>
          </a:p>
        </p:txBody>
      </p:sp>
      <p:sp>
        <p:nvSpPr>
          <p:cNvPr id="7" name="正方形/長方形 6">
            <a:extLst>
              <a:ext uri="{FF2B5EF4-FFF2-40B4-BE49-F238E27FC236}">
                <a16:creationId xmlns:a16="http://schemas.microsoft.com/office/drawing/2014/main" id="{93627A9D-6AEB-5958-9C73-DD0A746F7B79}"/>
              </a:ext>
            </a:extLst>
          </p:cNvPr>
          <p:cNvSpPr/>
          <p:nvPr/>
        </p:nvSpPr>
        <p:spPr>
          <a:xfrm>
            <a:off x="43542" y="4124586"/>
            <a:ext cx="6991016" cy="1569660"/>
          </a:xfrm>
          <a:prstGeom prst="rect">
            <a:avLst/>
          </a:prstGeom>
          <a:noFill/>
        </p:spPr>
        <p:txBody>
          <a:bodyPr wrap="none" lIns="91440" tIns="45720" rIns="91440" bIns="45720">
            <a:spAutoFit/>
          </a:bodyPr>
          <a:lstStyle/>
          <a:p>
            <a:r>
              <a:rPr lang="ja-JP" altLang="en-US" sz="48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「きゅうり</a:t>
            </a:r>
            <a:r>
              <a:rPr lang="ja-JP" altLang="en-US" sz="32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と</a:t>
            </a:r>
            <a:r>
              <a:rPr lang="ja-JP" altLang="en-US" sz="48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たまご</a:t>
            </a:r>
            <a:r>
              <a:rPr lang="ja-JP" altLang="en-US" sz="32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の</a:t>
            </a:r>
            <a:endParaRPr lang="en-US" altLang="ja-JP" sz="32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endParaRPr>
          </a:p>
          <a:p>
            <a:r>
              <a:rPr lang="ja-JP" altLang="en-US" sz="4800" b="1"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　　　　　　　</a:t>
            </a:r>
            <a:r>
              <a:rPr lang="ja-JP" altLang="en-US" sz="48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炒め物」</a:t>
            </a:r>
            <a:endParaRPr lang="ja-JP" altLang="en-US" sz="40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endParaRPr>
          </a:p>
        </p:txBody>
      </p:sp>
      <p:sp>
        <p:nvSpPr>
          <p:cNvPr id="3" name="正方形/長方形 2">
            <a:extLst>
              <a:ext uri="{FF2B5EF4-FFF2-40B4-BE49-F238E27FC236}">
                <a16:creationId xmlns:a16="http://schemas.microsoft.com/office/drawing/2014/main" id="{0129989C-46A6-CBBA-AEC6-556FACF6A21A}"/>
              </a:ext>
            </a:extLst>
          </p:cNvPr>
          <p:cNvSpPr/>
          <p:nvPr/>
        </p:nvSpPr>
        <p:spPr>
          <a:xfrm rot="21043915">
            <a:off x="2737959" y="5409988"/>
            <a:ext cx="1980029" cy="523220"/>
          </a:xfrm>
          <a:prstGeom prst="rect">
            <a:avLst/>
          </a:prstGeom>
          <a:noFill/>
        </p:spPr>
        <p:txBody>
          <a:bodyPr wrap="none" lIns="91440" tIns="45720" rIns="91440" bIns="45720">
            <a:spAutoFit/>
          </a:bodyPr>
          <a:lstStyle/>
          <a:p>
            <a:r>
              <a:rPr lang="ja-JP" altLang="en-US" sz="2800" b="1" cap="none" spc="-100" dirty="0">
                <a:ln w="0"/>
                <a:solidFill>
                  <a:srgbClr val="FF3300"/>
                </a:solidFill>
                <a:effectLst>
                  <a:outerShdw blurRad="38100" dist="19050" dir="2700000" algn="tl" rotWithShape="0">
                    <a:schemeClr val="dk1">
                      <a:alpha val="40000"/>
                    </a:schemeClr>
                  </a:outerShdw>
                </a:effectLst>
              </a:rPr>
              <a:t>うま～い！</a:t>
            </a:r>
          </a:p>
        </p:txBody>
      </p:sp>
      <p:sp>
        <p:nvSpPr>
          <p:cNvPr id="4" name="月 3">
            <a:extLst>
              <a:ext uri="{FF2B5EF4-FFF2-40B4-BE49-F238E27FC236}">
                <a16:creationId xmlns:a16="http://schemas.microsoft.com/office/drawing/2014/main" id="{4FC0DD5C-574E-B3FC-1FC7-8DEAFEDBDAD3}"/>
              </a:ext>
            </a:extLst>
          </p:cNvPr>
          <p:cNvSpPr/>
          <p:nvPr/>
        </p:nvSpPr>
        <p:spPr>
          <a:xfrm rot="4605777">
            <a:off x="1467567" y="1804055"/>
            <a:ext cx="349857" cy="1240433"/>
          </a:xfrm>
          <a:prstGeom prst="moon">
            <a:avLst>
              <a:gd name="adj" fmla="val 87500"/>
            </a:avLst>
          </a:prstGeom>
          <a:solidFill>
            <a:srgbClr val="FF5B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月 7">
            <a:extLst>
              <a:ext uri="{FF2B5EF4-FFF2-40B4-BE49-F238E27FC236}">
                <a16:creationId xmlns:a16="http://schemas.microsoft.com/office/drawing/2014/main" id="{3979BC8E-7AF5-BC9F-EF54-96CDD1D1760C}"/>
              </a:ext>
            </a:extLst>
          </p:cNvPr>
          <p:cNvSpPr/>
          <p:nvPr/>
        </p:nvSpPr>
        <p:spPr>
          <a:xfrm rot="6335029">
            <a:off x="3570682" y="1196791"/>
            <a:ext cx="349857" cy="1240433"/>
          </a:xfrm>
          <a:prstGeom prst="moon">
            <a:avLst>
              <a:gd name="adj" fmla="val 87500"/>
            </a:avLst>
          </a:prstGeom>
          <a:solidFill>
            <a:srgbClr val="FF5B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月 8">
            <a:extLst>
              <a:ext uri="{FF2B5EF4-FFF2-40B4-BE49-F238E27FC236}">
                <a16:creationId xmlns:a16="http://schemas.microsoft.com/office/drawing/2014/main" id="{89B37EAD-B74B-99C7-3E9E-98104CEED902}"/>
              </a:ext>
            </a:extLst>
          </p:cNvPr>
          <p:cNvSpPr/>
          <p:nvPr/>
        </p:nvSpPr>
        <p:spPr>
          <a:xfrm rot="178819">
            <a:off x="5094734" y="2159665"/>
            <a:ext cx="349857" cy="1240433"/>
          </a:xfrm>
          <a:prstGeom prst="moon">
            <a:avLst>
              <a:gd name="adj" fmla="val 87500"/>
            </a:avLst>
          </a:prstGeom>
          <a:solidFill>
            <a:srgbClr val="FF5B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月 9">
            <a:extLst>
              <a:ext uri="{FF2B5EF4-FFF2-40B4-BE49-F238E27FC236}">
                <a16:creationId xmlns:a16="http://schemas.microsoft.com/office/drawing/2014/main" id="{A8E22316-7A4A-9C63-C2A3-178E20E73DD0}"/>
              </a:ext>
            </a:extLst>
          </p:cNvPr>
          <p:cNvSpPr/>
          <p:nvPr/>
        </p:nvSpPr>
        <p:spPr>
          <a:xfrm rot="19693203">
            <a:off x="4714218" y="2873428"/>
            <a:ext cx="349857" cy="1240433"/>
          </a:xfrm>
          <a:prstGeom prst="moon">
            <a:avLst>
              <a:gd name="adj" fmla="val 87500"/>
            </a:avLst>
          </a:prstGeom>
          <a:solidFill>
            <a:srgbClr val="FF5B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799834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正方形/長方形 18">
            <a:extLst>
              <a:ext uri="{FF2B5EF4-FFF2-40B4-BE49-F238E27FC236}">
                <a16:creationId xmlns:a16="http://schemas.microsoft.com/office/drawing/2014/main" id="{0FA1A6EE-B37F-BFD5-A7FF-F73320F08BD1}"/>
              </a:ext>
            </a:extLst>
          </p:cNvPr>
          <p:cNvSpPr/>
          <p:nvPr/>
        </p:nvSpPr>
        <p:spPr>
          <a:xfrm>
            <a:off x="261394" y="6662840"/>
            <a:ext cx="6328937" cy="285101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DCE543D7-B45A-7576-16EA-8880E658C5B2}"/>
              </a:ext>
            </a:extLst>
          </p:cNvPr>
          <p:cNvSpPr/>
          <p:nvPr/>
        </p:nvSpPr>
        <p:spPr>
          <a:xfrm>
            <a:off x="1264030" y="9513857"/>
            <a:ext cx="3872728" cy="276999"/>
          </a:xfrm>
          <a:prstGeom prst="rect">
            <a:avLst/>
          </a:prstGeom>
          <a:noFill/>
        </p:spPr>
        <p:txBody>
          <a:bodyPr wrap="none" lIns="91440" tIns="45720" rIns="91440" bIns="45720">
            <a:spAutoFit/>
          </a:bodyPr>
          <a:lstStyle/>
          <a:p>
            <a:pPr algn="ctr"/>
            <a:r>
              <a:rPr lang="ja-JP" altLang="en-US" sz="1200" b="0" cap="none" spc="0" dirty="0">
                <a:ln w="0"/>
                <a:solidFill>
                  <a:schemeClr val="tx1"/>
                </a:solidFill>
                <a:effectLst>
                  <a:outerShdw blurRad="38100" dist="19050" dir="2700000" algn="tl" rotWithShape="0">
                    <a:schemeClr val="dk1">
                      <a:alpha val="40000"/>
                    </a:schemeClr>
                  </a:outerShdw>
                </a:effectLst>
              </a:rPr>
              <a:t>引用元：</a:t>
            </a:r>
            <a:r>
              <a:rPr lang="en-US" altLang="ja-JP" sz="1200" b="0" cap="none" spc="0" dirty="0">
                <a:ln w="0"/>
                <a:solidFill>
                  <a:schemeClr val="tx1"/>
                </a:solidFill>
                <a:effectLst>
                  <a:outerShdw blurRad="38100" dist="19050" dir="2700000" algn="tl" rotWithShape="0">
                    <a:schemeClr val="dk1">
                      <a:alpha val="40000"/>
                    </a:schemeClr>
                  </a:outerShdw>
                </a:effectLst>
              </a:rPr>
              <a:t>https://recipe.rakuten.co.jp/recipe/1010011101/</a:t>
            </a:r>
            <a:endParaRPr lang="ja-JP" altLang="en-US" sz="1200" b="0" cap="none" spc="0" dirty="0">
              <a:ln w="0"/>
              <a:solidFill>
                <a:schemeClr val="tx1"/>
              </a:solidFill>
              <a:effectLst>
                <a:outerShdw blurRad="38100" dist="19050" dir="2700000" algn="tl" rotWithShape="0">
                  <a:schemeClr val="dk1">
                    <a:alpha val="40000"/>
                  </a:schemeClr>
                </a:outerShdw>
              </a:effectLst>
            </a:endParaRPr>
          </a:p>
        </p:txBody>
      </p:sp>
      <p:sp>
        <p:nvSpPr>
          <p:cNvPr id="11" name="円弧 10">
            <a:extLst>
              <a:ext uri="{FF2B5EF4-FFF2-40B4-BE49-F238E27FC236}">
                <a16:creationId xmlns:a16="http://schemas.microsoft.com/office/drawing/2014/main" id="{01086707-BEB5-8022-C43C-7662C47EEB36}"/>
              </a:ext>
            </a:extLst>
          </p:cNvPr>
          <p:cNvSpPr/>
          <p:nvPr/>
        </p:nvSpPr>
        <p:spPr>
          <a:xfrm rot="20445803">
            <a:off x="-1730638" y="1014075"/>
            <a:ext cx="4617720" cy="685800"/>
          </a:xfrm>
          <a:prstGeom prst="arc">
            <a:avLst>
              <a:gd name="adj1" fmla="val 13533375"/>
              <a:gd name="adj2" fmla="val 21311366"/>
            </a:avLst>
          </a:prstGeom>
          <a:ln w="1143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2" name="円弧 11">
            <a:extLst>
              <a:ext uri="{FF2B5EF4-FFF2-40B4-BE49-F238E27FC236}">
                <a16:creationId xmlns:a16="http://schemas.microsoft.com/office/drawing/2014/main" id="{61324FF2-A393-3861-BFD8-0952C7206B5E}"/>
              </a:ext>
            </a:extLst>
          </p:cNvPr>
          <p:cNvSpPr/>
          <p:nvPr/>
        </p:nvSpPr>
        <p:spPr>
          <a:xfrm rot="20771230">
            <a:off x="-2973768" y="1474106"/>
            <a:ext cx="8077200" cy="685800"/>
          </a:xfrm>
          <a:custGeom>
            <a:avLst/>
            <a:gdLst>
              <a:gd name="connsiteX0" fmla="*/ 3703454 w 8077200"/>
              <a:gd name="connsiteY0" fmla="*/ 1183 h 685800"/>
              <a:gd name="connsiteX1" fmla="*/ 4176321 w 8077200"/>
              <a:gd name="connsiteY1" fmla="*/ 200 h 685800"/>
              <a:gd name="connsiteX2" fmla="*/ 7833937 w 8077200"/>
              <a:gd name="connsiteY2" fmla="*/ 225691 h 685800"/>
              <a:gd name="connsiteX3" fmla="*/ 4038600 w 8077200"/>
              <a:gd name="connsiteY3" fmla="*/ 342900 h 685800"/>
              <a:gd name="connsiteX4" fmla="*/ 3703454 w 8077200"/>
              <a:gd name="connsiteY4" fmla="*/ 1183 h 685800"/>
              <a:gd name="connsiteX0" fmla="*/ 3703454 w 8077200"/>
              <a:gd name="connsiteY0" fmla="*/ 1183 h 685800"/>
              <a:gd name="connsiteX1" fmla="*/ 4176321 w 8077200"/>
              <a:gd name="connsiteY1" fmla="*/ 200 h 685800"/>
              <a:gd name="connsiteX2" fmla="*/ 7833937 w 8077200"/>
              <a:gd name="connsiteY2" fmla="*/ 225691 h 685800"/>
            </a:gdLst>
            <a:ahLst/>
            <a:cxnLst>
              <a:cxn ang="0">
                <a:pos x="connsiteX0" y="connsiteY0"/>
              </a:cxn>
              <a:cxn ang="0">
                <a:pos x="connsiteX1" y="connsiteY1"/>
              </a:cxn>
              <a:cxn ang="0">
                <a:pos x="connsiteX2" y="connsiteY2"/>
              </a:cxn>
            </a:cxnLst>
            <a:rect l="l" t="t" r="r" b="b"/>
            <a:pathLst>
              <a:path w="8077200" h="685800" stroke="0" extrusionOk="0">
                <a:moveTo>
                  <a:pt x="3703454" y="1183"/>
                </a:moveTo>
                <a:cubicBezTo>
                  <a:pt x="3780955" y="-11911"/>
                  <a:pt x="4048354" y="-11226"/>
                  <a:pt x="4176321" y="200"/>
                </a:cubicBezTo>
                <a:cubicBezTo>
                  <a:pt x="5899365" y="21016"/>
                  <a:pt x="7215739" y="95958"/>
                  <a:pt x="7833937" y="225691"/>
                </a:cubicBezTo>
                <a:cubicBezTo>
                  <a:pt x="6597595" y="398536"/>
                  <a:pt x="5622272" y="136722"/>
                  <a:pt x="4038600" y="342900"/>
                </a:cubicBezTo>
                <a:cubicBezTo>
                  <a:pt x="3875787" y="228938"/>
                  <a:pt x="3749052" y="89075"/>
                  <a:pt x="3703454" y="1183"/>
                </a:cubicBezTo>
                <a:close/>
              </a:path>
              <a:path w="8077200" h="685800" fill="none" extrusionOk="0">
                <a:moveTo>
                  <a:pt x="3703454" y="1183"/>
                </a:moveTo>
                <a:cubicBezTo>
                  <a:pt x="3929633" y="40587"/>
                  <a:pt x="3995976" y="32012"/>
                  <a:pt x="4176321" y="200"/>
                </a:cubicBezTo>
                <a:cubicBezTo>
                  <a:pt x="5883179" y="38577"/>
                  <a:pt x="7313411" y="104483"/>
                  <a:pt x="7833937" y="225691"/>
                </a:cubicBezTo>
              </a:path>
              <a:path w="8077200" h="685800" fill="none" stroke="0" extrusionOk="0">
                <a:moveTo>
                  <a:pt x="3703454" y="1183"/>
                </a:moveTo>
                <a:cubicBezTo>
                  <a:pt x="3812234" y="26295"/>
                  <a:pt x="4118929" y="24859"/>
                  <a:pt x="4176321" y="200"/>
                </a:cubicBezTo>
                <a:cubicBezTo>
                  <a:pt x="5716507" y="-11360"/>
                  <a:pt x="7239093" y="123959"/>
                  <a:pt x="7833937" y="225691"/>
                </a:cubicBezTo>
              </a:path>
            </a:pathLst>
          </a:custGeom>
          <a:ln w="155575">
            <a:solidFill>
              <a:srgbClr val="FFFF00"/>
            </a:solidFill>
            <a:extLst>
              <a:ext uri="{C807C97D-BFC1-408E-A445-0C87EB9F89A2}">
                <ask:lineSketchStyleProps xmlns:ask="http://schemas.microsoft.com/office/drawing/2018/sketchyshapes" sd="1219033472">
                  <a:prstGeom prst="arc">
                    <a:avLst>
                      <a:gd name="adj1" fmla="val 13533375"/>
                      <a:gd name="adj2" fmla="val 21493867"/>
                    </a:avLst>
                  </a:prstGeom>
                  <ask:type>
                    <ask:lineSketchCurve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5" name="正方形/長方形 4">
            <a:extLst>
              <a:ext uri="{FF2B5EF4-FFF2-40B4-BE49-F238E27FC236}">
                <a16:creationId xmlns:a16="http://schemas.microsoft.com/office/drawing/2014/main" id="{652D40F9-E8DA-219F-8950-CA0C2B1D8595}"/>
              </a:ext>
            </a:extLst>
          </p:cNvPr>
          <p:cNvSpPr/>
          <p:nvPr/>
        </p:nvSpPr>
        <p:spPr>
          <a:xfrm rot="20844857">
            <a:off x="91433" y="31073"/>
            <a:ext cx="4390946" cy="1323439"/>
          </a:xfrm>
          <a:prstGeom prst="rect">
            <a:avLst/>
          </a:prstGeom>
          <a:noFill/>
        </p:spPr>
        <p:txBody>
          <a:bodyPr wrap="none" lIns="91440" tIns="45720" rIns="91440" bIns="45720">
            <a:spAutoFit/>
          </a:bodyPr>
          <a:lstStyle/>
          <a:p>
            <a:r>
              <a:rPr lang="ja-JP" altLang="en-US"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人気</a:t>
            </a:r>
            <a:r>
              <a:rPr lang="en-US" altLang="ja-JP"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No.</a:t>
            </a:r>
            <a:r>
              <a:rPr lang="ja-JP" altLang="en-US"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１</a:t>
            </a:r>
            <a:endParaRPr lang="en-US" altLang="ja-JP"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endParaRPr>
          </a:p>
          <a:p>
            <a:r>
              <a:rPr lang="ja-JP" altLang="en-US"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　</a:t>
            </a:r>
            <a:r>
              <a:rPr lang="ja-JP" altLang="en-US" sz="36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きゅうりのサラダ</a:t>
            </a:r>
          </a:p>
        </p:txBody>
      </p:sp>
      <p:sp>
        <p:nvSpPr>
          <p:cNvPr id="15" name="正方形/長方形 14">
            <a:extLst>
              <a:ext uri="{FF2B5EF4-FFF2-40B4-BE49-F238E27FC236}">
                <a16:creationId xmlns:a16="http://schemas.microsoft.com/office/drawing/2014/main" id="{D266DC71-E881-2CAB-133C-37402A71589E}"/>
              </a:ext>
            </a:extLst>
          </p:cNvPr>
          <p:cNvSpPr/>
          <p:nvPr/>
        </p:nvSpPr>
        <p:spPr>
          <a:xfrm>
            <a:off x="317333" y="5652010"/>
            <a:ext cx="6340197" cy="830997"/>
          </a:xfrm>
          <a:prstGeom prst="rect">
            <a:avLst/>
          </a:prstGeom>
          <a:noFill/>
        </p:spPr>
        <p:txBody>
          <a:bodyPr wrap="none" lIns="91440" tIns="45720" rIns="91440" bIns="45720">
            <a:spAutoFit/>
          </a:bodyPr>
          <a:lstStyle/>
          <a:p>
            <a:r>
              <a:rPr lang="ja-JP" altLang="en-US" sz="2400" b="1" cap="none" spc="0" dirty="0">
                <a:ln w="0"/>
                <a:solidFill>
                  <a:schemeClr val="tx1"/>
                </a:solidFill>
                <a:effectLst>
                  <a:outerShdw blurRad="38100" dist="19050" dir="2700000" algn="tl" rotWithShape="0">
                    <a:schemeClr val="dk1">
                      <a:alpha val="40000"/>
                    </a:schemeClr>
                  </a:outerShdw>
                </a:effectLst>
              </a:rPr>
              <a:t>美味しくてきれいなサラダをレンジで簡単に</a:t>
            </a:r>
          </a:p>
          <a:p>
            <a:r>
              <a:rPr lang="ja-JP" altLang="en-US" sz="2400" b="1" cap="none" spc="0" dirty="0">
                <a:ln w="0"/>
                <a:solidFill>
                  <a:schemeClr val="tx1"/>
                </a:solidFill>
                <a:effectLst>
                  <a:outerShdw blurRad="38100" dist="19050" dir="2700000" algn="tl" rotWithShape="0">
                    <a:schemeClr val="dk1">
                      <a:alpha val="40000"/>
                    </a:schemeClr>
                  </a:outerShdw>
                </a:effectLst>
              </a:rPr>
              <a:t>旬の美味しさいっぱいのサラダです。</a:t>
            </a:r>
          </a:p>
        </p:txBody>
      </p:sp>
      <p:sp>
        <p:nvSpPr>
          <p:cNvPr id="16" name="正方形/長方形 15">
            <a:extLst>
              <a:ext uri="{FF2B5EF4-FFF2-40B4-BE49-F238E27FC236}">
                <a16:creationId xmlns:a16="http://schemas.microsoft.com/office/drawing/2014/main" id="{8F21F5CA-35FD-A8F8-0BEC-36C0FA154A49}"/>
              </a:ext>
            </a:extLst>
          </p:cNvPr>
          <p:cNvSpPr/>
          <p:nvPr/>
        </p:nvSpPr>
        <p:spPr>
          <a:xfrm>
            <a:off x="241797" y="6663972"/>
            <a:ext cx="2087936" cy="1661993"/>
          </a:xfrm>
          <a:prstGeom prst="rect">
            <a:avLst/>
          </a:prstGeom>
          <a:noFill/>
        </p:spPr>
        <p:txBody>
          <a:bodyPr wrap="square" lIns="91440" tIns="45720" rIns="91440" bIns="45720">
            <a:spAutoFit/>
          </a:bodyPr>
          <a:lstStyle/>
          <a:p>
            <a:r>
              <a:rPr lang="ja-JP" altLang="en-US" b="1" cap="none" spc="0" dirty="0">
                <a:ln w="0"/>
                <a:solidFill>
                  <a:schemeClr val="tx1"/>
                </a:solidFill>
                <a:effectLst>
                  <a:outerShdw blurRad="38100" dist="19050" dir="2700000" algn="tl" rotWithShape="0">
                    <a:schemeClr val="dk1">
                      <a:alpha val="40000"/>
                    </a:schemeClr>
                  </a:outerShdw>
                </a:effectLst>
              </a:rPr>
              <a:t>材料（</a:t>
            </a:r>
            <a:r>
              <a:rPr lang="en-US" altLang="ja-JP" b="1" cap="none" spc="0" dirty="0">
                <a:ln w="0"/>
                <a:solidFill>
                  <a:schemeClr val="tx1"/>
                </a:solidFill>
                <a:effectLst>
                  <a:outerShdw blurRad="38100" dist="19050" dir="2700000" algn="tl" rotWithShape="0">
                    <a:schemeClr val="dk1">
                      <a:alpha val="40000"/>
                    </a:schemeClr>
                  </a:outerShdw>
                </a:effectLst>
              </a:rPr>
              <a:t>2</a:t>
            </a:r>
            <a:r>
              <a:rPr lang="ja-JP" altLang="en-US" b="1" cap="none" spc="0" dirty="0">
                <a:ln w="0"/>
                <a:solidFill>
                  <a:schemeClr val="tx1"/>
                </a:solidFill>
                <a:effectLst>
                  <a:outerShdw blurRad="38100" dist="19050" dir="2700000" algn="tl" rotWithShape="0">
                    <a:schemeClr val="dk1">
                      <a:alpha val="40000"/>
                    </a:schemeClr>
                  </a:outerShdw>
                </a:effectLst>
              </a:rPr>
              <a:t>人分）</a:t>
            </a:r>
            <a:endParaRPr lang="en-US" altLang="ja-JP" b="1" dirty="0">
              <a:ln w="0"/>
              <a:effectLst>
                <a:outerShdw blurRad="38100" dist="19050" dir="2700000" algn="tl" rotWithShape="0">
                  <a:schemeClr val="dk1">
                    <a:alpha val="40000"/>
                  </a:schemeClr>
                </a:outerShdw>
              </a:effectLst>
            </a:endParaRPr>
          </a:p>
          <a:p>
            <a:r>
              <a:rPr lang="ja-JP" altLang="en-US" sz="1400" b="0" cap="none" spc="0" dirty="0">
                <a:ln w="0"/>
                <a:solidFill>
                  <a:schemeClr val="tx1"/>
                </a:solidFill>
                <a:effectLst>
                  <a:outerShdw blurRad="38100" dist="19050" dir="2700000" algn="tl" rotWithShape="0">
                    <a:schemeClr val="dk1">
                      <a:alpha val="40000"/>
                    </a:schemeClr>
                  </a:outerShdw>
                </a:effectLst>
              </a:rPr>
              <a:t>じゃがいも・・３個</a:t>
            </a:r>
          </a:p>
          <a:p>
            <a:r>
              <a:rPr lang="ja-JP" altLang="en-US" sz="1400" b="0" cap="none" spc="0" dirty="0">
                <a:ln w="0"/>
                <a:solidFill>
                  <a:schemeClr val="tx1"/>
                </a:solidFill>
                <a:effectLst>
                  <a:outerShdw blurRad="38100" dist="19050" dir="2700000" algn="tl" rotWithShape="0">
                    <a:schemeClr val="dk1">
                      <a:alpha val="40000"/>
                    </a:schemeClr>
                  </a:outerShdw>
                </a:effectLst>
              </a:rPr>
              <a:t>きゅうり・・１</a:t>
            </a:r>
            <a:r>
              <a:rPr lang="en-US" altLang="ja-JP" sz="1400" b="0" cap="none" spc="0" dirty="0">
                <a:ln w="0"/>
                <a:solidFill>
                  <a:schemeClr val="tx1"/>
                </a:solidFill>
                <a:effectLst>
                  <a:outerShdw blurRad="38100" dist="19050" dir="2700000" algn="tl" rotWithShape="0">
                    <a:schemeClr val="dk1">
                      <a:alpha val="40000"/>
                    </a:schemeClr>
                  </a:outerShdw>
                </a:effectLst>
              </a:rPr>
              <a:t>/</a:t>
            </a:r>
            <a:r>
              <a:rPr lang="ja-JP" altLang="en-US" sz="1400" b="0" cap="none" spc="0" dirty="0">
                <a:ln w="0"/>
                <a:solidFill>
                  <a:schemeClr val="tx1"/>
                </a:solidFill>
                <a:effectLst>
                  <a:outerShdw blurRad="38100" dist="19050" dir="2700000" algn="tl" rotWithShape="0">
                    <a:schemeClr val="dk1">
                      <a:alpha val="40000"/>
                    </a:schemeClr>
                  </a:outerShdw>
                </a:effectLst>
              </a:rPr>
              <a:t>２本</a:t>
            </a:r>
          </a:p>
          <a:p>
            <a:r>
              <a:rPr lang="ja-JP" altLang="en-US" sz="1400" b="0" cap="none" spc="0" dirty="0">
                <a:ln w="0"/>
                <a:solidFill>
                  <a:schemeClr val="tx1"/>
                </a:solidFill>
                <a:effectLst>
                  <a:outerShdw blurRad="38100" dist="19050" dir="2700000" algn="tl" rotWithShape="0">
                    <a:schemeClr val="dk1">
                      <a:alpha val="40000"/>
                    </a:schemeClr>
                  </a:outerShdw>
                </a:effectLst>
              </a:rPr>
              <a:t>塩・少々（塩もみ用）</a:t>
            </a:r>
          </a:p>
          <a:p>
            <a:r>
              <a:rPr lang="ja-JP" altLang="en-US" sz="1400" b="0" cap="none" spc="0" dirty="0">
                <a:ln w="0"/>
                <a:solidFill>
                  <a:schemeClr val="tx1"/>
                </a:solidFill>
                <a:effectLst>
                  <a:outerShdw blurRad="38100" dist="19050" dir="2700000" algn="tl" rotWithShape="0">
                    <a:schemeClr val="dk1">
                      <a:alpha val="40000"/>
                    </a:schemeClr>
                  </a:outerShdw>
                </a:effectLst>
              </a:rPr>
              <a:t>とうもろこし・１</a:t>
            </a:r>
            <a:r>
              <a:rPr lang="en-US" altLang="ja-JP" sz="1400" b="0" cap="none" spc="0" dirty="0">
                <a:ln w="0"/>
                <a:solidFill>
                  <a:schemeClr val="tx1"/>
                </a:solidFill>
                <a:effectLst>
                  <a:outerShdw blurRad="38100" dist="19050" dir="2700000" algn="tl" rotWithShape="0">
                    <a:schemeClr val="dk1">
                      <a:alpha val="40000"/>
                    </a:schemeClr>
                  </a:outerShdw>
                </a:effectLst>
              </a:rPr>
              <a:t>/</a:t>
            </a:r>
            <a:r>
              <a:rPr lang="ja-JP" altLang="en-US" sz="1400" b="0" cap="none" spc="0" dirty="0">
                <a:ln w="0"/>
                <a:solidFill>
                  <a:schemeClr val="tx1"/>
                </a:solidFill>
                <a:effectLst>
                  <a:outerShdw blurRad="38100" dist="19050" dir="2700000" algn="tl" rotWithShape="0">
                    <a:schemeClr val="dk1">
                      <a:alpha val="40000"/>
                    </a:schemeClr>
                  </a:outerShdw>
                </a:effectLst>
              </a:rPr>
              <a:t>３本</a:t>
            </a:r>
          </a:p>
          <a:p>
            <a:r>
              <a:rPr lang="ja-JP" altLang="en-US" sz="1400" b="0" cap="none" spc="0" dirty="0">
                <a:ln w="0"/>
                <a:solidFill>
                  <a:schemeClr val="tx1"/>
                </a:solidFill>
                <a:effectLst>
                  <a:outerShdw blurRad="38100" dist="19050" dir="2700000" algn="tl" rotWithShape="0">
                    <a:schemeClr val="dk1">
                      <a:alpha val="40000"/>
                    </a:schemeClr>
                  </a:outerShdw>
                </a:effectLst>
              </a:rPr>
              <a:t>マヨネーズ・大さじ３</a:t>
            </a:r>
          </a:p>
          <a:p>
            <a:r>
              <a:rPr lang="ja-JP" altLang="en-US" sz="1400" b="0" cap="none" spc="0" dirty="0">
                <a:ln w="0"/>
                <a:solidFill>
                  <a:schemeClr val="tx1"/>
                </a:solidFill>
                <a:effectLst>
                  <a:outerShdw blurRad="38100" dist="19050" dir="2700000" algn="tl" rotWithShape="0">
                    <a:schemeClr val="dk1">
                      <a:alpha val="40000"/>
                    </a:schemeClr>
                  </a:outerShdw>
                </a:effectLst>
              </a:rPr>
              <a:t>塩こしょう・・少々</a:t>
            </a:r>
          </a:p>
        </p:txBody>
      </p:sp>
      <p:sp>
        <p:nvSpPr>
          <p:cNvPr id="21" name="テキスト ボックス 20">
            <a:extLst>
              <a:ext uri="{FF2B5EF4-FFF2-40B4-BE49-F238E27FC236}">
                <a16:creationId xmlns:a16="http://schemas.microsoft.com/office/drawing/2014/main" id="{2D9FEB9B-79BA-69C7-6212-E7A9B1E56433}"/>
              </a:ext>
            </a:extLst>
          </p:cNvPr>
          <p:cNvSpPr txBox="1"/>
          <p:nvPr/>
        </p:nvSpPr>
        <p:spPr>
          <a:xfrm>
            <a:off x="2329733" y="6688070"/>
            <a:ext cx="4196704" cy="2739211"/>
          </a:xfrm>
          <a:prstGeom prst="rect">
            <a:avLst/>
          </a:prstGeom>
          <a:noFill/>
        </p:spPr>
        <p:txBody>
          <a:bodyPr wrap="square">
            <a:spAutoFit/>
          </a:bodyPr>
          <a:lstStyle/>
          <a:p>
            <a:r>
              <a:rPr lang="ja-JP" altLang="en-US" b="1" cap="none" spc="0" dirty="0">
                <a:ln w="0"/>
                <a:solidFill>
                  <a:schemeClr val="tx1"/>
                </a:solidFill>
                <a:effectLst>
                  <a:outerShdw blurRad="38100" dist="19050" dir="2700000" algn="tl" rotWithShape="0">
                    <a:schemeClr val="dk1">
                      <a:alpha val="40000"/>
                    </a:schemeClr>
                  </a:outerShdw>
                </a:effectLst>
              </a:rPr>
              <a:t>作り方</a:t>
            </a:r>
          </a:p>
          <a:p>
            <a:r>
              <a:rPr lang="en-US" altLang="ja-JP" sz="1400" dirty="0"/>
              <a:t>1.</a:t>
            </a:r>
            <a:r>
              <a:rPr lang="ja-JP" altLang="en-US" sz="1400" dirty="0"/>
              <a:t>じゃがいもは皮を剥いて小さくカット、水洗してデンプン質を洗い流す</a:t>
            </a:r>
          </a:p>
          <a:p>
            <a:r>
              <a:rPr lang="en-US" altLang="ja-JP" sz="1400" dirty="0"/>
              <a:t>2.</a:t>
            </a:r>
            <a:r>
              <a:rPr lang="ja-JP" altLang="en-US" sz="1400" dirty="0"/>
              <a:t>じゃがいもとラップしたとうもろこしを一緒にシリコンスチーマーに入れ蓋をしてレンジで６００ｗ約４分ほど加熱</a:t>
            </a:r>
          </a:p>
          <a:p>
            <a:r>
              <a:rPr lang="en-US" altLang="ja-JP" sz="1400" dirty="0"/>
              <a:t>3.</a:t>
            </a:r>
            <a:r>
              <a:rPr lang="ja-JP" altLang="en-US" sz="1400" dirty="0"/>
              <a:t>蓋を開け、とうもろこしのラップを取り除き粗熱を取り、とうもろこしの粒を手でもぎ取る</a:t>
            </a:r>
          </a:p>
          <a:p>
            <a:r>
              <a:rPr lang="en-US" altLang="ja-JP" sz="1400" dirty="0"/>
              <a:t>4.</a:t>
            </a:r>
            <a:r>
              <a:rPr lang="ja-JP" altLang="en-US" sz="1400" dirty="0"/>
              <a:t>きゅうりは薄切りし塩もみし水気を軽く絞る</a:t>
            </a:r>
          </a:p>
          <a:p>
            <a:r>
              <a:rPr lang="en-US" altLang="ja-JP" sz="1400" dirty="0"/>
              <a:t>5.</a:t>
            </a:r>
            <a:r>
              <a:rPr lang="ja-JP" altLang="en-US" sz="1400" dirty="0"/>
              <a:t>手順２のじゃがいもを蒸したシリコンスチーマーに、とうもろこしの粒ときゅうりを入れてマヨネーズ・塩こしょうで味を調えて出来上がり</a:t>
            </a:r>
          </a:p>
        </p:txBody>
      </p:sp>
      <p:pic>
        <p:nvPicPr>
          <p:cNvPr id="4" name="図 3">
            <a:extLst>
              <a:ext uri="{FF2B5EF4-FFF2-40B4-BE49-F238E27FC236}">
                <a16:creationId xmlns:a16="http://schemas.microsoft.com/office/drawing/2014/main" id="{8C665A70-590A-49DF-8C6B-A164B3B90765}"/>
              </a:ext>
            </a:extLst>
          </p:cNvPr>
          <p:cNvPicPr>
            <a:picLocks noChangeAspect="1"/>
          </p:cNvPicPr>
          <p:nvPr/>
        </p:nvPicPr>
        <p:blipFill rotWithShape="1">
          <a:blip r:embed="rId2">
            <a:extLst>
              <a:ext uri="{28A0092B-C50C-407E-A947-70E740481C1C}">
                <a14:useLocalDpi xmlns:a14="http://schemas.microsoft.com/office/drawing/2010/main" val="0"/>
              </a:ext>
            </a:extLst>
          </a:blip>
          <a:srcRect b="23103"/>
          <a:stretch/>
        </p:blipFill>
        <p:spPr>
          <a:xfrm>
            <a:off x="413468" y="1053814"/>
            <a:ext cx="6050942" cy="3899186"/>
          </a:xfrm>
          <a:prstGeom prst="rect">
            <a:avLst/>
          </a:prstGeom>
          <a:effectLst>
            <a:softEdge rad="635000"/>
          </a:effectLst>
        </p:spPr>
      </p:pic>
      <p:sp>
        <p:nvSpPr>
          <p:cNvPr id="7" name="正方形/長方形 6">
            <a:extLst>
              <a:ext uri="{FF2B5EF4-FFF2-40B4-BE49-F238E27FC236}">
                <a16:creationId xmlns:a16="http://schemas.microsoft.com/office/drawing/2014/main" id="{93627A9D-6AEB-5958-9C73-DD0A746F7B79}"/>
              </a:ext>
            </a:extLst>
          </p:cNvPr>
          <p:cNvSpPr/>
          <p:nvPr/>
        </p:nvSpPr>
        <p:spPr>
          <a:xfrm>
            <a:off x="-243573" y="4288956"/>
            <a:ext cx="7338869" cy="1246495"/>
          </a:xfrm>
          <a:prstGeom prst="rect">
            <a:avLst/>
          </a:prstGeom>
          <a:noFill/>
        </p:spPr>
        <p:txBody>
          <a:bodyPr wrap="none" lIns="91440" tIns="45720" rIns="91440" bIns="45720">
            <a:spAutoFit/>
          </a:bodyPr>
          <a:lstStyle/>
          <a:p>
            <a:pPr>
              <a:lnSpc>
                <a:spcPts val="4500"/>
              </a:lnSpc>
            </a:pPr>
            <a:r>
              <a:rPr lang="ja-JP" altLang="en-US" sz="4800" b="1" cap="none" spc="0" dirty="0">
                <a:ln w="0"/>
                <a:solidFill>
                  <a:schemeClr val="bg1"/>
                </a:solidFill>
                <a:effectLst>
                  <a:outerShdw blurRad="50800" dist="165100" dir="2700000" algn="tl" rotWithShape="0">
                    <a:prstClr val="black">
                      <a:alpha val="40000"/>
                    </a:prstClr>
                  </a:outerShdw>
                </a:effectLst>
                <a:latin typeface="HGS創英角ｺﾞｼｯｸUB" panose="020B0900000000000000" pitchFamily="50" charset="-128"/>
                <a:ea typeface="HGS創英角ｺﾞｼｯｸUB" panose="020B0900000000000000" pitchFamily="50" charset="-128"/>
              </a:rPr>
              <a:t>「</a:t>
            </a:r>
            <a:r>
              <a:rPr lang="ja-JP" altLang="en-US" sz="4000" b="1" cap="none" spc="0" dirty="0">
                <a:ln w="0"/>
                <a:solidFill>
                  <a:schemeClr val="bg1"/>
                </a:solidFill>
                <a:effectLst>
                  <a:outerShdw blurRad="50800" dist="165100" dir="2700000" algn="tl" rotWithShape="0">
                    <a:prstClr val="black">
                      <a:alpha val="40000"/>
                    </a:prstClr>
                  </a:outerShdw>
                </a:effectLst>
                <a:latin typeface="HGS創英角ｺﾞｼｯｸUB" panose="020B0900000000000000" pitchFamily="50" charset="-128"/>
                <a:ea typeface="HGS創英角ｺﾞｼｯｸUB" panose="020B0900000000000000" pitchFamily="50" charset="-128"/>
              </a:rPr>
              <a:t>レンジ</a:t>
            </a:r>
            <a:r>
              <a:rPr lang="ja-JP" altLang="en-US" sz="2800" b="1" cap="none" spc="0" dirty="0">
                <a:ln w="0"/>
                <a:solidFill>
                  <a:schemeClr val="bg1"/>
                </a:solidFill>
                <a:effectLst>
                  <a:outerShdw blurRad="50800" dist="165100" dir="2700000" algn="tl" rotWithShape="0">
                    <a:prstClr val="black">
                      <a:alpha val="40000"/>
                    </a:prstClr>
                  </a:outerShdw>
                </a:effectLst>
                <a:latin typeface="HGS創英角ｺﾞｼｯｸUB" panose="020B0900000000000000" pitchFamily="50" charset="-128"/>
                <a:ea typeface="HGS創英角ｺﾞｼｯｸUB" panose="020B0900000000000000" pitchFamily="50" charset="-128"/>
              </a:rPr>
              <a:t>で</a:t>
            </a:r>
            <a:r>
              <a:rPr lang="ja-JP" altLang="en-US" sz="4000" b="1" cap="none" spc="0" dirty="0">
                <a:ln w="0"/>
                <a:solidFill>
                  <a:schemeClr val="bg1"/>
                </a:solidFill>
                <a:effectLst>
                  <a:outerShdw blurRad="50800" dist="165100" dir="2700000" algn="tl" rotWithShape="0">
                    <a:prstClr val="black">
                      <a:alpha val="40000"/>
                    </a:prstClr>
                  </a:outerShdw>
                </a:effectLst>
                <a:latin typeface="HGS創英角ｺﾞｼｯｸUB" panose="020B0900000000000000" pitchFamily="50" charset="-128"/>
                <a:ea typeface="HGS創英角ｺﾞｼｯｸUB" panose="020B0900000000000000" pitchFamily="50" charset="-128"/>
              </a:rPr>
              <a:t>！トウモロコシ</a:t>
            </a:r>
            <a:r>
              <a:rPr lang="ja-JP" altLang="en-US" sz="2800" b="1" cap="none" spc="0" dirty="0">
                <a:ln w="0"/>
                <a:solidFill>
                  <a:schemeClr val="bg1"/>
                </a:solidFill>
                <a:effectLst>
                  <a:outerShdw blurRad="50800" dist="165100" dir="2700000" algn="tl" rotWithShape="0">
                    <a:prstClr val="black">
                      <a:alpha val="40000"/>
                    </a:prstClr>
                  </a:outerShdw>
                </a:effectLst>
                <a:latin typeface="HGS創英角ｺﾞｼｯｸUB" panose="020B0900000000000000" pitchFamily="50" charset="-128"/>
                <a:ea typeface="HGS創英角ｺﾞｼｯｸUB" panose="020B0900000000000000" pitchFamily="50" charset="-128"/>
              </a:rPr>
              <a:t>と</a:t>
            </a:r>
            <a:endParaRPr lang="en-US" altLang="ja-JP" sz="2800" b="1" cap="none" spc="0" dirty="0">
              <a:ln w="0"/>
              <a:solidFill>
                <a:schemeClr val="bg1"/>
              </a:solidFill>
              <a:effectLst>
                <a:outerShdw blurRad="50800" dist="165100" dir="2700000" algn="tl" rotWithShape="0">
                  <a:prstClr val="black">
                    <a:alpha val="40000"/>
                  </a:prstClr>
                </a:outerShdw>
              </a:effectLst>
              <a:latin typeface="HGS創英角ｺﾞｼｯｸUB" panose="020B0900000000000000" pitchFamily="50" charset="-128"/>
              <a:ea typeface="HGS創英角ｺﾞｼｯｸUB" panose="020B0900000000000000" pitchFamily="50" charset="-128"/>
            </a:endParaRPr>
          </a:p>
          <a:p>
            <a:pPr>
              <a:lnSpc>
                <a:spcPts val="4500"/>
              </a:lnSpc>
            </a:pPr>
            <a:r>
              <a:rPr lang="ja-JP" altLang="en-US" sz="4000" b="1" dirty="0">
                <a:ln w="0"/>
                <a:solidFill>
                  <a:schemeClr val="bg1"/>
                </a:solidFill>
                <a:effectLst>
                  <a:outerShdw blurRad="50800" dist="165100" dir="2700000" algn="tl" rotWithShape="0">
                    <a:prstClr val="black">
                      <a:alpha val="40000"/>
                    </a:prstClr>
                  </a:outerShdw>
                </a:effectLst>
                <a:latin typeface="HGS創英角ｺﾞｼｯｸUB" panose="020B0900000000000000" pitchFamily="50" charset="-128"/>
                <a:ea typeface="HGS創英角ｺﾞｼｯｸUB" panose="020B0900000000000000" pitchFamily="50" charset="-128"/>
              </a:rPr>
              <a:t>　　</a:t>
            </a:r>
            <a:r>
              <a:rPr lang="ja-JP" altLang="en-US" sz="4000" b="1" cap="none" spc="0" dirty="0">
                <a:ln w="0"/>
                <a:solidFill>
                  <a:schemeClr val="bg1"/>
                </a:solidFill>
                <a:effectLst>
                  <a:outerShdw blurRad="50800" dist="165100" dir="2700000" algn="tl" rotWithShape="0">
                    <a:prstClr val="black">
                      <a:alpha val="40000"/>
                    </a:prstClr>
                  </a:outerShdw>
                </a:effectLst>
                <a:latin typeface="HGS創英角ｺﾞｼｯｸUB" panose="020B0900000000000000" pitchFamily="50" charset="-128"/>
                <a:ea typeface="HGS創英角ｺﾞｼｯｸUB" panose="020B0900000000000000" pitchFamily="50" charset="-128"/>
              </a:rPr>
              <a:t>きゅうり</a:t>
            </a:r>
            <a:r>
              <a:rPr lang="ja-JP" altLang="en-US" sz="2800" b="1" cap="none" spc="0" dirty="0">
                <a:ln w="0"/>
                <a:solidFill>
                  <a:schemeClr val="bg1"/>
                </a:solidFill>
                <a:effectLst>
                  <a:outerShdw blurRad="50800" dist="165100" dir="2700000" algn="tl" rotWithShape="0">
                    <a:prstClr val="black">
                      <a:alpha val="40000"/>
                    </a:prstClr>
                  </a:outerShdw>
                </a:effectLst>
                <a:latin typeface="HGS創英角ｺﾞｼｯｸUB" panose="020B0900000000000000" pitchFamily="50" charset="-128"/>
                <a:ea typeface="HGS創英角ｺﾞｼｯｸUB" panose="020B0900000000000000" pitchFamily="50" charset="-128"/>
              </a:rPr>
              <a:t>の</a:t>
            </a:r>
            <a:r>
              <a:rPr lang="ja-JP" altLang="en-US" sz="4000" b="1" cap="none" spc="0" dirty="0">
                <a:ln w="0"/>
                <a:solidFill>
                  <a:schemeClr val="bg1"/>
                </a:solidFill>
                <a:effectLst>
                  <a:outerShdw blurRad="50800" dist="165100" dir="2700000" algn="tl" rotWithShape="0">
                    <a:prstClr val="black">
                      <a:alpha val="40000"/>
                    </a:prstClr>
                  </a:outerShdw>
                </a:effectLst>
                <a:latin typeface="HGS創英角ｺﾞｼｯｸUB" panose="020B0900000000000000" pitchFamily="50" charset="-128"/>
                <a:ea typeface="HGS創英角ｺﾞｼｯｸUB" panose="020B0900000000000000" pitchFamily="50" charset="-128"/>
              </a:rPr>
              <a:t>ポテトサラダ</a:t>
            </a:r>
            <a:r>
              <a:rPr lang="ja-JP" altLang="en-US" sz="4800" b="1" cap="none" spc="0" dirty="0">
                <a:ln w="0"/>
                <a:solidFill>
                  <a:schemeClr val="bg1"/>
                </a:solidFill>
                <a:effectLst>
                  <a:outerShdw blurRad="50800" dist="165100" dir="2700000" algn="tl" rotWithShape="0">
                    <a:prstClr val="black">
                      <a:alpha val="40000"/>
                    </a:prstClr>
                  </a:outerShdw>
                </a:effectLst>
                <a:latin typeface="HGS創英角ｺﾞｼｯｸUB" panose="020B0900000000000000" pitchFamily="50" charset="-128"/>
                <a:ea typeface="HGS創英角ｺﾞｼｯｸUB" panose="020B0900000000000000" pitchFamily="50" charset="-128"/>
              </a:rPr>
              <a:t>」</a:t>
            </a:r>
            <a:endParaRPr lang="ja-JP" altLang="en-US" sz="4000" b="1" cap="none" spc="0" dirty="0">
              <a:ln w="0"/>
              <a:solidFill>
                <a:schemeClr val="bg1"/>
              </a:solidFill>
              <a:effectLst>
                <a:outerShdw blurRad="50800" dist="165100" dir="2700000" algn="tl" rotWithShape="0">
                  <a:prstClr val="black">
                    <a:alpha val="40000"/>
                  </a:prstClr>
                </a:outerShdw>
              </a:effectLst>
              <a:latin typeface="HGS創英角ｺﾞｼｯｸUB" panose="020B0900000000000000" pitchFamily="50" charset="-128"/>
              <a:ea typeface="HGS創英角ｺﾞｼｯｸUB" panose="020B0900000000000000" pitchFamily="50" charset="-128"/>
            </a:endParaRPr>
          </a:p>
        </p:txBody>
      </p:sp>
      <p:sp>
        <p:nvSpPr>
          <p:cNvPr id="3" name="正方形/長方形 2">
            <a:extLst>
              <a:ext uri="{FF2B5EF4-FFF2-40B4-BE49-F238E27FC236}">
                <a16:creationId xmlns:a16="http://schemas.microsoft.com/office/drawing/2014/main" id="{A73AD365-115F-9E34-AE20-97EE588C13F6}"/>
              </a:ext>
            </a:extLst>
          </p:cNvPr>
          <p:cNvSpPr/>
          <p:nvPr/>
        </p:nvSpPr>
        <p:spPr>
          <a:xfrm>
            <a:off x="-196518" y="4344266"/>
            <a:ext cx="7338869" cy="1246495"/>
          </a:xfrm>
          <a:prstGeom prst="rect">
            <a:avLst/>
          </a:prstGeom>
          <a:noFill/>
        </p:spPr>
        <p:txBody>
          <a:bodyPr wrap="none" lIns="91440" tIns="45720" rIns="91440" bIns="45720">
            <a:spAutoFit/>
          </a:bodyPr>
          <a:lstStyle/>
          <a:p>
            <a:pPr>
              <a:lnSpc>
                <a:spcPts val="4500"/>
              </a:lnSpc>
            </a:pPr>
            <a:r>
              <a:rPr lang="ja-JP" altLang="en-US" sz="4800" b="1" cap="none" spc="0" dirty="0">
                <a:ln w="0"/>
                <a:solidFill>
                  <a:srgbClr val="92D050"/>
                </a:solidFill>
                <a:latin typeface="HGS創英角ｺﾞｼｯｸUB" panose="020B0900000000000000" pitchFamily="50" charset="-128"/>
                <a:ea typeface="HGS創英角ｺﾞｼｯｸUB" panose="020B0900000000000000" pitchFamily="50" charset="-128"/>
              </a:rPr>
              <a:t>「</a:t>
            </a:r>
            <a:r>
              <a:rPr lang="ja-JP" altLang="en-US" sz="4000" b="1" cap="none" spc="0" dirty="0">
                <a:ln w="0"/>
                <a:solidFill>
                  <a:srgbClr val="92D050"/>
                </a:solidFill>
                <a:latin typeface="HGS創英角ｺﾞｼｯｸUB" panose="020B0900000000000000" pitchFamily="50" charset="-128"/>
                <a:ea typeface="HGS創英角ｺﾞｼｯｸUB" panose="020B0900000000000000" pitchFamily="50" charset="-128"/>
              </a:rPr>
              <a:t>レンジ</a:t>
            </a:r>
            <a:r>
              <a:rPr lang="ja-JP" altLang="en-US" sz="2800" b="1" cap="none" spc="0" dirty="0">
                <a:ln w="0"/>
                <a:solidFill>
                  <a:srgbClr val="92D050"/>
                </a:solidFill>
                <a:latin typeface="HGS創英角ｺﾞｼｯｸUB" panose="020B0900000000000000" pitchFamily="50" charset="-128"/>
                <a:ea typeface="HGS創英角ｺﾞｼｯｸUB" panose="020B0900000000000000" pitchFamily="50" charset="-128"/>
              </a:rPr>
              <a:t>で</a:t>
            </a:r>
            <a:r>
              <a:rPr lang="ja-JP" altLang="en-US" sz="4000" b="1" cap="none" spc="0" dirty="0">
                <a:ln w="0"/>
                <a:solidFill>
                  <a:srgbClr val="92D050"/>
                </a:solidFill>
                <a:latin typeface="HGS創英角ｺﾞｼｯｸUB" panose="020B0900000000000000" pitchFamily="50" charset="-128"/>
                <a:ea typeface="HGS創英角ｺﾞｼｯｸUB" panose="020B0900000000000000" pitchFamily="50" charset="-128"/>
              </a:rPr>
              <a:t>！トウモロコシ</a:t>
            </a:r>
            <a:r>
              <a:rPr lang="ja-JP" altLang="en-US" sz="2800" b="1" cap="none" spc="0" dirty="0">
                <a:ln w="0"/>
                <a:solidFill>
                  <a:srgbClr val="92D050"/>
                </a:solidFill>
                <a:latin typeface="HGS創英角ｺﾞｼｯｸUB" panose="020B0900000000000000" pitchFamily="50" charset="-128"/>
                <a:ea typeface="HGS創英角ｺﾞｼｯｸUB" panose="020B0900000000000000" pitchFamily="50" charset="-128"/>
              </a:rPr>
              <a:t>と</a:t>
            </a:r>
            <a:endParaRPr lang="en-US" altLang="ja-JP" sz="2800" b="1" cap="none" spc="0" dirty="0">
              <a:ln w="0"/>
              <a:solidFill>
                <a:srgbClr val="92D050"/>
              </a:solidFill>
              <a:latin typeface="HGS創英角ｺﾞｼｯｸUB" panose="020B0900000000000000" pitchFamily="50" charset="-128"/>
              <a:ea typeface="HGS創英角ｺﾞｼｯｸUB" panose="020B0900000000000000" pitchFamily="50" charset="-128"/>
            </a:endParaRPr>
          </a:p>
          <a:p>
            <a:pPr>
              <a:lnSpc>
                <a:spcPts val="4500"/>
              </a:lnSpc>
            </a:pPr>
            <a:r>
              <a:rPr lang="ja-JP" altLang="en-US" sz="4000" b="1" dirty="0">
                <a:ln w="0"/>
                <a:solidFill>
                  <a:srgbClr val="92D050"/>
                </a:solidFill>
                <a:latin typeface="HGS創英角ｺﾞｼｯｸUB" panose="020B0900000000000000" pitchFamily="50" charset="-128"/>
                <a:ea typeface="HGS創英角ｺﾞｼｯｸUB" panose="020B0900000000000000" pitchFamily="50" charset="-128"/>
              </a:rPr>
              <a:t>　　</a:t>
            </a:r>
            <a:r>
              <a:rPr lang="ja-JP" altLang="en-US" sz="4000" b="1" cap="none" spc="0" dirty="0">
                <a:ln w="0"/>
                <a:solidFill>
                  <a:srgbClr val="92D050"/>
                </a:solidFill>
                <a:latin typeface="HGS創英角ｺﾞｼｯｸUB" panose="020B0900000000000000" pitchFamily="50" charset="-128"/>
                <a:ea typeface="HGS創英角ｺﾞｼｯｸUB" panose="020B0900000000000000" pitchFamily="50" charset="-128"/>
              </a:rPr>
              <a:t>きゅうり</a:t>
            </a:r>
            <a:r>
              <a:rPr lang="ja-JP" altLang="en-US" sz="2800" b="1" cap="none" spc="0" dirty="0">
                <a:ln w="0"/>
                <a:solidFill>
                  <a:srgbClr val="92D050"/>
                </a:solidFill>
                <a:latin typeface="HGS創英角ｺﾞｼｯｸUB" panose="020B0900000000000000" pitchFamily="50" charset="-128"/>
                <a:ea typeface="HGS創英角ｺﾞｼｯｸUB" panose="020B0900000000000000" pitchFamily="50" charset="-128"/>
              </a:rPr>
              <a:t>の</a:t>
            </a:r>
            <a:r>
              <a:rPr lang="ja-JP" altLang="en-US" sz="4000" b="1" cap="none" spc="0" dirty="0">
                <a:ln w="0"/>
                <a:solidFill>
                  <a:srgbClr val="92D050"/>
                </a:solidFill>
                <a:latin typeface="HGS創英角ｺﾞｼｯｸUB" panose="020B0900000000000000" pitchFamily="50" charset="-128"/>
                <a:ea typeface="HGS創英角ｺﾞｼｯｸUB" panose="020B0900000000000000" pitchFamily="50" charset="-128"/>
              </a:rPr>
              <a:t>ポテトサラダ</a:t>
            </a:r>
            <a:r>
              <a:rPr lang="ja-JP" altLang="en-US" sz="4800" b="1" cap="none" spc="0" dirty="0">
                <a:ln w="0"/>
                <a:solidFill>
                  <a:srgbClr val="92D050"/>
                </a:solidFill>
                <a:latin typeface="HGS創英角ｺﾞｼｯｸUB" panose="020B0900000000000000" pitchFamily="50" charset="-128"/>
                <a:ea typeface="HGS創英角ｺﾞｼｯｸUB" panose="020B0900000000000000" pitchFamily="50" charset="-128"/>
              </a:rPr>
              <a:t>」</a:t>
            </a:r>
            <a:endParaRPr lang="ja-JP" altLang="en-US" sz="4000" b="1" cap="none" spc="0" dirty="0">
              <a:ln w="0"/>
              <a:solidFill>
                <a:srgbClr val="92D050"/>
              </a:solidFill>
              <a:latin typeface="HGS創英角ｺﾞｼｯｸUB" panose="020B0900000000000000" pitchFamily="50" charset="-128"/>
              <a:ea typeface="HGS創英角ｺﾞｼｯｸUB" panose="020B0900000000000000" pitchFamily="50" charset="-128"/>
            </a:endParaRPr>
          </a:p>
        </p:txBody>
      </p:sp>
    </p:spTree>
    <p:extLst>
      <p:ext uri="{BB962C8B-B14F-4D97-AF65-F5344CB8AC3E}">
        <p14:creationId xmlns:p14="http://schemas.microsoft.com/office/powerpoint/2010/main" val="1738963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90D8923B-48A8-C0D9-AC92-9C365D97B6D3}"/>
              </a:ext>
            </a:extLst>
          </p:cNvPr>
          <p:cNvPicPr>
            <a:picLocks noChangeAspect="1"/>
          </p:cNvPicPr>
          <p:nvPr/>
        </p:nvPicPr>
        <p:blipFill rotWithShape="1">
          <a:blip r:embed="rId2">
            <a:extLst>
              <a:ext uri="{28A0092B-C50C-407E-A947-70E740481C1C}">
                <a14:useLocalDpi xmlns:a14="http://schemas.microsoft.com/office/drawing/2010/main" val="0"/>
              </a:ext>
            </a:extLst>
          </a:blip>
          <a:srcRect t="14341" b="10797"/>
          <a:stretch/>
        </p:blipFill>
        <p:spPr>
          <a:xfrm>
            <a:off x="492981" y="731553"/>
            <a:ext cx="5925527" cy="4435959"/>
          </a:xfrm>
          <a:prstGeom prst="rect">
            <a:avLst/>
          </a:prstGeom>
          <a:effectLst>
            <a:softEdge rad="635000"/>
          </a:effectLst>
        </p:spPr>
      </p:pic>
      <p:sp>
        <p:nvSpPr>
          <p:cNvPr id="19" name="正方形/長方形 18">
            <a:extLst>
              <a:ext uri="{FF2B5EF4-FFF2-40B4-BE49-F238E27FC236}">
                <a16:creationId xmlns:a16="http://schemas.microsoft.com/office/drawing/2014/main" id="{0FA1A6EE-B37F-BFD5-A7FF-F73320F08BD1}"/>
              </a:ext>
            </a:extLst>
          </p:cNvPr>
          <p:cNvSpPr/>
          <p:nvPr/>
        </p:nvSpPr>
        <p:spPr>
          <a:xfrm>
            <a:off x="261394" y="6933184"/>
            <a:ext cx="6328937" cy="2580673"/>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正方形/長方形 1">
            <a:extLst>
              <a:ext uri="{FF2B5EF4-FFF2-40B4-BE49-F238E27FC236}">
                <a16:creationId xmlns:a16="http://schemas.microsoft.com/office/drawing/2014/main" id="{DCE543D7-B45A-7576-16EA-8880E658C5B2}"/>
              </a:ext>
            </a:extLst>
          </p:cNvPr>
          <p:cNvSpPr/>
          <p:nvPr/>
        </p:nvSpPr>
        <p:spPr>
          <a:xfrm>
            <a:off x="1922095" y="9513857"/>
            <a:ext cx="2556597" cy="276999"/>
          </a:xfrm>
          <a:prstGeom prst="rect">
            <a:avLst/>
          </a:prstGeom>
          <a:noFill/>
        </p:spPr>
        <p:txBody>
          <a:bodyPr wrap="none" lIns="91440" tIns="45720" rIns="91440" bIns="45720">
            <a:spAutoFit/>
          </a:bodyPr>
          <a:lstStyle/>
          <a:p>
            <a:pPr algn="ctr"/>
            <a:r>
              <a:rPr lang="en-US" altLang="ja-JP" sz="1200" b="0" cap="none" spc="0">
                <a:ln w="0"/>
                <a:solidFill>
                  <a:schemeClr val="tx1"/>
                </a:solidFill>
                <a:effectLst>
                  <a:outerShdw blurRad="38100" dist="19050" dir="2700000" algn="tl" rotWithShape="0">
                    <a:schemeClr val="dk1">
                      <a:alpha val="40000"/>
                    </a:schemeClr>
                  </a:outerShdw>
                </a:effectLst>
              </a:rPr>
              <a:t>https://cookpad.com/recipe/2593136</a:t>
            </a:r>
            <a:endParaRPr lang="ja-JP" altLang="en-US" sz="1200" b="0" cap="none" spc="0" dirty="0">
              <a:ln w="0"/>
              <a:solidFill>
                <a:schemeClr val="tx1"/>
              </a:solidFill>
              <a:effectLst>
                <a:outerShdw blurRad="38100" dist="19050" dir="2700000" algn="tl" rotWithShape="0">
                  <a:schemeClr val="dk1">
                    <a:alpha val="40000"/>
                  </a:schemeClr>
                </a:outerShdw>
              </a:effectLst>
            </a:endParaRPr>
          </a:p>
        </p:txBody>
      </p:sp>
      <p:sp>
        <p:nvSpPr>
          <p:cNvPr id="11" name="円弧 10">
            <a:extLst>
              <a:ext uri="{FF2B5EF4-FFF2-40B4-BE49-F238E27FC236}">
                <a16:creationId xmlns:a16="http://schemas.microsoft.com/office/drawing/2014/main" id="{01086707-BEB5-8022-C43C-7662C47EEB36}"/>
              </a:ext>
            </a:extLst>
          </p:cNvPr>
          <p:cNvSpPr/>
          <p:nvPr/>
        </p:nvSpPr>
        <p:spPr>
          <a:xfrm rot="20445803">
            <a:off x="-1730638" y="1014075"/>
            <a:ext cx="4617720" cy="685800"/>
          </a:xfrm>
          <a:prstGeom prst="arc">
            <a:avLst>
              <a:gd name="adj1" fmla="val 13533375"/>
              <a:gd name="adj2" fmla="val 21311366"/>
            </a:avLst>
          </a:prstGeom>
          <a:ln w="1143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2" name="円弧 11">
            <a:extLst>
              <a:ext uri="{FF2B5EF4-FFF2-40B4-BE49-F238E27FC236}">
                <a16:creationId xmlns:a16="http://schemas.microsoft.com/office/drawing/2014/main" id="{61324FF2-A393-3861-BFD8-0952C7206B5E}"/>
              </a:ext>
            </a:extLst>
          </p:cNvPr>
          <p:cNvSpPr/>
          <p:nvPr/>
        </p:nvSpPr>
        <p:spPr>
          <a:xfrm rot="20771230">
            <a:off x="-2973768" y="1474106"/>
            <a:ext cx="8077200" cy="685800"/>
          </a:xfrm>
          <a:custGeom>
            <a:avLst/>
            <a:gdLst>
              <a:gd name="connsiteX0" fmla="*/ 3703454 w 8077200"/>
              <a:gd name="connsiteY0" fmla="*/ 1183 h 685800"/>
              <a:gd name="connsiteX1" fmla="*/ 4176321 w 8077200"/>
              <a:gd name="connsiteY1" fmla="*/ 200 h 685800"/>
              <a:gd name="connsiteX2" fmla="*/ 7833937 w 8077200"/>
              <a:gd name="connsiteY2" fmla="*/ 225691 h 685800"/>
              <a:gd name="connsiteX3" fmla="*/ 4038600 w 8077200"/>
              <a:gd name="connsiteY3" fmla="*/ 342900 h 685800"/>
              <a:gd name="connsiteX4" fmla="*/ 3703454 w 8077200"/>
              <a:gd name="connsiteY4" fmla="*/ 1183 h 685800"/>
              <a:gd name="connsiteX0" fmla="*/ 3703454 w 8077200"/>
              <a:gd name="connsiteY0" fmla="*/ 1183 h 685800"/>
              <a:gd name="connsiteX1" fmla="*/ 4176321 w 8077200"/>
              <a:gd name="connsiteY1" fmla="*/ 200 h 685800"/>
              <a:gd name="connsiteX2" fmla="*/ 7833937 w 8077200"/>
              <a:gd name="connsiteY2" fmla="*/ 225691 h 685800"/>
            </a:gdLst>
            <a:ahLst/>
            <a:cxnLst>
              <a:cxn ang="0">
                <a:pos x="connsiteX0" y="connsiteY0"/>
              </a:cxn>
              <a:cxn ang="0">
                <a:pos x="connsiteX1" y="connsiteY1"/>
              </a:cxn>
              <a:cxn ang="0">
                <a:pos x="connsiteX2" y="connsiteY2"/>
              </a:cxn>
            </a:cxnLst>
            <a:rect l="l" t="t" r="r" b="b"/>
            <a:pathLst>
              <a:path w="8077200" h="685800" stroke="0" extrusionOk="0">
                <a:moveTo>
                  <a:pt x="3703454" y="1183"/>
                </a:moveTo>
                <a:cubicBezTo>
                  <a:pt x="3780955" y="-11911"/>
                  <a:pt x="4048354" y="-11226"/>
                  <a:pt x="4176321" y="200"/>
                </a:cubicBezTo>
                <a:cubicBezTo>
                  <a:pt x="5899365" y="21016"/>
                  <a:pt x="7215739" y="95958"/>
                  <a:pt x="7833937" y="225691"/>
                </a:cubicBezTo>
                <a:cubicBezTo>
                  <a:pt x="6597595" y="398536"/>
                  <a:pt x="5622272" y="136722"/>
                  <a:pt x="4038600" y="342900"/>
                </a:cubicBezTo>
                <a:cubicBezTo>
                  <a:pt x="3875787" y="228938"/>
                  <a:pt x="3749052" y="89075"/>
                  <a:pt x="3703454" y="1183"/>
                </a:cubicBezTo>
                <a:close/>
              </a:path>
              <a:path w="8077200" h="685800" fill="none" extrusionOk="0">
                <a:moveTo>
                  <a:pt x="3703454" y="1183"/>
                </a:moveTo>
                <a:cubicBezTo>
                  <a:pt x="3929633" y="40587"/>
                  <a:pt x="3995976" y="32012"/>
                  <a:pt x="4176321" y="200"/>
                </a:cubicBezTo>
                <a:cubicBezTo>
                  <a:pt x="5883179" y="38577"/>
                  <a:pt x="7313411" y="104483"/>
                  <a:pt x="7833937" y="225691"/>
                </a:cubicBezTo>
              </a:path>
              <a:path w="8077200" h="685800" fill="none" stroke="0" extrusionOk="0">
                <a:moveTo>
                  <a:pt x="3703454" y="1183"/>
                </a:moveTo>
                <a:cubicBezTo>
                  <a:pt x="3812234" y="26295"/>
                  <a:pt x="4118929" y="24859"/>
                  <a:pt x="4176321" y="200"/>
                </a:cubicBezTo>
                <a:cubicBezTo>
                  <a:pt x="5716507" y="-11360"/>
                  <a:pt x="7239093" y="123959"/>
                  <a:pt x="7833937" y="225691"/>
                </a:cubicBezTo>
              </a:path>
            </a:pathLst>
          </a:custGeom>
          <a:ln w="155575">
            <a:solidFill>
              <a:srgbClr val="FFFF00"/>
            </a:solidFill>
            <a:extLst>
              <a:ext uri="{C807C97D-BFC1-408E-A445-0C87EB9F89A2}">
                <ask:lineSketchStyleProps xmlns:ask="http://schemas.microsoft.com/office/drawing/2018/sketchyshapes" sd="1219033472">
                  <a:prstGeom prst="arc">
                    <a:avLst>
                      <a:gd name="adj1" fmla="val 13533375"/>
                      <a:gd name="adj2" fmla="val 21493867"/>
                    </a:avLst>
                  </a:prstGeom>
                  <ask:type>
                    <ask:lineSketchCurve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5" name="正方形/長方形 4">
            <a:extLst>
              <a:ext uri="{FF2B5EF4-FFF2-40B4-BE49-F238E27FC236}">
                <a16:creationId xmlns:a16="http://schemas.microsoft.com/office/drawing/2014/main" id="{652D40F9-E8DA-219F-8950-CA0C2B1D8595}"/>
              </a:ext>
            </a:extLst>
          </p:cNvPr>
          <p:cNvSpPr/>
          <p:nvPr/>
        </p:nvSpPr>
        <p:spPr>
          <a:xfrm rot="20844857">
            <a:off x="74794" y="-36332"/>
            <a:ext cx="5775940" cy="1323439"/>
          </a:xfrm>
          <a:prstGeom prst="rect">
            <a:avLst/>
          </a:prstGeom>
          <a:noFill/>
        </p:spPr>
        <p:txBody>
          <a:bodyPr wrap="none" lIns="91440" tIns="45720" rIns="91440" bIns="45720">
            <a:spAutoFit/>
          </a:bodyPr>
          <a:lstStyle/>
          <a:p>
            <a:r>
              <a:rPr lang="ja-JP" altLang="en-US"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人気</a:t>
            </a:r>
            <a:r>
              <a:rPr lang="en-US" altLang="ja-JP"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No.</a:t>
            </a:r>
            <a:r>
              <a:rPr lang="ja-JP" altLang="en-US"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１</a:t>
            </a:r>
            <a:endParaRPr lang="en-US" altLang="ja-JP"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endParaRPr>
          </a:p>
          <a:p>
            <a:r>
              <a:rPr lang="ja-JP" altLang="en-US"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　</a:t>
            </a:r>
            <a:r>
              <a:rPr lang="ja-JP" altLang="en-US" sz="36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きゅうりの中華風サラダ</a:t>
            </a:r>
          </a:p>
        </p:txBody>
      </p:sp>
      <p:sp>
        <p:nvSpPr>
          <p:cNvPr id="15" name="正方形/長方形 14">
            <a:extLst>
              <a:ext uri="{FF2B5EF4-FFF2-40B4-BE49-F238E27FC236}">
                <a16:creationId xmlns:a16="http://schemas.microsoft.com/office/drawing/2014/main" id="{D266DC71-E881-2CAB-133C-37402A71589E}"/>
              </a:ext>
            </a:extLst>
          </p:cNvPr>
          <p:cNvSpPr/>
          <p:nvPr/>
        </p:nvSpPr>
        <p:spPr>
          <a:xfrm>
            <a:off x="301430" y="5904115"/>
            <a:ext cx="6647974" cy="923330"/>
          </a:xfrm>
          <a:prstGeom prst="rect">
            <a:avLst/>
          </a:prstGeom>
          <a:noFill/>
        </p:spPr>
        <p:txBody>
          <a:bodyPr wrap="none" lIns="91440" tIns="45720" rIns="91440" bIns="45720">
            <a:spAutoFit/>
          </a:bodyPr>
          <a:lstStyle/>
          <a:p>
            <a:r>
              <a:rPr lang="ja-JP" altLang="en-US" b="1" cap="none" spc="0" dirty="0">
                <a:ln w="0"/>
                <a:solidFill>
                  <a:schemeClr val="tx1"/>
                </a:solidFill>
                <a:effectLst>
                  <a:outerShdw blurRad="38100" dist="19050" dir="2700000" algn="tl" rotWithShape="0">
                    <a:schemeClr val="dk1">
                      <a:alpha val="40000"/>
                    </a:schemeClr>
                  </a:outerShdw>
                </a:effectLst>
              </a:rPr>
              <a:t>●人気のポイント１：カロリーが少なくてヘルシー</a:t>
            </a:r>
          </a:p>
          <a:p>
            <a:r>
              <a:rPr lang="ja-JP" altLang="en-US" b="1" cap="none" spc="0" dirty="0">
                <a:ln w="0"/>
                <a:solidFill>
                  <a:schemeClr val="tx1"/>
                </a:solidFill>
                <a:effectLst>
                  <a:outerShdw blurRad="38100" dist="19050" dir="2700000" algn="tl" rotWithShape="0">
                    <a:schemeClr val="dk1">
                      <a:alpha val="40000"/>
                    </a:schemeClr>
                  </a:outerShdw>
                </a:effectLst>
              </a:rPr>
              <a:t>●人気のポイント２：有り合わせの材料でアレンジ効きます</a:t>
            </a:r>
          </a:p>
          <a:p>
            <a:r>
              <a:rPr lang="ja-JP" altLang="en-US" b="1" cap="none" spc="0" dirty="0">
                <a:ln w="0"/>
                <a:solidFill>
                  <a:schemeClr val="tx1"/>
                </a:solidFill>
                <a:effectLst>
                  <a:outerShdw blurRad="38100" dist="19050" dir="2700000" algn="tl" rotWithShape="0">
                    <a:schemeClr val="dk1">
                      <a:alpha val="40000"/>
                    </a:schemeClr>
                  </a:outerShdw>
                </a:effectLst>
              </a:rPr>
              <a:t>●人気のポイント３：作り置いたほうが美味しい常備サラダ</a:t>
            </a:r>
          </a:p>
        </p:txBody>
      </p:sp>
      <p:sp>
        <p:nvSpPr>
          <p:cNvPr id="16" name="正方形/長方形 15">
            <a:extLst>
              <a:ext uri="{FF2B5EF4-FFF2-40B4-BE49-F238E27FC236}">
                <a16:creationId xmlns:a16="http://schemas.microsoft.com/office/drawing/2014/main" id="{8F21F5CA-35FD-A8F8-0BEC-36C0FA154A49}"/>
              </a:ext>
            </a:extLst>
          </p:cNvPr>
          <p:cNvSpPr/>
          <p:nvPr/>
        </p:nvSpPr>
        <p:spPr>
          <a:xfrm>
            <a:off x="241797" y="6934316"/>
            <a:ext cx="3044476" cy="2092881"/>
          </a:xfrm>
          <a:prstGeom prst="rect">
            <a:avLst/>
          </a:prstGeom>
          <a:noFill/>
        </p:spPr>
        <p:txBody>
          <a:bodyPr wrap="square" lIns="91440" tIns="45720" rIns="91440" bIns="45720">
            <a:spAutoFit/>
          </a:bodyPr>
          <a:lstStyle/>
          <a:p>
            <a:r>
              <a:rPr lang="ja-JP" altLang="en-US" b="1" cap="none" spc="0" dirty="0">
                <a:ln w="0"/>
                <a:solidFill>
                  <a:schemeClr val="tx1"/>
                </a:solidFill>
                <a:effectLst>
                  <a:outerShdw blurRad="38100" dist="19050" dir="2700000" algn="tl" rotWithShape="0">
                    <a:schemeClr val="dk1">
                      <a:alpha val="40000"/>
                    </a:schemeClr>
                  </a:outerShdw>
                </a:effectLst>
              </a:rPr>
              <a:t>材料</a:t>
            </a:r>
            <a:endParaRPr lang="en-US" altLang="ja-JP" b="1" dirty="0">
              <a:ln w="0"/>
              <a:effectLst>
                <a:outerShdw blurRad="38100" dist="19050" dir="2700000" algn="tl" rotWithShape="0">
                  <a:schemeClr val="dk1">
                    <a:alpha val="40000"/>
                  </a:schemeClr>
                </a:outerShdw>
              </a:effectLst>
            </a:endParaRPr>
          </a:p>
          <a:p>
            <a:r>
              <a:rPr lang="ja-JP" altLang="en-US" sz="1400" b="0" cap="none" spc="0" dirty="0">
                <a:ln w="0"/>
                <a:solidFill>
                  <a:schemeClr val="tx1"/>
                </a:solidFill>
                <a:effectLst>
                  <a:outerShdw blurRad="38100" dist="19050" dir="2700000" algn="tl" rotWithShape="0">
                    <a:schemeClr val="dk1">
                      <a:alpha val="40000"/>
                    </a:schemeClr>
                  </a:outerShdw>
                </a:effectLst>
              </a:rPr>
              <a:t>もやし・・・・・・・・・１袋</a:t>
            </a:r>
          </a:p>
          <a:p>
            <a:r>
              <a:rPr lang="ja-JP" altLang="en-US" sz="1400" b="0" cap="none" spc="0" dirty="0">
                <a:ln w="0"/>
                <a:solidFill>
                  <a:schemeClr val="tx1"/>
                </a:solidFill>
                <a:effectLst>
                  <a:outerShdw blurRad="38100" dist="19050" dir="2700000" algn="tl" rotWithShape="0">
                    <a:schemeClr val="dk1">
                      <a:alpha val="40000"/>
                    </a:schemeClr>
                  </a:outerShdw>
                </a:effectLst>
              </a:rPr>
              <a:t>きゅうり・・・・・・・・１本</a:t>
            </a:r>
          </a:p>
          <a:p>
            <a:r>
              <a:rPr lang="ja-JP" altLang="en-US" sz="1400" b="0" cap="none" spc="0" dirty="0">
                <a:ln w="0"/>
                <a:solidFill>
                  <a:schemeClr val="tx1"/>
                </a:solidFill>
                <a:effectLst>
                  <a:outerShdw blurRad="38100" dist="19050" dir="2700000" algn="tl" rotWithShape="0">
                    <a:schemeClr val="dk1">
                      <a:alpha val="40000"/>
                    </a:schemeClr>
                  </a:outerShdw>
                </a:effectLst>
              </a:rPr>
              <a:t>人参・・・・・・・・・・１</a:t>
            </a:r>
            <a:r>
              <a:rPr lang="en-US" altLang="ja-JP" sz="1400" b="0" cap="none" spc="0" dirty="0">
                <a:ln w="0"/>
                <a:solidFill>
                  <a:schemeClr val="tx1"/>
                </a:solidFill>
                <a:effectLst>
                  <a:outerShdw blurRad="38100" dist="19050" dir="2700000" algn="tl" rotWithShape="0">
                    <a:schemeClr val="dk1">
                      <a:alpha val="40000"/>
                    </a:schemeClr>
                  </a:outerShdw>
                </a:effectLst>
              </a:rPr>
              <a:t>/</a:t>
            </a:r>
            <a:r>
              <a:rPr lang="ja-JP" altLang="en-US" sz="1400" b="0" cap="none" spc="0" dirty="0">
                <a:ln w="0"/>
                <a:solidFill>
                  <a:schemeClr val="tx1"/>
                </a:solidFill>
                <a:effectLst>
                  <a:outerShdw blurRad="38100" dist="19050" dir="2700000" algn="tl" rotWithShape="0">
                    <a:schemeClr val="dk1">
                      <a:alpha val="40000"/>
                    </a:schemeClr>
                  </a:outerShdw>
                </a:effectLst>
              </a:rPr>
              <a:t>３本</a:t>
            </a:r>
          </a:p>
          <a:p>
            <a:r>
              <a:rPr lang="ja-JP" altLang="en-US" sz="1400" b="0" cap="none" spc="0" dirty="0">
                <a:ln w="0"/>
                <a:solidFill>
                  <a:schemeClr val="tx1"/>
                </a:solidFill>
                <a:effectLst>
                  <a:outerShdw blurRad="38100" dist="19050" dir="2700000" algn="tl" rotWithShape="0">
                    <a:schemeClr val="dk1">
                      <a:alpha val="40000"/>
                    </a:schemeClr>
                  </a:outerShdw>
                </a:effectLst>
              </a:rPr>
              <a:t>ハム（カニカマでも）・・３枚</a:t>
            </a:r>
          </a:p>
          <a:p>
            <a:r>
              <a:rPr lang="ja-JP" altLang="en-US" sz="1400" b="0" cap="none" spc="0" dirty="0">
                <a:ln w="0"/>
                <a:solidFill>
                  <a:schemeClr val="tx1"/>
                </a:solidFill>
                <a:effectLst>
                  <a:outerShdw blurRad="38100" dist="19050" dir="2700000" algn="tl" rotWithShape="0">
                    <a:schemeClr val="dk1">
                      <a:alpha val="40000"/>
                    </a:schemeClr>
                  </a:outerShdw>
                </a:effectLst>
              </a:rPr>
              <a:t>★醤油・砂糖・酢・・・各大さじ２</a:t>
            </a:r>
          </a:p>
          <a:p>
            <a:r>
              <a:rPr lang="ja-JP" altLang="en-US" sz="1400" b="0" cap="none" spc="0" dirty="0">
                <a:ln w="0"/>
                <a:solidFill>
                  <a:schemeClr val="tx1"/>
                </a:solidFill>
                <a:effectLst>
                  <a:outerShdw blurRad="38100" dist="19050" dir="2700000" algn="tl" rotWithShape="0">
                    <a:schemeClr val="dk1">
                      <a:alpha val="40000"/>
                    </a:schemeClr>
                  </a:outerShdw>
                </a:effectLst>
              </a:rPr>
              <a:t>★ごま油・・・・・・・大さじ１</a:t>
            </a:r>
          </a:p>
          <a:p>
            <a:r>
              <a:rPr lang="ja-JP" altLang="en-US" sz="1400" b="0" cap="none" spc="0" dirty="0">
                <a:ln w="0"/>
                <a:solidFill>
                  <a:schemeClr val="tx1"/>
                </a:solidFill>
                <a:effectLst>
                  <a:outerShdw blurRad="38100" dist="19050" dir="2700000" algn="tl" rotWithShape="0">
                    <a:schemeClr val="dk1">
                      <a:alpha val="40000"/>
                    </a:schemeClr>
                  </a:outerShdw>
                </a:effectLst>
              </a:rPr>
              <a:t>★鶏がらスープの素・・小さじ１</a:t>
            </a:r>
          </a:p>
          <a:p>
            <a:r>
              <a:rPr lang="ja-JP" altLang="en-US" sz="1400" b="0" cap="none" spc="0" dirty="0">
                <a:ln w="0"/>
                <a:solidFill>
                  <a:schemeClr val="tx1"/>
                </a:solidFill>
                <a:effectLst>
                  <a:outerShdw blurRad="38100" dist="19050" dir="2700000" algn="tl" rotWithShape="0">
                    <a:schemeClr val="dk1">
                      <a:alpha val="40000"/>
                    </a:schemeClr>
                  </a:outerShdw>
                </a:effectLst>
              </a:rPr>
              <a:t>白ゴマ・・・・・・・・適量</a:t>
            </a:r>
          </a:p>
        </p:txBody>
      </p:sp>
      <p:sp>
        <p:nvSpPr>
          <p:cNvPr id="21" name="テキスト ボックス 20">
            <a:extLst>
              <a:ext uri="{FF2B5EF4-FFF2-40B4-BE49-F238E27FC236}">
                <a16:creationId xmlns:a16="http://schemas.microsoft.com/office/drawing/2014/main" id="{2D9FEB9B-79BA-69C7-6212-E7A9B1E56433}"/>
              </a:ext>
            </a:extLst>
          </p:cNvPr>
          <p:cNvSpPr txBox="1"/>
          <p:nvPr/>
        </p:nvSpPr>
        <p:spPr>
          <a:xfrm>
            <a:off x="3200397" y="6958414"/>
            <a:ext cx="3326039" cy="2523768"/>
          </a:xfrm>
          <a:prstGeom prst="rect">
            <a:avLst/>
          </a:prstGeom>
          <a:noFill/>
        </p:spPr>
        <p:txBody>
          <a:bodyPr wrap="square">
            <a:spAutoFit/>
          </a:bodyPr>
          <a:lstStyle/>
          <a:p>
            <a:r>
              <a:rPr lang="ja-JP" altLang="en-US" b="1" cap="none" spc="0" dirty="0">
                <a:ln w="0"/>
                <a:solidFill>
                  <a:schemeClr val="tx1"/>
                </a:solidFill>
                <a:effectLst>
                  <a:outerShdw blurRad="38100" dist="19050" dir="2700000" algn="tl" rotWithShape="0">
                    <a:schemeClr val="dk1">
                      <a:alpha val="40000"/>
                    </a:schemeClr>
                  </a:outerShdw>
                </a:effectLst>
              </a:rPr>
              <a:t>作り方</a:t>
            </a:r>
          </a:p>
          <a:p>
            <a:r>
              <a:rPr lang="en-US" altLang="ja-JP" sz="1400" dirty="0"/>
              <a:t>1.</a:t>
            </a:r>
            <a:r>
              <a:rPr lang="ja-JP" altLang="en-US" sz="1400" dirty="0"/>
              <a:t>鍋に湯を沸かしてもやしをサッと茹でる</a:t>
            </a:r>
          </a:p>
          <a:p>
            <a:r>
              <a:rPr lang="ja-JP" altLang="en-US" sz="1400" dirty="0"/>
              <a:t>人参はスライサーで薄く切る。きゅうりとハムは千切りにする</a:t>
            </a:r>
          </a:p>
          <a:p>
            <a:r>
              <a:rPr lang="en-US" altLang="ja-JP" sz="1400" dirty="0"/>
              <a:t>2.</a:t>
            </a:r>
            <a:r>
              <a:rPr lang="ja-JP" altLang="en-US" sz="1400" dirty="0"/>
              <a:t>ボゥルに★を入れ混ぜ合わせておく</a:t>
            </a:r>
          </a:p>
          <a:p>
            <a:r>
              <a:rPr lang="ja-JP" altLang="en-US" sz="1400" dirty="0"/>
              <a:t>もやしの水気をペーパーでしっかり取り、ボゥルに入れ他の野菜も一緒に混ぜ合わせる</a:t>
            </a:r>
          </a:p>
          <a:p>
            <a:r>
              <a:rPr lang="en-US" altLang="ja-JP" sz="1400" dirty="0"/>
              <a:t>3.</a:t>
            </a:r>
            <a:r>
              <a:rPr lang="ja-JP" altLang="en-US" sz="1400" dirty="0"/>
              <a:t>ゴマを適量入れ全体を混ぜ冷蔵庫で味が少し馴染むまでおいたら完成です</a:t>
            </a:r>
          </a:p>
        </p:txBody>
      </p:sp>
      <p:sp>
        <p:nvSpPr>
          <p:cNvPr id="7" name="正方形/長方形 6">
            <a:extLst>
              <a:ext uri="{FF2B5EF4-FFF2-40B4-BE49-F238E27FC236}">
                <a16:creationId xmlns:a16="http://schemas.microsoft.com/office/drawing/2014/main" id="{93627A9D-6AEB-5958-9C73-DD0A746F7B79}"/>
              </a:ext>
            </a:extLst>
          </p:cNvPr>
          <p:cNvSpPr/>
          <p:nvPr/>
        </p:nvSpPr>
        <p:spPr>
          <a:xfrm>
            <a:off x="0" y="4338889"/>
            <a:ext cx="6991016" cy="1569660"/>
          </a:xfrm>
          <a:prstGeom prst="rect">
            <a:avLst/>
          </a:prstGeom>
          <a:noFill/>
        </p:spPr>
        <p:txBody>
          <a:bodyPr wrap="none" lIns="91440" tIns="45720" rIns="91440" bIns="45720">
            <a:spAutoFit/>
          </a:bodyPr>
          <a:lstStyle/>
          <a:p>
            <a:r>
              <a:rPr lang="ja-JP" altLang="en-US" sz="48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「もやしときゅうりの</a:t>
            </a:r>
            <a:endParaRPr lang="en-US" altLang="ja-JP" sz="48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endParaRPr>
          </a:p>
          <a:p>
            <a:r>
              <a:rPr lang="ja-JP" altLang="en-US" sz="4800" b="1"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　　　　　</a:t>
            </a:r>
            <a:r>
              <a:rPr lang="ja-JP" altLang="en-US" sz="48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中華サラダ」</a:t>
            </a:r>
            <a:endParaRPr lang="ja-JP" altLang="en-US" sz="40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endParaRPr>
          </a:p>
        </p:txBody>
      </p:sp>
    </p:spTree>
    <p:extLst>
      <p:ext uri="{BB962C8B-B14F-4D97-AF65-F5344CB8AC3E}">
        <p14:creationId xmlns:p14="http://schemas.microsoft.com/office/powerpoint/2010/main" val="477600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781413D5-88B1-E16A-17D8-875E0E168431}"/>
              </a:ext>
            </a:extLst>
          </p:cNvPr>
          <p:cNvSpPr/>
          <p:nvPr/>
        </p:nvSpPr>
        <p:spPr>
          <a:xfrm>
            <a:off x="0" y="0"/>
            <a:ext cx="6858000" cy="10087429"/>
          </a:xfrm>
          <a:prstGeom prst="rect">
            <a:avLst/>
          </a:prstGeom>
          <a:gradFill>
            <a:gsLst>
              <a:gs pos="49000">
                <a:srgbClr val="FEC4BA"/>
              </a:gs>
              <a:gs pos="69000">
                <a:schemeClr val="bg1"/>
              </a:gs>
              <a:gs pos="31000">
                <a:schemeClr val="bg1"/>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4" name="図 3" descr="皿の上にあるサラダ&#10;&#10;自動的に生成された説明">
            <a:extLst>
              <a:ext uri="{FF2B5EF4-FFF2-40B4-BE49-F238E27FC236}">
                <a16:creationId xmlns:a16="http://schemas.microsoft.com/office/drawing/2014/main" id="{46B77531-5FCD-C282-029C-120E09CED274}"/>
              </a:ext>
            </a:extLst>
          </p:cNvPr>
          <p:cNvPicPr>
            <a:picLocks noChangeAspect="1"/>
          </p:cNvPicPr>
          <p:nvPr/>
        </p:nvPicPr>
        <p:blipFill rotWithShape="1">
          <a:blip r:embed="rId2">
            <a:extLst>
              <a:ext uri="{28A0092B-C50C-407E-A947-70E740481C1C}">
                <a14:useLocalDpi xmlns:a14="http://schemas.microsoft.com/office/drawing/2010/main" val="0"/>
              </a:ext>
            </a:extLst>
          </a:blip>
          <a:srcRect t="27030" b="23240"/>
          <a:stretch/>
        </p:blipFill>
        <p:spPr>
          <a:xfrm>
            <a:off x="372184" y="895289"/>
            <a:ext cx="6107355" cy="4049536"/>
          </a:xfrm>
          <a:prstGeom prst="rect">
            <a:avLst/>
          </a:prstGeom>
          <a:effectLst>
            <a:softEdge rad="635000"/>
          </a:effectLst>
        </p:spPr>
      </p:pic>
      <p:sp>
        <p:nvSpPr>
          <p:cNvPr id="19" name="正方形/長方形 18">
            <a:extLst>
              <a:ext uri="{FF2B5EF4-FFF2-40B4-BE49-F238E27FC236}">
                <a16:creationId xmlns:a16="http://schemas.microsoft.com/office/drawing/2014/main" id="{0FA1A6EE-B37F-BFD5-A7FF-F73320F08BD1}"/>
              </a:ext>
            </a:extLst>
          </p:cNvPr>
          <p:cNvSpPr/>
          <p:nvPr/>
        </p:nvSpPr>
        <p:spPr>
          <a:xfrm>
            <a:off x="261394" y="7155820"/>
            <a:ext cx="6328937" cy="235803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DCE543D7-B45A-7576-16EA-8880E658C5B2}"/>
              </a:ext>
            </a:extLst>
          </p:cNvPr>
          <p:cNvSpPr/>
          <p:nvPr/>
        </p:nvSpPr>
        <p:spPr>
          <a:xfrm>
            <a:off x="1614319" y="9513857"/>
            <a:ext cx="3172150" cy="276999"/>
          </a:xfrm>
          <a:prstGeom prst="rect">
            <a:avLst/>
          </a:prstGeom>
          <a:noFill/>
        </p:spPr>
        <p:txBody>
          <a:bodyPr wrap="none" lIns="91440" tIns="45720" rIns="91440" bIns="45720">
            <a:spAutoFit/>
          </a:bodyPr>
          <a:lstStyle/>
          <a:p>
            <a:pPr algn="ctr"/>
            <a:r>
              <a:rPr lang="ja-JP" altLang="en-US" sz="1200" b="0" cap="none" spc="0" dirty="0">
                <a:ln w="0"/>
                <a:solidFill>
                  <a:schemeClr val="tx1"/>
                </a:solidFill>
                <a:effectLst>
                  <a:outerShdw blurRad="38100" dist="19050" dir="2700000" algn="tl" rotWithShape="0">
                    <a:schemeClr val="dk1">
                      <a:alpha val="40000"/>
                    </a:schemeClr>
                  </a:outerShdw>
                </a:effectLst>
              </a:rPr>
              <a:t>引用元：</a:t>
            </a:r>
            <a:r>
              <a:rPr lang="en-US" altLang="ja-JP" sz="1200" b="0" cap="none" spc="0" dirty="0">
                <a:ln w="0"/>
                <a:solidFill>
                  <a:schemeClr val="tx1"/>
                </a:solidFill>
                <a:effectLst>
                  <a:outerShdw blurRad="38100" dist="19050" dir="2700000" algn="tl" rotWithShape="0">
                    <a:schemeClr val="dk1">
                      <a:alpha val="40000"/>
                    </a:schemeClr>
                  </a:outerShdw>
                </a:effectLst>
              </a:rPr>
              <a:t>https://cookpad.com/recipe/1031643</a:t>
            </a:r>
            <a:endParaRPr lang="ja-JP" altLang="en-US" sz="1200" b="0" cap="none" spc="0" dirty="0">
              <a:ln w="0"/>
              <a:solidFill>
                <a:schemeClr val="tx1"/>
              </a:solidFill>
              <a:effectLst>
                <a:outerShdw blurRad="38100" dist="19050" dir="2700000" algn="tl" rotWithShape="0">
                  <a:schemeClr val="dk1">
                    <a:alpha val="40000"/>
                  </a:schemeClr>
                </a:outerShdw>
              </a:effectLst>
            </a:endParaRPr>
          </a:p>
        </p:txBody>
      </p:sp>
      <p:sp>
        <p:nvSpPr>
          <p:cNvPr id="11" name="円弧 10">
            <a:extLst>
              <a:ext uri="{FF2B5EF4-FFF2-40B4-BE49-F238E27FC236}">
                <a16:creationId xmlns:a16="http://schemas.microsoft.com/office/drawing/2014/main" id="{01086707-BEB5-8022-C43C-7662C47EEB36}"/>
              </a:ext>
            </a:extLst>
          </p:cNvPr>
          <p:cNvSpPr/>
          <p:nvPr/>
        </p:nvSpPr>
        <p:spPr>
          <a:xfrm rot="20445803">
            <a:off x="-1730638" y="1014075"/>
            <a:ext cx="4617720" cy="685800"/>
          </a:xfrm>
          <a:prstGeom prst="arc">
            <a:avLst>
              <a:gd name="adj1" fmla="val 13533375"/>
              <a:gd name="adj2" fmla="val 21311366"/>
            </a:avLst>
          </a:prstGeom>
          <a:ln w="1143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2" name="円弧 11">
            <a:extLst>
              <a:ext uri="{FF2B5EF4-FFF2-40B4-BE49-F238E27FC236}">
                <a16:creationId xmlns:a16="http://schemas.microsoft.com/office/drawing/2014/main" id="{61324FF2-A393-3861-BFD8-0952C7206B5E}"/>
              </a:ext>
            </a:extLst>
          </p:cNvPr>
          <p:cNvSpPr/>
          <p:nvPr/>
        </p:nvSpPr>
        <p:spPr>
          <a:xfrm rot="20771230">
            <a:off x="-2650330" y="1393021"/>
            <a:ext cx="8077200" cy="685800"/>
          </a:xfrm>
          <a:custGeom>
            <a:avLst/>
            <a:gdLst>
              <a:gd name="connsiteX0" fmla="*/ 3703454 w 8077200"/>
              <a:gd name="connsiteY0" fmla="*/ 1183 h 685800"/>
              <a:gd name="connsiteX1" fmla="*/ 4176321 w 8077200"/>
              <a:gd name="connsiteY1" fmla="*/ 200 h 685800"/>
              <a:gd name="connsiteX2" fmla="*/ 7833937 w 8077200"/>
              <a:gd name="connsiteY2" fmla="*/ 225691 h 685800"/>
              <a:gd name="connsiteX3" fmla="*/ 4038600 w 8077200"/>
              <a:gd name="connsiteY3" fmla="*/ 342900 h 685800"/>
              <a:gd name="connsiteX4" fmla="*/ 3703454 w 8077200"/>
              <a:gd name="connsiteY4" fmla="*/ 1183 h 685800"/>
              <a:gd name="connsiteX0" fmla="*/ 3703454 w 8077200"/>
              <a:gd name="connsiteY0" fmla="*/ 1183 h 685800"/>
              <a:gd name="connsiteX1" fmla="*/ 4176321 w 8077200"/>
              <a:gd name="connsiteY1" fmla="*/ 200 h 685800"/>
              <a:gd name="connsiteX2" fmla="*/ 7833937 w 8077200"/>
              <a:gd name="connsiteY2" fmla="*/ 225691 h 685800"/>
            </a:gdLst>
            <a:ahLst/>
            <a:cxnLst>
              <a:cxn ang="0">
                <a:pos x="connsiteX0" y="connsiteY0"/>
              </a:cxn>
              <a:cxn ang="0">
                <a:pos x="connsiteX1" y="connsiteY1"/>
              </a:cxn>
              <a:cxn ang="0">
                <a:pos x="connsiteX2" y="connsiteY2"/>
              </a:cxn>
            </a:cxnLst>
            <a:rect l="l" t="t" r="r" b="b"/>
            <a:pathLst>
              <a:path w="8077200" h="685800" stroke="0" extrusionOk="0">
                <a:moveTo>
                  <a:pt x="3703454" y="1183"/>
                </a:moveTo>
                <a:cubicBezTo>
                  <a:pt x="3780955" y="-11911"/>
                  <a:pt x="4048354" y="-11226"/>
                  <a:pt x="4176321" y="200"/>
                </a:cubicBezTo>
                <a:cubicBezTo>
                  <a:pt x="5899365" y="21016"/>
                  <a:pt x="7215739" y="95958"/>
                  <a:pt x="7833937" y="225691"/>
                </a:cubicBezTo>
                <a:cubicBezTo>
                  <a:pt x="6597595" y="398536"/>
                  <a:pt x="5622272" y="136722"/>
                  <a:pt x="4038600" y="342900"/>
                </a:cubicBezTo>
                <a:cubicBezTo>
                  <a:pt x="3875787" y="228938"/>
                  <a:pt x="3749052" y="89075"/>
                  <a:pt x="3703454" y="1183"/>
                </a:cubicBezTo>
                <a:close/>
              </a:path>
              <a:path w="8077200" h="685800" fill="none" extrusionOk="0">
                <a:moveTo>
                  <a:pt x="3703454" y="1183"/>
                </a:moveTo>
                <a:cubicBezTo>
                  <a:pt x="3929633" y="40587"/>
                  <a:pt x="3995976" y="32012"/>
                  <a:pt x="4176321" y="200"/>
                </a:cubicBezTo>
                <a:cubicBezTo>
                  <a:pt x="5883179" y="38577"/>
                  <a:pt x="7313411" y="104483"/>
                  <a:pt x="7833937" y="225691"/>
                </a:cubicBezTo>
              </a:path>
              <a:path w="8077200" h="685800" fill="none" stroke="0" extrusionOk="0">
                <a:moveTo>
                  <a:pt x="3703454" y="1183"/>
                </a:moveTo>
                <a:cubicBezTo>
                  <a:pt x="3812234" y="26295"/>
                  <a:pt x="4118929" y="24859"/>
                  <a:pt x="4176321" y="200"/>
                </a:cubicBezTo>
                <a:cubicBezTo>
                  <a:pt x="5716507" y="-11360"/>
                  <a:pt x="7239093" y="123959"/>
                  <a:pt x="7833937" y="225691"/>
                </a:cubicBezTo>
              </a:path>
            </a:pathLst>
          </a:custGeom>
          <a:ln w="155575">
            <a:solidFill>
              <a:srgbClr val="FFFF00"/>
            </a:solidFill>
            <a:extLst>
              <a:ext uri="{C807C97D-BFC1-408E-A445-0C87EB9F89A2}">
                <ask:lineSketchStyleProps xmlns:ask="http://schemas.microsoft.com/office/drawing/2018/sketchyshapes" sd="1219033472">
                  <a:prstGeom prst="arc">
                    <a:avLst>
                      <a:gd name="adj1" fmla="val 13533375"/>
                      <a:gd name="adj2" fmla="val 21493867"/>
                    </a:avLst>
                  </a:prstGeom>
                  <ask:type>
                    <ask:lineSketchCurve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652D40F9-E8DA-219F-8950-CA0C2B1D8595}"/>
              </a:ext>
            </a:extLst>
          </p:cNvPr>
          <p:cNvSpPr/>
          <p:nvPr/>
        </p:nvSpPr>
        <p:spPr>
          <a:xfrm rot="20844857">
            <a:off x="163849" y="-74787"/>
            <a:ext cx="5622052" cy="1323439"/>
          </a:xfrm>
          <a:prstGeom prst="rect">
            <a:avLst/>
          </a:prstGeom>
          <a:noFill/>
        </p:spPr>
        <p:txBody>
          <a:bodyPr wrap="none" lIns="91440" tIns="45720" rIns="91440" bIns="45720">
            <a:spAutoFit/>
          </a:bodyPr>
          <a:lstStyle/>
          <a:p>
            <a:r>
              <a:rPr lang="ja-JP" altLang="en-US"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人気</a:t>
            </a:r>
            <a:r>
              <a:rPr lang="en-US" altLang="ja-JP"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No.</a:t>
            </a:r>
            <a:r>
              <a:rPr lang="ja-JP" altLang="en-US"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１</a:t>
            </a:r>
            <a:endParaRPr lang="en-US" altLang="ja-JP"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endParaRPr>
          </a:p>
          <a:p>
            <a:r>
              <a:rPr lang="ja-JP" altLang="en-US" sz="40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　</a:t>
            </a:r>
            <a:r>
              <a:rPr lang="ja-JP" altLang="en-US" sz="3200" dirty="0">
                <a:ln w="0"/>
                <a:solidFill>
                  <a:srgbClr val="FF000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手間なし！きゅうりレシピ</a:t>
            </a:r>
          </a:p>
        </p:txBody>
      </p:sp>
      <p:sp>
        <p:nvSpPr>
          <p:cNvPr id="15" name="正方形/長方形 14">
            <a:extLst>
              <a:ext uri="{FF2B5EF4-FFF2-40B4-BE49-F238E27FC236}">
                <a16:creationId xmlns:a16="http://schemas.microsoft.com/office/drawing/2014/main" id="{D266DC71-E881-2CAB-133C-37402A71589E}"/>
              </a:ext>
            </a:extLst>
          </p:cNvPr>
          <p:cNvSpPr/>
          <p:nvPr/>
        </p:nvSpPr>
        <p:spPr>
          <a:xfrm>
            <a:off x="274325" y="6002404"/>
            <a:ext cx="6316005" cy="1015663"/>
          </a:xfrm>
          <a:prstGeom prst="rect">
            <a:avLst/>
          </a:prstGeom>
          <a:noFill/>
        </p:spPr>
        <p:txBody>
          <a:bodyPr wrap="square" lIns="91440" tIns="45720" rIns="91440" bIns="45720">
            <a:spAutoFit/>
          </a:bodyPr>
          <a:lstStyle/>
          <a:p>
            <a:r>
              <a:rPr lang="ja-JP" altLang="en-US" sz="2000" b="1" cap="none" spc="0" dirty="0">
                <a:ln w="0"/>
                <a:solidFill>
                  <a:schemeClr val="tx1"/>
                </a:solidFill>
                <a:effectLst>
                  <a:outerShdw blurRad="38100" dist="19050" dir="2700000" algn="tl" rotWithShape="0">
                    <a:schemeClr val="dk1">
                      <a:alpha val="40000"/>
                    </a:schemeClr>
                  </a:outerShdw>
                </a:effectLst>
              </a:rPr>
              <a:t>安くてヘルシーで美味しい！</a:t>
            </a:r>
          </a:p>
          <a:p>
            <a:r>
              <a:rPr lang="ja-JP" altLang="en-US" sz="2000" b="1" cap="none" spc="0" dirty="0">
                <a:ln w="0"/>
                <a:solidFill>
                  <a:schemeClr val="tx1"/>
                </a:solidFill>
                <a:effectLst>
                  <a:outerShdw blurRad="38100" dist="19050" dir="2700000" algn="tl" rotWithShape="0">
                    <a:schemeClr val="dk1">
                      <a:alpha val="40000"/>
                    </a:schemeClr>
                  </a:outerShdw>
                </a:effectLst>
              </a:rPr>
              <a:t>　　手間なし！切って混ぜるだけ！火も使わない！</a:t>
            </a:r>
          </a:p>
          <a:p>
            <a:r>
              <a:rPr lang="ja-JP" altLang="en-US" sz="2000" b="1" cap="none" spc="0" dirty="0">
                <a:ln w="0"/>
                <a:solidFill>
                  <a:schemeClr val="tx1"/>
                </a:solidFill>
                <a:effectLst>
                  <a:outerShdw blurRad="38100" dist="19050" dir="2700000" algn="tl" rotWithShape="0">
                    <a:schemeClr val="dk1">
                      <a:alpha val="40000"/>
                    </a:schemeClr>
                  </a:outerShdw>
                </a:effectLst>
              </a:rPr>
              <a:t>　　　　　　　　　もやしでないナムルもイケます！</a:t>
            </a:r>
          </a:p>
        </p:txBody>
      </p:sp>
      <p:sp>
        <p:nvSpPr>
          <p:cNvPr id="16" name="正方形/長方形 15">
            <a:extLst>
              <a:ext uri="{FF2B5EF4-FFF2-40B4-BE49-F238E27FC236}">
                <a16:creationId xmlns:a16="http://schemas.microsoft.com/office/drawing/2014/main" id="{8F21F5CA-35FD-A8F8-0BEC-36C0FA154A49}"/>
              </a:ext>
            </a:extLst>
          </p:cNvPr>
          <p:cNvSpPr/>
          <p:nvPr/>
        </p:nvSpPr>
        <p:spPr>
          <a:xfrm>
            <a:off x="241797" y="7156952"/>
            <a:ext cx="3044476" cy="1661993"/>
          </a:xfrm>
          <a:prstGeom prst="rect">
            <a:avLst/>
          </a:prstGeom>
          <a:noFill/>
        </p:spPr>
        <p:txBody>
          <a:bodyPr wrap="square" lIns="91440" tIns="45720" rIns="91440" bIns="45720">
            <a:spAutoFit/>
          </a:bodyPr>
          <a:lstStyle/>
          <a:p>
            <a:r>
              <a:rPr lang="ja-JP" altLang="en-US" b="1" cap="none" spc="0" dirty="0">
                <a:ln w="0"/>
                <a:solidFill>
                  <a:schemeClr val="tx1"/>
                </a:solidFill>
                <a:effectLst>
                  <a:outerShdw blurRad="38100" dist="19050" dir="2700000" algn="tl" rotWithShape="0">
                    <a:schemeClr val="dk1">
                      <a:alpha val="40000"/>
                    </a:schemeClr>
                  </a:outerShdw>
                </a:effectLst>
              </a:rPr>
              <a:t>材料</a:t>
            </a:r>
            <a:endParaRPr lang="en-US" altLang="ja-JP" b="1" dirty="0">
              <a:ln w="0"/>
              <a:effectLst>
                <a:outerShdw blurRad="38100" dist="19050" dir="2700000" algn="tl" rotWithShape="0">
                  <a:schemeClr val="dk1">
                    <a:alpha val="40000"/>
                  </a:schemeClr>
                </a:outerShdw>
              </a:effectLst>
            </a:endParaRPr>
          </a:p>
          <a:p>
            <a:r>
              <a:rPr lang="ja-JP" altLang="en-US" sz="1400" b="0" cap="none" spc="0" dirty="0">
                <a:ln w="0"/>
                <a:solidFill>
                  <a:schemeClr val="tx1"/>
                </a:solidFill>
              </a:rPr>
              <a:t>きゅうり・・・・・・・・・１本</a:t>
            </a:r>
          </a:p>
          <a:p>
            <a:r>
              <a:rPr lang="ja-JP" altLang="en-US" sz="1400" b="0" cap="none" spc="0" dirty="0">
                <a:ln w="0"/>
                <a:solidFill>
                  <a:schemeClr val="tx1"/>
                </a:solidFill>
              </a:rPr>
              <a:t>ちくわ（の細いもの）・・・２本</a:t>
            </a:r>
          </a:p>
          <a:p>
            <a:r>
              <a:rPr lang="ja-JP" altLang="en-US" sz="1400" b="0" cap="none" spc="0" dirty="0">
                <a:ln w="0"/>
                <a:solidFill>
                  <a:schemeClr val="tx1"/>
                </a:solidFill>
              </a:rPr>
              <a:t>ごま油・・・・・・・・小さじ２強</a:t>
            </a:r>
          </a:p>
          <a:p>
            <a:r>
              <a:rPr lang="ja-JP" altLang="en-US" sz="1400" b="0" cap="none" spc="0" dirty="0">
                <a:ln w="0"/>
                <a:solidFill>
                  <a:schemeClr val="tx1"/>
                </a:solidFill>
              </a:rPr>
              <a:t>白だし（めんつゆでも）・小さじ１</a:t>
            </a:r>
          </a:p>
          <a:p>
            <a:r>
              <a:rPr lang="ja-JP" altLang="en-US" sz="1400" b="0" cap="none" spc="0" dirty="0">
                <a:ln w="0"/>
                <a:solidFill>
                  <a:schemeClr val="tx1"/>
                </a:solidFill>
              </a:rPr>
              <a:t>塩・・・・・・・・・２～３つまみ</a:t>
            </a:r>
          </a:p>
          <a:p>
            <a:r>
              <a:rPr lang="ja-JP" altLang="en-US" sz="1400" b="0" cap="none" spc="0" dirty="0">
                <a:ln w="0"/>
                <a:solidFill>
                  <a:schemeClr val="tx1"/>
                </a:solidFill>
              </a:rPr>
              <a:t>いりごま・・・・・・・・・適宜</a:t>
            </a:r>
          </a:p>
        </p:txBody>
      </p:sp>
      <p:sp>
        <p:nvSpPr>
          <p:cNvPr id="21" name="テキスト ボックス 20">
            <a:extLst>
              <a:ext uri="{FF2B5EF4-FFF2-40B4-BE49-F238E27FC236}">
                <a16:creationId xmlns:a16="http://schemas.microsoft.com/office/drawing/2014/main" id="{2D9FEB9B-79BA-69C7-6212-E7A9B1E56433}"/>
              </a:ext>
            </a:extLst>
          </p:cNvPr>
          <p:cNvSpPr txBox="1"/>
          <p:nvPr/>
        </p:nvSpPr>
        <p:spPr>
          <a:xfrm>
            <a:off x="3200397" y="7181050"/>
            <a:ext cx="3326039" cy="1661993"/>
          </a:xfrm>
          <a:prstGeom prst="rect">
            <a:avLst/>
          </a:prstGeom>
          <a:noFill/>
        </p:spPr>
        <p:txBody>
          <a:bodyPr wrap="square">
            <a:spAutoFit/>
          </a:bodyPr>
          <a:lstStyle/>
          <a:p>
            <a:r>
              <a:rPr lang="ja-JP" altLang="en-US" b="1" cap="none" spc="0" dirty="0">
                <a:ln w="0"/>
                <a:solidFill>
                  <a:schemeClr val="tx1"/>
                </a:solidFill>
                <a:effectLst>
                  <a:outerShdw blurRad="38100" dist="19050" dir="2700000" algn="tl" rotWithShape="0">
                    <a:schemeClr val="dk1">
                      <a:alpha val="40000"/>
                    </a:schemeClr>
                  </a:outerShdw>
                </a:effectLst>
              </a:rPr>
              <a:t>作り方</a:t>
            </a:r>
          </a:p>
          <a:p>
            <a:r>
              <a:rPr lang="en-US" altLang="ja-JP" sz="1400" dirty="0"/>
              <a:t>1.</a:t>
            </a:r>
            <a:r>
              <a:rPr lang="ja-JP" altLang="en-US" sz="1400" dirty="0"/>
              <a:t>きゅうりは細切りにし、塩を振って</a:t>
            </a:r>
            <a:endParaRPr lang="en-US" altLang="ja-JP" sz="1400" dirty="0"/>
          </a:p>
          <a:p>
            <a:r>
              <a:rPr lang="ja-JP" altLang="en-US" sz="1400" dirty="0"/>
              <a:t>　少し置き、しっかり水気をしぼる</a:t>
            </a:r>
          </a:p>
          <a:p>
            <a:r>
              <a:rPr lang="en-US" altLang="ja-JP" sz="1400" dirty="0"/>
              <a:t>2.</a:t>
            </a:r>
            <a:r>
              <a:rPr lang="ja-JP" altLang="en-US" sz="1400" dirty="0"/>
              <a:t>ちくわは縦半分に切ってから斜めに</a:t>
            </a:r>
            <a:endParaRPr lang="en-US" altLang="ja-JP" sz="1400" dirty="0"/>
          </a:p>
          <a:p>
            <a:r>
              <a:rPr lang="ja-JP" altLang="en-US" sz="1400" dirty="0"/>
              <a:t>　細切りにする</a:t>
            </a:r>
          </a:p>
          <a:p>
            <a:r>
              <a:rPr lang="en-US" altLang="ja-JP" sz="1400" dirty="0"/>
              <a:t>3.</a:t>
            </a:r>
            <a:r>
              <a:rPr lang="ja-JP" altLang="en-US" sz="1400" dirty="0"/>
              <a:t>きゅうりとちくわを合わせ他の材料　</a:t>
            </a:r>
            <a:endParaRPr lang="en-US" altLang="ja-JP" sz="1400" dirty="0"/>
          </a:p>
          <a:p>
            <a:r>
              <a:rPr lang="ja-JP" altLang="en-US" sz="1400" dirty="0"/>
              <a:t>　を加えて混ぜたら</a:t>
            </a:r>
            <a:r>
              <a:rPr lang="en-US" altLang="ja-JP" sz="1400" dirty="0"/>
              <a:t>OK!</a:t>
            </a:r>
          </a:p>
        </p:txBody>
      </p:sp>
      <p:sp>
        <p:nvSpPr>
          <p:cNvPr id="7" name="正方形/長方形 6">
            <a:extLst>
              <a:ext uri="{FF2B5EF4-FFF2-40B4-BE49-F238E27FC236}">
                <a16:creationId xmlns:a16="http://schemas.microsoft.com/office/drawing/2014/main" id="{93627A9D-6AEB-5958-9C73-DD0A746F7B79}"/>
              </a:ext>
            </a:extLst>
          </p:cNvPr>
          <p:cNvSpPr/>
          <p:nvPr/>
        </p:nvSpPr>
        <p:spPr>
          <a:xfrm>
            <a:off x="-63181" y="4491153"/>
            <a:ext cx="6991016" cy="1569660"/>
          </a:xfrm>
          <a:prstGeom prst="rect">
            <a:avLst/>
          </a:prstGeom>
          <a:noFill/>
        </p:spPr>
        <p:txBody>
          <a:bodyPr wrap="none" lIns="91440" tIns="45720" rIns="91440" bIns="45720">
            <a:spAutoFit/>
          </a:bodyPr>
          <a:lstStyle/>
          <a:p>
            <a:r>
              <a:rPr lang="ja-JP" altLang="en-US" sz="48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「きゅうりとちくわの</a:t>
            </a:r>
            <a:endParaRPr lang="en-US" altLang="ja-JP" sz="48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endParaRPr>
          </a:p>
          <a:p>
            <a:r>
              <a:rPr lang="ja-JP" altLang="en-US" sz="4800" b="1"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　　　　　</a:t>
            </a:r>
            <a:r>
              <a:rPr lang="ja-JP" altLang="en-US" sz="48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簡単ナムル」</a:t>
            </a:r>
            <a:endParaRPr lang="ja-JP" altLang="en-US" sz="4400" b="1" cap="none" spc="0" dirty="0">
              <a:ln w="0"/>
              <a:solidFill>
                <a:srgbClr val="92D050"/>
              </a:solidFill>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endParaRPr>
          </a:p>
        </p:txBody>
      </p:sp>
    </p:spTree>
    <p:extLst>
      <p:ext uri="{BB962C8B-B14F-4D97-AF65-F5344CB8AC3E}">
        <p14:creationId xmlns:p14="http://schemas.microsoft.com/office/powerpoint/2010/main" val="408438043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656</TotalTime>
  <Words>1734</Words>
  <Application>Microsoft Office PowerPoint</Application>
  <PresentationFormat>A4 210 x 297 mm</PresentationFormat>
  <Paragraphs>225</Paragraphs>
  <Slides>10</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10</vt:i4>
      </vt:variant>
    </vt:vector>
  </HeadingPairs>
  <TitlesOfParts>
    <vt:vector size="16" baseType="lpstr">
      <vt:lpstr>CRＣ＆Ｇ半古印</vt:lpstr>
      <vt:lpstr>HGS創英角ｺﾞｼｯｸUB</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西村 雅之</dc:creator>
  <cp:lastModifiedBy>西村 雅之</cp:lastModifiedBy>
  <cp:revision>4</cp:revision>
  <dcterms:created xsi:type="dcterms:W3CDTF">2022-09-05T03:04:09Z</dcterms:created>
  <dcterms:modified xsi:type="dcterms:W3CDTF">2022-09-11T05:42:44Z</dcterms:modified>
</cp:coreProperties>
</file>