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65" r:id="rId8"/>
  </p:sldIdLst>
  <p:sldSz cx="21599525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CC"/>
    <a:srgbClr val="FFF7D9"/>
    <a:srgbClr val="CC3300"/>
    <a:srgbClr val="FF0000"/>
    <a:srgbClr val="FFFF99"/>
    <a:srgbClr val="FFCCFF"/>
    <a:srgbClr val="FFFF00"/>
    <a:srgbClr val="FF99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42" d="100"/>
          <a:sy n="42" d="100"/>
        </p:scale>
        <p:origin x="96" y="1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178222"/>
            <a:ext cx="16199644" cy="2506427"/>
          </a:xfrm>
        </p:spPr>
        <p:txBody>
          <a:bodyPr anchor="b"/>
          <a:lstStyle>
            <a:lvl1pPr algn="ctr">
              <a:defRPr sz="62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3781306"/>
            <a:ext cx="16199644" cy="17381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79969" indent="0" algn="ctr">
              <a:buNone/>
              <a:defRPr sz="2100"/>
            </a:lvl2pPr>
            <a:lvl3pPr marL="959937" indent="0" algn="ctr">
              <a:buNone/>
              <a:defRPr sz="1890"/>
            </a:lvl3pPr>
            <a:lvl4pPr marL="1439906" indent="0" algn="ctr">
              <a:buNone/>
              <a:defRPr sz="1680"/>
            </a:lvl4pPr>
            <a:lvl5pPr marL="1919874" indent="0" algn="ctr">
              <a:buNone/>
              <a:defRPr sz="1680"/>
            </a:lvl5pPr>
            <a:lvl6pPr marL="2399843" indent="0" algn="ctr">
              <a:buNone/>
              <a:defRPr sz="1680"/>
            </a:lvl6pPr>
            <a:lvl7pPr marL="2879811" indent="0" algn="ctr">
              <a:buNone/>
              <a:defRPr sz="1680"/>
            </a:lvl7pPr>
            <a:lvl8pPr marL="3359780" indent="0" algn="ctr">
              <a:buNone/>
              <a:defRPr sz="1680"/>
            </a:lvl8pPr>
            <a:lvl9pPr marL="3839748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018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626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1794830"/>
            <a:ext cx="18629590" cy="2994714"/>
          </a:xfrm>
        </p:spPr>
        <p:txBody>
          <a:bodyPr anchor="b"/>
          <a:lstStyle>
            <a:lvl1pPr>
              <a:defRPr sz="62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4817875"/>
            <a:ext cx="18629590" cy="15748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7996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5993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39906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87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84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81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7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74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8641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1916484"/>
            <a:ext cx="9179798" cy="456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1916484"/>
            <a:ext cx="9179798" cy="456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236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383297"/>
            <a:ext cx="18629590" cy="139153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1764832"/>
            <a:ext cx="9137611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2629749"/>
            <a:ext cx="9137611" cy="386796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1764832"/>
            <a:ext cx="9182611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2629749"/>
            <a:ext cx="9182611" cy="386796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54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924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2867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479954"/>
            <a:ext cx="6966408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036569"/>
            <a:ext cx="10934760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2159794"/>
            <a:ext cx="6966408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36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479954"/>
            <a:ext cx="6966408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036569"/>
            <a:ext cx="10934760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69" indent="0">
              <a:buNone/>
              <a:defRPr sz="2939"/>
            </a:lvl2pPr>
            <a:lvl3pPr marL="959937" indent="0">
              <a:buNone/>
              <a:defRPr sz="2520"/>
            </a:lvl3pPr>
            <a:lvl4pPr marL="1439906" indent="0">
              <a:buNone/>
              <a:defRPr sz="2100"/>
            </a:lvl4pPr>
            <a:lvl5pPr marL="1919874" indent="0">
              <a:buNone/>
              <a:defRPr sz="2100"/>
            </a:lvl5pPr>
            <a:lvl6pPr marL="2399843" indent="0">
              <a:buNone/>
              <a:defRPr sz="2100"/>
            </a:lvl6pPr>
            <a:lvl7pPr marL="2879811" indent="0">
              <a:buNone/>
              <a:defRPr sz="2100"/>
            </a:lvl7pPr>
            <a:lvl8pPr marL="3359780" indent="0">
              <a:buNone/>
              <a:defRPr sz="2100"/>
            </a:lvl8pPr>
            <a:lvl9pPr marL="3839748" indent="0">
              <a:buNone/>
              <a:defRPr sz="21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2159794"/>
            <a:ext cx="6966408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8852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733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383297"/>
            <a:ext cx="4657398" cy="610108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383297"/>
            <a:ext cx="13702199" cy="610108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17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383297"/>
            <a:ext cx="18629590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1916484"/>
            <a:ext cx="18629590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6672697"/>
            <a:ext cx="4859893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BA1C5-61A5-4910-A74D-C118199A1D72}" type="datetimeFigureOut">
              <a:rPr kumimoji="1" lang="ja-JP" altLang="en-US" smtClean="0"/>
              <a:t>2022/12/29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6672697"/>
            <a:ext cx="7289840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6672697"/>
            <a:ext cx="4859893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6C9E7-E0F1-4166-9209-FBE12F0C8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26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kumimoji="1"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.jpg"/><Relationship Id="rId7" Type="http://schemas.openxmlformats.org/officeDocument/2006/relationships/image" Target="../media/image1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ブロッコリーと肉の料理&#10;&#10;中程度の精度で自動的に生成された説明">
            <a:extLst>
              <a:ext uri="{FF2B5EF4-FFF2-40B4-BE49-F238E27FC236}">
                <a16:creationId xmlns:a16="http://schemas.microsoft.com/office/drawing/2014/main" id="{B9701C17-10DE-8CC9-4529-4FAE6E112F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07"/>
          <a:stretch/>
        </p:blipFill>
        <p:spPr>
          <a:xfrm>
            <a:off x="10835640" y="3565926"/>
            <a:ext cx="5346066" cy="3648433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7" name="図 6" descr="皿の上の料理&#10;&#10;自動的に生成された説明">
            <a:extLst>
              <a:ext uri="{FF2B5EF4-FFF2-40B4-BE49-F238E27FC236}">
                <a16:creationId xmlns:a16="http://schemas.microsoft.com/office/drawing/2014/main" id="{5C1E1B9C-DBBD-E9C7-8E9A-95C9F8372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17820" cy="3606236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9" name="図 8" descr="ボウルに盛られた料理&#10;&#10;自動的に生成された説明">
            <a:extLst>
              <a:ext uri="{FF2B5EF4-FFF2-40B4-BE49-F238E27FC236}">
                <a16:creationId xmlns:a16="http://schemas.microsoft.com/office/drawing/2014/main" id="{05AED83D-C4E2-9F94-5B17-7242B8EAE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820" y="-24838"/>
            <a:ext cx="5381942" cy="3590764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1" name="図 10" descr="皿の上の料理&#10;&#10;自動的に生成された説明">
            <a:extLst>
              <a:ext uri="{FF2B5EF4-FFF2-40B4-BE49-F238E27FC236}">
                <a16:creationId xmlns:a16="http://schemas.microsoft.com/office/drawing/2014/main" id="{B40C273D-39AC-B209-AA12-DE0FCB583D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96" y="32290"/>
            <a:ext cx="5381942" cy="3573946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3" name="図 12" descr="皿の上の野菜と肉とブロッコリーの料理&#10;&#10;自動的に生成された説明">
            <a:extLst>
              <a:ext uri="{FF2B5EF4-FFF2-40B4-BE49-F238E27FC236}">
                <a16:creationId xmlns:a16="http://schemas.microsoft.com/office/drawing/2014/main" id="{397A8F2A-42A0-1B26-1252-E52F13A405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820" y="3583285"/>
            <a:ext cx="5417820" cy="361470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5" name="図 14" descr="ボウルの中にあるサラダ&#10;&#10;自動的に生成された説明">
            <a:extLst>
              <a:ext uri="{FF2B5EF4-FFF2-40B4-BE49-F238E27FC236}">
                <a16:creationId xmlns:a16="http://schemas.microsoft.com/office/drawing/2014/main" id="{4DAC05A4-EA77-370A-7163-F45E971C62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9657"/>
            <a:ext cx="5417820" cy="361470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3" name="図 2" descr="皿の上の料理&#10;&#10;自動的に生成された説明">
            <a:extLst>
              <a:ext uri="{FF2B5EF4-FFF2-40B4-BE49-F238E27FC236}">
                <a16:creationId xmlns:a16="http://schemas.microsoft.com/office/drawing/2014/main" id="{C3E489B8-36EE-74F9-772C-F563CD4BF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7740" y="3608123"/>
            <a:ext cx="5417820" cy="3606236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4" name="図 3" descr="皿の上の野菜と肉とブロッコリーの料理&#10;&#10;自動的に生成された説明">
            <a:extLst>
              <a:ext uri="{FF2B5EF4-FFF2-40B4-BE49-F238E27FC236}">
                <a16:creationId xmlns:a16="http://schemas.microsoft.com/office/drawing/2014/main" id="{8A5F632A-A056-8FA8-EC3A-FD9D6DD1B7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7740" y="15338"/>
            <a:ext cx="5417820" cy="361470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76D22B6-92CE-985E-5CD9-36223EB06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373" y="1181667"/>
            <a:ext cx="20761023" cy="4964208"/>
          </a:xfrm>
        </p:spPr>
        <p:txBody>
          <a:bodyPr>
            <a:noAutofit/>
          </a:bodyPr>
          <a:lstStyle/>
          <a:p>
            <a:r>
              <a:rPr kumimoji="1" lang="ja-JP" altLang="en-US" sz="11500" b="1" dirty="0">
                <a:solidFill>
                  <a:schemeClr val="bg1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冬あったかレシピ「ポトフ」の</a:t>
            </a:r>
            <a:br>
              <a:rPr kumimoji="1" lang="en-US" altLang="ja-JP" sz="11500" b="1" dirty="0">
                <a:solidFill>
                  <a:schemeClr val="bg1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</a:br>
            <a:r>
              <a:rPr kumimoji="1" lang="ja-JP" altLang="en-US" sz="11500" b="1" dirty="0">
                <a:solidFill>
                  <a:schemeClr val="bg1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売れるキャッチコピー</a:t>
            </a:r>
            <a:br>
              <a:rPr kumimoji="1" lang="en-US" altLang="ja-JP" sz="11500" b="1" dirty="0">
                <a:solidFill>
                  <a:schemeClr val="bg1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</a:br>
            <a:r>
              <a:rPr kumimoji="1" lang="en-US" altLang="ja-JP" sz="11500" b="1" dirty="0">
                <a:solidFill>
                  <a:schemeClr val="bg1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POP</a:t>
            </a:r>
            <a:r>
              <a:rPr kumimoji="1" lang="ja-JP" altLang="en-US" sz="11500" b="1" dirty="0">
                <a:solidFill>
                  <a:schemeClr val="bg1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例、販促企画</a:t>
            </a:r>
            <a:r>
              <a:rPr kumimoji="1" lang="en-US" altLang="ja-JP" sz="11500" b="1" dirty="0">
                <a:solidFill>
                  <a:schemeClr val="bg1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6</a:t>
            </a:r>
            <a:r>
              <a:rPr kumimoji="1" lang="ja-JP" altLang="en-US" sz="11500" b="1" dirty="0">
                <a:solidFill>
                  <a:schemeClr val="bg1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選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C3A1A1F-5C18-0EE1-F30D-C1CEC0AA2432}"/>
              </a:ext>
            </a:extLst>
          </p:cNvPr>
          <p:cNvSpPr txBox="1">
            <a:spLocks/>
          </p:cNvSpPr>
          <p:nvPr/>
        </p:nvSpPr>
        <p:spPr>
          <a:xfrm>
            <a:off x="-184952" y="1054557"/>
            <a:ext cx="21761617" cy="49642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599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2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1500" dirty="0">
                <a:solidFill>
                  <a:srgbClr val="FF0000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冬あったかレシピ「ポトフ」の</a:t>
            </a:r>
            <a:br>
              <a:rPr lang="en-US" altLang="ja-JP" sz="11500" dirty="0">
                <a:solidFill>
                  <a:srgbClr val="FF0000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</a:br>
            <a:r>
              <a:rPr lang="ja-JP" altLang="en-US" sz="11500" dirty="0">
                <a:solidFill>
                  <a:srgbClr val="FF0000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売れるキャッチコピー</a:t>
            </a:r>
            <a:br>
              <a:rPr lang="en-US" altLang="ja-JP" sz="11500" dirty="0">
                <a:solidFill>
                  <a:srgbClr val="FF0000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</a:br>
            <a:r>
              <a:rPr lang="en-US" altLang="ja-JP" sz="11500" dirty="0">
                <a:solidFill>
                  <a:srgbClr val="FF0000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POP</a:t>
            </a:r>
            <a:r>
              <a:rPr lang="ja-JP" altLang="en-US" sz="11500" dirty="0">
                <a:solidFill>
                  <a:srgbClr val="FF0000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例、販促企画</a:t>
            </a:r>
            <a:r>
              <a:rPr lang="en-US" altLang="ja-JP" sz="11500" dirty="0">
                <a:solidFill>
                  <a:srgbClr val="FF0000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6</a:t>
            </a:r>
            <a:r>
              <a:rPr lang="ja-JP" altLang="en-US" sz="11500" dirty="0">
                <a:solidFill>
                  <a:srgbClr val="FF0000"/>
                </a:solidFill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選</a:t>
            </a:r>
          </a:p>
        </p:txBody>
      </p:sp>
    </p:spTree>
    <p:extLst>
      <p:ext uri="{BB962C8B-B14F-4D97-AF65-F5344CB8AC3E}">
        <p14:creationId xmlns:p14="http://schemas.microsoft.com/office/powerpoint/2010/main" val="454833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皿の上の料理&#10;&#10;自動的に生成された説明">
            <a:extLst>
              <a:ext uri="{FF2B5EF4-FFF2-40B4-BE49-F238E27FC236}">
                <a16:creationId xmlns:a16="http://schemas.microsoft.com/office/drawing/2014/main" id="{5E0D86FA-23A8-FE67-849F-8E44106BB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42" y="412590"/>
            <a:ext cx="9591660" cy="6384449"/>
          </a:xfrm>
          <a:prstGeom prst="rect">
            <a:avLst/>
          </a:prstGeom>
          <a:effectLst>
            <a:outerShdw blurRad="50800" dist="254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9D1031A-3B2D-5489-ACDC-C76B863655C6}"/>
              </a:ext>
            </a:extLst>
          </p:cNvPr>
          <p:cNvSpPr/>
          <p:nvPr/>
        </p:nvSpPr>
        <p:spPr>
          <a:xfrm>
            <a:off x="837723" y="1540350"/>
            <a:ext cx="19924078" cy="593250"/>
          </a:xfrm>
          <a:prstGeom prst="rect">
            <a:avLst/>
          </a:prstGeom>
          <a:noFill/>
          <a:effectLst>
            <a:outerShdw blurRad="50800" dist="139700" dir="2700000" algn="tl" rotWithShape="0">
              <a:srgbClr val="FFFF00">
                <a:alpha val="40000"/>
              </a:srgbClr>
            </a:outerShdw>
          </a:effectLst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ja-JP" altLang="en-US" sz="11000" b="1" cap="none" spc="0" dirty="0">
                <a:ln w="0"/>
                <a:solidFill>
                  <a:srgbClr val="FFFF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ＤＦ太丸ゴシック体" panose="02010609010101010101" pitchFamily="1" charset="-128"/>
                <a:ea typeface="ＤＦ太丸ゴシック体" panose="02010609010101010101" pitchFamily="1" charset="-128"/>
              </a:rPr>
              <a:t>ポトフ</a:t>
            </a:r>
            <a:r>
              <a:rPr lang="ja-JP" altLang="en-US" sz="8800" b="1" cap="none" spc="0" dirty="0">
                <a:ln w="0"/>
                <a:solidFill>
                  <a:srgbClr val="FFFF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ＤＦ太丸ゴシック体" panose="02010609010101010101" pitchFamily="1" charset="-128"/>
                <a:ea typeface="ＤＦ太丸ゴシック体" panose="02010609010101010101" pitchFamily="1" charset="-128"/>
              </a:rPr>
              <a:t>を</a:t>
            </a:r>
            <a:r>
              <a:rPr lang="ja-JP" altLang="en-US" sz="9600" b="1" cap="none" spc="0" dirty="0">
                <a:ln w="0"/>
                <a:solidFill>
                  <a:srgbClr val="FFFF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ＤＦ太丸ゴシック体" panose="02010609010101010101" pitchFamily="1" charset="-128"/>
                <a:ea typeface="ＤＦ太丸ゴシック体" panose="02010609010101010101" pitchFamily="1" charset="-128"/>
              </a:rPr>
              <a:t>懐かしい </a:t>
            </a:r>
            <a:r>
              <a:rPr lang="ja-JP" altLang="en-US" sz="9600" b="1" cap="none" spc="0" dirty="0">
                <a:ln w="0"/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ＤＦ太丸ゴシック体" panose="02010609010101010101" pitchFamily="1" charset="-128"/>
                <a:ea typeface="ＤＦ太丸ゴシック体" panose="02010609010101010101" pitchFamily="1" charset="-128"/>
              </a:rPr>
              <a:t> </a:t>
            </a:r>
            <a:r>
              <a:rPr lang="ja-JP" altLang="en-US" sz="96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ＤＦ太丸ゴシック体" panose="02010609010101010101" pitchFamily="1" charset="-128"/>
                <a:ea typeface="ＤＦ太丸ゴシック体" panose="02010609010101010101" pitchFamily="1" charset="-128"/>
              </a:rPr>
              <a:t>我が家の味に！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1846D9C-6EEA-9DE5-EE11-FC0765EDDE19}"/>
              </a:ext>
            </a:extLst>
          </p:cNvPr>
          <p:cNvSpPr/>
          <p:nvPr/>
        </p:nvSpPr>
        <p:spPr>
          <a:xfrm>
            <a:off x="10984766" y="2642055"/>
            <a:ext cx="10341293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冬のポトフを心も体もあったかくなる</a:t>
            </a:r>
            <a:endParaRPr lang="en-US" altLang="ja-JP" sz="4400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4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</a:t>
            </a:r>
            <a:r>
              <a:rPr lang="ja-JP" altLang="en-US" sz="4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我が家の味にする。</a:t>
            </a:r>
          </a:p>
          <a:p>
            <a:r>
              <a:rPr lang="ja-JP" altLang="en-US" sz="4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ポトフは牛塊肉と野菜を切って</a:t>
            </a:r>
            <a:endParaRPr lang="en-US" altLang="ja-JP" sz="4400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4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火にかけるだけ！</a:t>
            </a:r>
          </a:p>
          <a:p>
            <a:r>
              <a:rPr lang="ja-JP" altLang="en-US" sz="4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だから、</a:t>
            </a:r>
            <a:endParaRPr lang="en-US" altLang="ja-JP" sz="4400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4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材料と味付けで我が家らしさが出る。</a:t>
            </a:r>
          </a:p>
        </p:txBody>
      </p:sp>
    </p:spTree>
    <p:extLst>
      <p:ext uri="{BB962C8B-B14F-4D97-AF65-F5344CB8AC3E}">
        <p14:creationId xmlns:p14="http://schemas.microsoft.com/office/powerpoint/2010/main" val="1568286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D10FC5A8-5945-78D2-6F3D-6AC7B65AEF22}"/>
              </a:ext>
            </a:extLst>
          </p:cNvPr>
          <p:cNvGrpSpPr/>
          <p:nvPr/>
        </p:nvGrpSpPr>
        <p:grpSpPr>
          <a:xfrm flipV="1">
            <a:off x="0" y="0"/>
            <a:ext cx="21599526" cy="7199313"/>
            <a:chOff x="-1" y="54989"/>
            <a:chExt cx="21599526" cy="7151805"/>
          </a:xfrm>
        </p:grpSpPr>
        <p:pic>
          <p:nvPicPr>
            <p:cNvPr id="12" name="図 11" descr="背景パターン&#10;&#10;自動的に生成された説明">
              <a:extLst>
                <a:ext uri="{FF2B5EF4-FFF2-40B4-BE49-F238E27FC236}">
                  <a16:creationId xmlns:a16="http://schemas.microsoft.com/office/drawing/2014/main" id="{F5233ECE-AA58-E9E0-4C73-56FE0889E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1938565" y="-1883577"/>
              <a:ext cx="7145834" cy="11022965"/>
            </a:xfrm>
            <a:prstGeom prst="rect">
              <a:avLst/>
            </a:prstGeom>
          </p:spPr>
        </p:pic>
        <p:pic>
          <p:nvPicPr>
            <p:cNvPr id="11" name="図 10" descr="背景パターン&#10;&#10;自動的に生成された説明">
              <a:extLst>
                <a:ext uri="{FF2B5EF4-FFF2-40B4-BE49-F238E27FC236}">
                  <a16:creationId xmlns:a16="http://schemas.microsoft.com/office/drawing/2014/main" id="{EF78E17B-9584-80C8-0049-FD7CAF333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2738328" y="-1654403"/>
              <a:ext cx="7145834" cy="10576560"/>
            </a:xfrm>
            <a:prstGeom prst="rect">
              <a:avLst/>
            </a:prstGeom>
          </p:spPr>
        </p:pic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4FB76F2-95D1-4582-3F60-8ADAE596B94B}"/>
              </a:ext>
            </a:extLst>
          </p:cNvPr>
          <p:cNvSpPr/>
          <p:nvPr/>
        </p:nvSpPr>
        <p:spPr>
          <a:xfrm>
            <a:off x="441006" y="498237"/>
            <a:ext cx="5213943" cy="3473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215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 descr="皿の上の料理&#10;&#10;自動的に生成された説明">
            <a:extLst>
              <a:ext uri="{FF2B5EF4-FFF2-40B4-BE49-F238E27FC236}">
                <a16:creationId xmlns:a16="http://schemas.microsoft.com/office/drawing/2014/main" id="{40AFF579-4F0E-6856-5FB6-B71169010B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1" t="11525" b="7909"/>
          <a:stretch/>
        </p:blipFill>
        <p:spPr>
          <a:xfrm>
            <a:off x="363853" y="370284"/>
            <a:ext cx="5183507" cy="3473433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9085F19-9CB1-77D5-E5A8-834D52894A84}"/>
              </a:ext>
            </a:extLst>
          </p:cNvPr>
          <p:cNvSpPr/>
          <p:nvPr/>
        </p:nvSpPr>
        <p:spPr>
          <a:xfrm>
            <a:off x="5980475" y="472281"/>
            <a:ext cx="9638574" cy="1005840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5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大きな具材のポトフは</a:t>
            </a:r>
            <a:endParaRPr lang="en-US" altLang="ja-JP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7DC10B9-701B-284F-CE47-75FD914C0120}"/>
              </a:ext>
            </a:extLst>
          </p:cNvPr>
          <p:cNvSpPr/>
          <p:nvPr/>
        </p:nvSpPr>
        <p:spPr>
          <a:xfrm>
            <a:off x="6797040" y="1537794"/>
            <a:ext cx="14223716" cy="25955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5400" b="1" cap="none" spc="0" dirty="0">
                <a:ln w="0"/>
                <a:solidFill>
                  <a:srgbClr val="FF99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太丸ゴシック体" panose="02010609010101010101" pitchFamily="1" charset="-128"/>
                <a:ea typeface="ＤＦ太丸ゴシック体" panose="02010609010101010101" pitchFamily="1" charset="-128"/>
              </a:rPr>
              <a:t>メインディッシュ！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B5530CD-B078-CD4E-7CAF-FEE5E682D4F3}"/>
              </a:ext>
            </a:extLst>
          </p:cNvPr>
          <p:cNvSpPr/>
          <p:nvPr/>
        </p:nvSpPr>
        <p:spPr>
          <a:xfrm>
            <a:off x="3395418" y="4274484"/>
            <a:ext cx="1762533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大きい具材をナイフとフォークで食べるポトフは立派なメインディッシュ。</a:t>
            </a:r>
          </a:p>
          <a:p>
            <a:r>
              <a:rPr lang="ja-JP" altLang="en-US" sz="40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スープを別皿にするフランス流でさらに豪華な食事になります。</a:t>
            </a:r>
          </a:p>
          <a:p>
            <a:r>
              <a:rPr lang="ja-JP" altLang="en-US" sz="40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しかも、それらが一鍋でできちゃいます。</a:t>
            </a:r>
          </a:p>
          <a:p>
            <a:r>
              <a:rPr lang="ja-JP" altLang="en-US" sz="40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残ったスープは別料理にブイヨンで使え目一杯味わえます。</a:t>
            </a:r>
          </a:p>
        </p:txBody>
      </p:sp>
      <p:pic>
        <p:nvPicPr>
          <p:cNvPr id="18" name="図 17" descr="アイコン&#10;&#10;自動的に生成された説明">
            <a:extLst>
              <a:ext uri="{FF2B5EF4-FFF2-40B4-BE49-F238E27FC236}">
                <a16:creationId xmlns:a16="http://schemas.microsoft.com/office/drawing/2014/main" id="{6119DEBF-4974-7104-BA71-134DF1A29D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87" y="4286966"/>
            <a:ext cx="833779" cy="625334"/>
          </a:xfrm>
          <a:prstGeom prst="rect">
            <a:avLst/>
          </a:prstGeom>
        </p:spPr>
      </p:pic>
      <p:pic>
        <p:nvPicPr>
          <p:cNvPr id="19" name="図 18" descr="アイコン&#10;&#10;自動的に生成された説明">
            <a:extLst>
              <a:ext uri="{FF2B5EF4-FFF2-40B4-BE49-F238E27FC236}">
                <a16:creationId xmlns:a16="http://schemas.microsoft.com/office/drawing/2014/main" id="{431505B3-FA9E-3F5C-E01C-64B8772E35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87" y="4401424"/>
            <a:ext cx="833779" cy="625334"/>
          </a:xfrm>
          <a:prstGeom prst="rect">
            <a:avLst/>
          </a:prstGeom>
        </p:spPr>
      </p:pic>
      <p:pic>
        <p:nvPicPr>
          <p:cNvPr id="20" name="図 19" descr="アイコン&#10;&#10;自動的に生成された説明">
            <a:extLst>
              <a:ext uri="{FF2B5EF4-FFF2-40B4-BE49-F238E27FC236}">
                <a16:creationId xmlns:a16="http://schemas.microsoft.com/office/drawing/2014/main" id="{48753C77-44CD-1F0E-BB7B-C11F46002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87" y="4983656"/>
            <a:ext cx="833779" cy="625334"/>
          </a:xfrm>
          <a:prstGeom prst="rect">
            <a:avLst/>
          </a:prstGeom>
        </p:spPr>
      </p:pic>
      <p:pic>
        <p:nvPicPr>
          <p:cNvPr id="21" name="図 20" descr="アイコン&#10;&#10;自動的に生成された説明">
            <a:extLst>
              <a:ext uri="{FF2B5EF4-FFF2-40B4-BE49-F238E27FC236}">
                <a16:creationId xmlns:a16="http://schemas.microsoft.com/office/drawing/2014/main" id="{8752CF16-DDA3-A75B-0626-132C4C58D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87" y="6203695"/>
            <a:ext cx="833779" cy="62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2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楕円 8">
            <a:extLst>
              <a:ext uri="{FF2B5EF4-FFF2-40B4-BE49-F238E27FC236}">
                <a16:creationId xmlns:a16="http://schemas.microsoft.com/office/drawing/2014/main" id="{D567E6E1-7320-DDD5-34C3-7114F9CEC4AB}"/>
              </a:ext>
            </a:extLst>
          </p:cNvPr>
          <p:cNvSpPr/>
          <p:nvPr/>
        </p:nvSpPr>
        <p:spPr>
          <a:xfrm>
            <a:off x="-420536" y="-371413"/>
            <a:ext cx="11545446" cy="794213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5" name="図 4" descr="ボウルの中にあるサラダ&#10;&#10;自動的に生成された説明">
            <a:extLst>
              <a:ext uri="{FF2B5EF4-FFF2-40B4-BE49-F238E27FC236}">
                <a16:creationId xmlns:a16="http://schemas.microsoft.com/office/drawing/2014/main" id="{37E94E5E-B24C-2678-6768-EA0F829846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0" t="6766" r="8761" b="6767"/>
          <a:stretch/>
        </p:blipFill>
        <p:spPr>
          <a:xfrm>
            <a:off x="0" y="268207"/>
            <a:ext cx="9579986" cy="6662897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0B3CDE91-D434-3F0B-F4B3-84E84C25C5D7}"/>
              </a:ext>
            </a:extLst>
          </p:cNvPr>
          <p:cNvSpPr/>
          <p:nvPr/>
        </p:nvSpPr>
        <p:spPr>
          <a:xfrm>
            <a:off x="12503636" y="-532805"/>
            <a:ext cx="5952498" cy="595249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36846CE0-AA5D-4C21-CEF2-CAC9D112747E}"/>
              </a:ext>
            </a:extLst>
          </p:cNvPr>
          <p:cNvSpPr/>
          <p:nvPr/>
        </p:nvSpPr>
        <p:spPr>
          <a:xfrm>
            <a:off x="16764000" y="2739967"/>
            <a:ext cx="4459346" cy="4459346"/>
          </a:xfrm>
          <a:prstGeom prst="ellipse">
            <a:avLst/>
          </a:prstGeom>
          <a:solidFill>
            <a:srgbClr val="FFCCFF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AD67466-8B43-6C21-1661-51D1ADC3AAB8}"/>
              </a:ext>
            </a:extLst>
          </p:cNvPr>
          <p:cNvSpPr/>
          <p:nvPr/>
        </p:nvSpPr>
        <p:spPr>
          <a:xfrm>
            <a:off x="7214494" y="446253"/>
            <a:ext cx="14497685" cy="360786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12500"/>
                <a:gd name="adj2" fmla="val 399"/>
              </a:avLst>
            </a:prstTxWarp>
            <a:spAutoFit/>
          </a:bodyPr>
          <a:lstStyle/>
          <a:p>
            <a:r>
              <a:rPr lang="ja-JP" altLang="en-US" sz="5400" b="1" cap="none" spc="0" dirty="0">
                <a:ln w="0"/>
                <a:solidFill>
                  <a:schemeClr val="bg1"/>
                </a:solidFill>
                <a:effectLst>
                  <a:outerShdw blurRad="38100" dist="13970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安いお肉だから</a:t>
            </a:r>
            <a:endParaRPr lang="en-US" altLang="ja-JP" sz="5400" b="1" cap="none" spc="0" dirty="0">
              <a:ln w="0"/>
              <a:solidFill>
                <a:schemeClr val="bg1"/>
              </a:solidFill>
              <a:effectLst>
                <a:outerShdw blurRad="38100" dist="139700" dir="2700000" algn="tl" rotWithShape="0">
                  <a:schemeClr val="dk1">
                    <a:alpha val="40000"/>
                  </a:schemeClr>
                </a:outerShdw>
              </a:effectLst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  <a:p>
            <a:r>
              <a:rPr lang="ja-JP" altLang="en-US" sz="5400" b="1" cap="none" spc="0" dirty="0">
                <a:ln w="0"/>
                <a:solidFill>
                  <a:schemeClr val="bg1"/>
                </a:solidFill>
                <a:effectLst>
                  <a:outerShdw blurRad="38100" dist="13970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　　暖かくておいしいポトフができます！</a:t>
            </a:r>
            <a:r>
              <a:rPr lang="ja-JP" altLang="en-US" sz="5400" b="1" cap="none" spc="0" dirty="0">
                <a:ln w="0"/>
                <a:solidFill>
                  <a:schemeClr val="bg1"/>
                </a:solidFill>
                <a:effectLst>
                  <a:outerShdw blurRad="38100" dist="139700" dir="2700000" algn="tl" rotWithShape="0">
                    <a:schemeClr val="dk1">
                      <a:alpha val="40000"/>
                    </a:schemeClr>
                  </a:outerShdw>
                </a:effectLst>
              </a:rPr>
              <a:t>　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F794068-1413-C6E2-2E8C-5C9A8E0CF26D}"/>
              </a:ext>
            </a:extLst>
          </p:cNvPr>
          <p:cNvSpPr/>
          <p:nvPr/>
        </p:nvSpPr>
        <p:spPr>
          <a:xfrm>
            <a:off x="7156638" y="438478"/>
            <a:ext cx="14497685" cy="360786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12500"/>
                <a:gd name="adj2" fmla="val 399"/>
              </a:avLst>
            </a:prstTxWarp>
            <a:spAutoFit/>
          </a:bodyPr>
          <a:lstStyle/>
          <a:p>
            <a:r>
              <a:rPr lang="ja-JP" altLang="en-US" sz="5400" b="0" cap="none" spc="0" dirty="0">
                <a:ln w="0"/>
                <a:solidFill>
                  <a:srgbClr val="FF99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安いお肉だから</a:t>
            </a:r>
            <a:endParaRPr lang="en-US" altLang="ja-JP" sz="5400" b="0" cap="none" spc="0" dirty="0">
              <a:ln w="0"/>
              <a:solidFill>
                <a:srgbClr val="FF99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  <a:p>
            <a:r>
              <a:rPr lang="ja-JP" altLang="en-US" sz="5400" b="0" cap="none" spc="0" dirty="0">
                <a:ln w="0"/>
                <a:solidFill>
                  <a:srgbClr val="FF99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　　暖かくておいしい</a:t>
            </a:r>
            <a:r>
              <a:rPr lang="ja-JP" alt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ポトフ</a:t>
            </a:r>
            <a:r>
              <a:rPr lang="ja-JP" altLang="en-US" sz="5400" b="0" cap="none" spc="0" dirty="0">
                <a:ln w="0"/>
                <a:solidFill>
                  <a:srgbClr val="FF99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ができます！</a:t>
            </a:r>
            <a:r>
              <a:rPr lang="ja-JP" altLang="en-US" sz="5400" b="0" cap="none" spc="0" dirty="0">
                <a:ln w="0"/>
                <a:solidFill>
                  <a:srgbClr val="FF99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E73EC63F-3FB7-F489-B662-A038D9A22914}"/>
              </a:ext>
            </a:extLst>
          </p:cNvPr>
          <p:cNvSpPr/>
          <p:nvPr/>
        </p:nvSpPr>
        <p:spPr>
          <a:xfrm>
            <a:off x="9989223" y="2950010"/>
            <a:ext cx="4727694" cy="4727694"/>
          </a:xfrm>
          <a:prstGeom prst="ellipse">
            <a:avLst/>
          </a:prstGeom>
          <a:solidFill>
            <a:srgbClr val="FFFF99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C224B14-BB02-C7F2-B77F-4485FB08CC35}"/>
              </a:ext>
            </a:extLst>
          </p:cNvPr>
          <p:cNvSpPr/>
          <p:nvPr/>
        </p:nvSpPr>
        <p:spPr>
          <a:xfrm>
            <a:off x="8691883" y="4421006"/>
            <a:ext cx="12393136" cy="18133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ts val="4600"/>
              </a:lnSpc>
            </a:pPr>
            <a:r>
              <a:rPr lang="ja-JP" altLang="en-US" sz="28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●ポトフは香辛料と塩だけの味付け、具材の旨味で深い味わいになります。</a:t>
            </a:r>
          </a:p>
          <a:p>
            <a:pPr>
              <a:lnSpc>
                <a:spcPts val="4600"/>
              </a:lnSpc>
            </a:pPr>
            <a:r>
              <a:rPr lang="ja-JP" altLang="en-US" sz="28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●すね肉やもも肉、かた肉などの硬いお肉は煮込むと美味しい味がでます。</a:t>
            </a:r>
          </a:p>
          <a:p>
            <a:pPr>
              <a:lnSpc>
                <a:spcPts val="4600"/>
              </a:lnSpc>
            </a:pPr>
            <a:r>
              <a:rPr lang="ja-JP" altLang="en-US" sz="28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・・・ポトフは安くて、美味しくて、簡単調理の冬の優れメニューです。</a:t>
            </a:r>
          </a:p>
        </p:txBody>
      </p:sp>
    </p:spTree>
    <p:extLst>
      <p:ext uri="{BB962C8B-B14F-4D97-AF65-F5344CB8AC3E}">
        <p14:creationId xmlns:p14="http://schemas.microsoft.com/office/powerpoint/2010/main" val="2911129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AC96247-23F3-7769-A730-2F58D4BE785E}"/>
              </a:ext>
            </a:extLst>
          </p:cNvPr>
          <p:cNvSpPr/>
          <p:nvPr/>
        </p:nvSpPr>
        <p:spPr>
          <a:xfrm>
            <a:off x="0" y="0"/>
            <a:ext cx="21599525" cy="71993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AB4E118-79D7-A43F-5299-6852412CA097}"/>
              </a:ext>
            </a:extLst>
          </p:cNvPr>
          <p:cNvSpPr/>
          <p:nvPr/>
        </p:nvSpPr>
        <p:spPr>
          <a:xfrm>
            <a:off x="388620" y="434340"/>
            <a:ext cx="9418320" cy="63779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ボウルに盛られた料理&#10;&#10;自動的に生成された説明">
            <a:extLst>
              <a:ext uri="{FF2B5EF4-FFF2-40B4-BE49-F238E27FC236}">
                <a16:creationId xmlns:a16="http://schemas.microsoft.com/office/drawing/2014/main" id="{9435484A-2A59-D663-6185-3A8D0F0F68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4" t="22394" r="8470" b="21057"/>
          <a:stretch/>
        </p:blipFill>
        <p:spPr>
          <a:xfrm>
            <a:off x="817785" y="800100"/>
            <a:ext cx="8673767" cy="56007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2D3E999-936E-B71F-5F18-0B0404E0A84B}"/>
              </a:ext>
            </a:extLst>
          </p:cNvPr>
          <p:cNvSpPr/>
          <p:nvPr/>
        </p:nvSpPr>
        <p:spPr>
          <a:xfrm>
            <a:off x="1333500" y="538216"/>
            <a:ext cx="11010900" cy="1356807"/>
          </a:xfrm>
          <a:prstGeom prst="rect">
            <a:avLst/>
          </a:prstGeom>
          <a:noFill/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ja-JP" altLang="en-US" sz="5400" b="1" dirty="0">
                <a:solidFill>
                  <a:schemeClr val="bg1"/>
                </a:solidFill>
                <a:latin typeface="ＤＦ太丸ゴシック体" panose="02010609010101010101" pitchFamily="1" charset="-128"/>
                <a:ea typeface="ＤＦ太丸ゴシック体" panose="02010609010101010101" pitchFamily="1" charset="-128"/>
              </a:rPr>
              <a:t>寒い冬には生姜を入れて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F59C6C0-BC38-EFA7-C7A3-9D3D93B45D8F}"/>
              </a:ext>
            </a:extLst>
          </p:cNvPr>
          <p:cNvSpPr/>
          <p:nvPr/>
        </p:nvSpPr>
        <p:spPr>
          <a:xfrm>
            <a:off x="8412480" y="1998899"/>
            <a:ext cx="5696792" cy="2020651"/>
          </a:xfrm>
          <a:prstGeom prst="rect">
            <a:avLst/>
          </a:prstGeom>
          <a:noFill/>
          <a:effectLst>
            <a:outerShdw blurRad="50800" dist="127000" dir="2700000" algn="tl" rotWithShape="0">
              <a:schemeClr val="tx1">
                <a:alpha val="40000"/>
              </a:schemeClr>
            </a:outerShdw>
          </a:effectLst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ポカポカ</a:t>
            </a:r>
            <a:endParaRPr lang="ja-JP" alt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54F7421-4A0C-7EB5-8DFB-69D1A032AE89}"/>
              </a:ext>
            </a:extLst>
          </p:cNvPr>
          <p:cNvSpPr/>
          <p:nvPr/>
        </p:nvSpPr>
        <p:spPr>
          <a:xfrm>
            <a:off x="14386560" y="1895023"/>
            <a:ext cx="6395180" cy="2189297"/>
          </a:xfrm>
          <a:prstGeom prst="rect">
            <a:avLst/>
          </a:prstGeom>
          <a:noFill/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ポトフ！</a:t>
            </a:r>
            <a:endParaRPr lang="ja-JP" altLang="en-US" sz="5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5F72B00-89EB-9D09-E7D0-BD4F57A01AB5}"/>
              </a:ext>
            </a:extLst>
          </p:cNvPr>
          <p:cNvSpPr/>
          <p:nvPr/>
        </p:nvSpPr>
        <p:spPr>
          <a:xfrm>
            <a:off x="8202217" y="4785360"/>
            <a:ext cx="12579524" cy="161385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>
              <a:lnSpc>
                <a:spcPts val="5200"/>
              </a:lnSpc>
            </a:pPr>
            <a:r>
              <a:rPr lang="ja-JP" altLang="en-US" sz="40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●体を温めるポトフに生姜を入れればさらにポカポカ。</a:t>
            </a:r>
          </a:p>
          <a:p>
            <a:r>
              <a:rPr lang="ja-JP" altLang="en-US" sz="40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●美味しいポトフで体を温め風邪対策にもなります。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135EFC3-2300-6A12-C25A-678FAA8A402A}"/>
              </a:ext>
            </a:extLst>
          </p:cNvPr>
          <p:cNvSpPr/>
          <p:nvPr/>
        </p:nvSpPr>
        <p:spPr>
          <a:xfrm>
            <a:off x="8348552" y="1960466"/>
            <a:ext cx="5696792" cy="2020651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0000">
                <a:alpha val="40000"/>
              </a:srgbClr>
            </a:outerShdw>
          </a:effectLst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54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ポカポカ</a:t>
            </a:r>
            <a:endParaRPr lang="ja-JP" altLang="en-US" sz="54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B6824F7-1652-696E-F985-6FD0A4CE9A4A}"/>
              </a:ext>
            </a:extLst>
          </p:cNvPr>
          <p:cNvSpPr/>
          <p:nvPr/>
        </p:nvSpPr>
        <p:spPr>
          <a:xfrm>
            <a:off x="14259965" y="1837763"/>
            <a:ext cx="6395180" cy="218929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5400" b="0" cap="none" spc="0" dirty="0">
                <a:ln w="0"/>
                <a:solidFill>
                  <a:srgbClr val="FF99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超極太丸ゴシック体" panose="020F0B00010101010101" pitchFamily="50" charset="-128"/>
                <a:ea typeface="ＤＦＰ超極太丸ゴシック体" panose="020F0B00010101010101" pitchFamily="50" charset="-128"/>
              </a:rPr>
              <a:t>ポトフ！</a:t>
            </a:r>
            <a:endParaRPr lang="ja-JP" altLang="en-US" sz="5400" b="0" cap="none" spc="0" dirty="0">
              <a:ln w="0"/>
              <a:solidFill>
                <a:srgbClr val="FF99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6C20CFE-AB08-7B33-0872-4DD686CE8FFA}"/>
              </a:ext>
            </a:extLst>
          </p:cNvPr>
          <p:cNvSpPr/>
          <p:nvPr/>
        </p:nvSpPr>
        <p:spPr>
          <a:xfrm>
            <a:off x="1307466" y="473446"/>
            <a:ext cx="11010900" cy="135680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ja-JP" altLang="en-US" sz="5400" dirty="0">
                <a:solidFill>
                  <a:schemeClr val="accent2">
                    <a:lumMod val="75000"/>
                  </a:schemeClr>
                </a:solidFill>
                <a:latin typeface="ＤＦ太丸ゴシック体" panose="02010609010101010101" pitchFamily="1" charset="-128"/>
                <a:ea typeface="ＤＦ太丸ゴシック体" panose="02010609010101010101" pitchFamily="1" charset="-128"/>
              </a:rPr>
              <a:t>寒い冬には生姜を入れて</a:t>
            </a:r>
          </a:p>
        </p:txBody>
      </p:sp>
    </p:spTree>
    <p:extLst>
      <p:ext uri="{BB962C8B-B14F-4D97-AF65-F5344CB8AC3E}">
        <p14:creationId xmlns:p14="http://schemas.microsoft.com/office/powerpoint/2010/main" val="3154527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2DE0085-045B-41A0-DCFF-D9F531B28178}"/>
              </a:ext>
            </a:extLst>
          </p:cNvPr>
          <p:cNvSpPr/>
          <p:nvPr/>
        </p:nvSpPr>
        <p:spPr>
          <a:xfrm>
            <a:off x="0" y="0"/>
            <a:ext cx="21599525" cy="7199313"/>
          </a:xfrm>
          <a:prstGeom prst="rect">
            <a:avLst/>
          </a:prstGeom>
          <a:solidFill>
            <a:srgbClr val="FFF7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皿の上の野菜と肉とブロッコリーの料理&#10;&#10;自動的に生成された説明">
            <a:extLst>
              <a:ext uri="{FF2B5EF4-FFF2-40B4-BE49-F238E27FC236}">
                <a16:creationId xmlns:a16="http://schemas.microsoft.com/office/drawing/2014/main" id="{7345ABAD-3301-77CF-84BA-0B6785329C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62"/>
          <a:stretch/>
        </p:blipFill>
        <p:spPr>
          <a:xfrm>
            <a:off x="205732" y="354681"/>
            <a:ext cx="8641542" cy="648994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2D90914-7266-4E1F-192B-2DC82128A980}"/>
              </a:ext>
            </a:extLst>
          </p:cNvPr>
          <p:cNvSpPr/>
          <p:nvPr/>
        </p:nvSpPr>
        <p:spPr>
          <a:xfrm rot="21109126">
            <a:off x="7216799" y="390791"/>
            <a:ext cx="13681235" cy="415982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9097"/>
                <a:gd name="adj2" fmla="val 0"/>
              </a:avLst>
            </a:prstTxWarp>
            <a:spAutoFit/>
          </a:bodyPr>
          <a:lstStyle/>
          <a:p>
            <a:r>
              <a:rPr lang="ja-JP" altLang="en-US" sz="5400" cap="none" spc="0" dirty="0">
                <a:ln w="0"/>
                <a:solidFill>
                  <a:schemeClr val="bg1"/>
                </a:solidFill>
                <a:effectLst>
                  <a:outerShdw blurRad="50800" dist="165100" dir="2700000" algn="tl" rotWithShape="0">
                    <a:prstClr val="black">
                      <a:alpha val="40000"/>
                    </a:prst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ポトフで</a:t>
            </a:r>
            <a:endParaRPr lang="en-US" altLang="ja-JP" sz="5400" cap="none" spc="0" dirty="0">
              <a:ln w="0"/>
              <a:solidFill>
                <a:schemeClr val="bg1"/>
              </a:solidFill>
              <a:effectLst>
                <a:outerShdw blurRad="50800" dist="165100" dir="2700000" algn="tl" rotWithShape="0">
                  <a:prstClr val="black">
                    <a:alpha val="40000"/>
                  </a:prstClr>
                </a:outerShdw>
              </a:effectLst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  <a:p>
            <a:r>
              <a:rPr lang="ja-JP" altLang="en-US" sz="5400" cap="none" spc="0" dirty="0">
                <a:ln w="0"/>
                <a:solidFill>
                  <a:schemeClr val="bg1"/>
                </a:solidFill>
                <a:effectLst>
                  <a:outerShdw blurRad="50800" dist="165100" dir="2700000" algn="tl" rotWithShape="0">
                    <a:prstClr val="black">
                      <a:alpha val="40000"/>
                    </a:prst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大好きウィンナーと</a:t>
            </a:r>
            <a:endParaRPr lang="en-US" altLang="ja-JP" sz="5400" cap="none" spc="0" dirty="0">
              <a:ln w="0"/>
              <a:solidFill>
                <a:schemeClr val="bg1"/>
              </a:solidFill>
              <a:effectLst>
                <a:outerShdw blurRad="50800" dist="165100" dir="2700000" algn="tl" rotWithShape="0">
                  <a:prstClr val="black">
                    <a:alpha val="40000"/>
                  </a:prstClr>
                </a:outerShdw>
              </a:effectLst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  <a:p>
            <a:r>
              <a:rPr lang="ja-JP" altLang="en-US" sz="5400" dirty="0">
                <a:ln w="0"/>
                <a:solidFill>
                  <a:schemeClr val="bg1"/>
                </a:solidFill>
                <a:effectLst>
                  <a:outerShdw blurRad="50800" dist="165100" dir="2700000" algn="tl" rotWithShape="0">
                    <a:prstClr val="black">
                      <a:alpha val="40000"/>
                    </a:prst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　　　</a:t>
            </a:r>
            <a:r>
              <a:rPr lang="ja-JP" altLang="en-US" sz="5400" cap="none" spc="0" dirty="0">
                <a:ln w="0"/>
                <a:solidFill>
                  <a:schemeClr val="bg1"/>
                </a:solidFill>
                <a:effectLst>
                  <a:outerShdw blurRad="50800" dist="165100" dir="2700000" algn="tl" rotWithShape="0">
                    <a:prstClr val="black">
                      <a:alpha val="40000"/>
                    </a:prst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野菜モリモリ！</a:t>
            </a:r>
          </a:p>
        </p:txBody>
      </p:sp>
      <p:sp>
        <p:nvSpPr>
          <p:cNvPr id="5" name="円弧 4">
            <a:extLst>
              <a:ext uri="{FF2B5EF4-FFF2-40B4-BE49-F238E27FC236}">
                <a16:creationId xmlns:a16="http://schemas.microsoft.com/office/drawing/2014/main" id="{E26759CB-B786-B9FD-7341-4CFBB848432C}"/>
              </a:ext>
            </a:extLst>
          </p:cNvPr>
          <p:cNvSpPr/>
          <p:nvPr/>
        </p:nvSpPr>
        <p:spPr>
          <a:xfrm rot="20507254">
            <a:off x="11186155" y="1593198"/>
            <a:ext cx="5240507" cy="755066"/>
          </a:xfrm>
          <a:prstGeom prst="arc">
            <a:avLst>
              <a:gd name="adj1" fmla="val 12314836"/>
              <a:gd name="adj2" fmla="val 21328800"/>
            </a:avLst>
          </a:prstGeom>
          <a:ln w="762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星: 5 pt 6">
            <a:extLst>
              <a:ext uri="{FF2B5EF4-FFF2-40B4-BE49-F238E27FC236}">
                <a16:creationId xmlns:a16="http://schemas.microsoft.com/office/drawing/2014/main" id="{AD2F78CE-1D2B-B61A-FEAD-0DAF75A07812}"/>
              </a:ext>
            </a:extLst>
          </p:cNvPr>
          <p:cNvSpPr/>
          <p:nvPr/>
        </p:nvSpPr>
        <p:spPr>
          <a:xfrm rot="603334" flipH="1">
            <a:off x="16160672" y="336732"/>
            <a:ext cx="1174980" cy="117498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星: 5 pt 5">
            <a:extLst>
              <a:ext uri="{FF2B5EF4-FFF2-40B4-BE49-F238E27FC236}">
                <a16:creationId xmlns:a16="http://schemas.microsoft.com/office/drawing/2014/main" id="{2BE1AF1E-21F1-FC0D-5ED6-DEB6C22062B1}"/>
              </a:ext>
            </a:extLst>
          </p:cNvPr>
          <p:cNvSpPr/>
          <p:nvPr/>
        </p:nvSpPr>
        <p:spPr>
          <a:xfrm rot="603334" flipH="1">
            <a:off x="15997275" y="354681"/>
            <a:ext cx="1174980" cy="1174980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AFE2F0D-58F1-AB85-F0DF-7A6F582BB4BD}"/>
              </a:ext>
            </a:extLst>
          </p:cNvPr>
          <p:cNvSpPr/>
          <p:nvPr/>
        </p:nvSpPr>
        <p:spPr>
          <a:xfrm>
            <a:off x="9654591" y="4459022"/>
            <a:ext cx="1146980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●ポトフは彩りの良さでお子さんも大好き！</a:t>
            </a:r>
          </a:p>
          <a:p>
            <a:r>
              <a:rPr lang="ja-JP" altLang="en-US" sz="4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●ウィンナー</a:t>
            </a:r>
            <a:r>
              <a:rPr lang="ja-JP" altLang="en-US" sz="4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といっしょで野菜もモリモリ！</a:t>
            </a:r>
          </a:p>
          <a:p>
            <a:r>
              <a:rPr lang="ja-JP" altLang="en-US" sz="4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</a:t>
            </a:r>
            <a:r>
              <a:rPr lang="ja-JP" altLang="en-US" sz="4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小さめに切ったり、飾り切りで喜びます！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0EA891C-02B6-2E62-E365-E6DB668444C5}"/>
              </a:ext>
            </a:extLst>
          </p:cNvPr>
          <p:cNvSpPr/>
          <p:nvPr/>
        </p:nvSpPr>
        <p:spPr>
          <a:xfrm rot="21109126">
            <a:off x="7159747" y="374381"/>
            <a:ext cx="13681235" cy="415982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9097"/>
                <a:gd name="adj2" fmla="val 0"/>
              </a:avLst>
            </a:prstTxWarp>
            <a:spAutoFit/>
          </a:bodyPr>
          <a:lstStyle/>
          <a:p>
            <a:r>
              <a:rPr lang="ja-JP" altLang="en-US" sz="5400" b="1" cap="none" spc="0" dirty="0">
                <a:ln w="0"/>
                <a:solidFill>
                  <a:srgbClr val="FF0000"/>
                </a:solidFill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ポトフ</a:t>
            </a:r>
            <a:r>
              <a:rPr lang="ja-JP" altLang="en-US" sz="5400" b="0" cap="none" spc="0" dirty="0">
                <a:ln w="0"/>
                <a:solidFill>
                  <a:srgbClr val="FFC000"/>
                </a:solidFill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で</a:t>
            </a:r>
            <a:endParaRPr lang="en-US" altLang="ja-JP" sz="5400" b="0" cap="none" spc="0" dirty="0">
              <a:ln w="0"/>
              <a:solidFill>
                <a:srgbClr val="FFC000"/>
              </a:solidFill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  <a:p>
            <a:r>
              <a:rPr lang="ja-JP" altLang="en-US" sz="5400" b="0" cap="none" spc="0" dirty="0">
                <a:ln w="0"/>
                <a:solidFill>
                  <a:srgbClr val="FFC000"/>
                </a:solidFill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大好き</a:t>
            </a:r>
            <a:r>
              <a:rPr lang="ja-JP" altLang="en-US" sz="5400" b="0" cap="none" spc="0" dirty="0">
                <a:ln w="0"/>
                <a:solidFill>
                  <a:srgbClr val="CC3300"/>
                </a:solidFill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ウィンナー</a:t>
            </a:r>
            <a:r>
              <a:rPr lang="ja-JP" altLang="en-US" sz="5400" b="0" cap="none" spc="0" dirty="0">
                <a:ln w="0"/>
                <a:solidFill>
                  <a:srgbClr val="FFC000"/>
                </a:solidFill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と</a:t>
            </a:r>
            <a:endParaRPr lang="en-US" altLang="ja-JP" sz="5400" b="0" cap="none" spc="0" dirty="0">
              <a:ln w="0"/>
              <a:solidFill>
                <a:srgbClr val="FFC000"/>
              </a:solidFill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  <a:p>
            <a:r>
              <a:rPr lang="ja-JP" altLang="en-US" sz="5400" dirty="0">
                <a:ln w="0"/>
                <a:solidFill>
                  <a:srgbClr val="FFC000"/>
                </a:solidFill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　　　</a:t>
            </a:r>
            <a:r>
              <a:rPr lang="ja-JP" altLang="en-US" sz="5400" b="0" cap="none" spc="0" dirty="0">
                <a:ln w="0"/>
                <a:solidFill>
                  <a:srgbClr val="92D050"/>
                </a:solidFill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野菜</a:t>
            </a:r>
            <a:r>
              <a:rPr lang="ja-JP" altLang="en-US" sz="5400" b="0" cap="none" spc="0" dirty="0">
                <a:ln w="0"/>
                <a:solidFill>
                  <a:srgbClr val="FFC000"/>
                </a:solidFill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モリモリ！</a:t>
            </a:r>
          </a:p>
        </p:txBody>
      </p:sp>
    </p:spTree>
    <p:extLst>
      <p:ext uri="{BB962C8B-B14F-4D97-AF65-F5344CB8AC3E}">
        <p14:creationId xmlns:p14="http://schemas.microsoft.com/office/powerpoint/2010/main" val="3218322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E47E7B3D-8427-7789-0A96-BF6633A6E60D}"/>
              </a:ext>
            </a:extLst>
          </p:cNvPr>
          <p:cNvSpPr/>
          <p:nvPr/>
        </p:nvSpPr>
        <p:spPr>
          <a:xfrm>
            <a:off x="0" y="0"/>
            <a:ext cx="21599525" cy="7199313"/>
          </a:xfrm>
          <a:prstGeom prst="rect">
            <a:avLst/>
          </a:prstGeom>
          <a:solidFill>
            <a:srgbClr val="FFF7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フルーツ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7C76B00F-D689-3B33-3756-18266607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3454" b="8225"/>
          <a:stretch/>
        </p:blipFill>
        <p:spPr>
          <a:xfrm flipH="1">
            <a:off x="6053434" y="4929541"/>
            <a:ext cx="3541421" cy="2107428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3" name="図 2" descr="ブロッコリーと肉の料理&#10;&#10;中程度の精度で自動的に生成された説明">
            <a:extLst>
              <a:ext uri="{FF2B5EF4-FFF2-40B4-BE49-F238E27FC236}">
                <a16:creationId xmlns:a16="http://schemas.microsoft.com/office/drawing/2014/main" id="{F202236F-234A-ACCB-DAED-9B9F733B4E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" r="4169"/>
          <a:stretch/>
        </p:blipFill>
        <p:spPr>
          <a:xfrm>
            <a:off x="55604" y="0"/>
            <a:ext cx="8773715" cy="710425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2D90914-7266-4E1F-192B-2DC82128A980}"/>
              </a:ext>
            </a:extLst>
          </p:cNvPr>
          <p:cNvSpPr/>
          <p:nvPr/>
        </p:nvSpPr>
        <p:spPr>
          <a:xfrm>
            <a:off x="6336783" y="391221"/>
            <a:ext cx="14957941" cy="3785652"/>
          </a:xfrm>
          <a:prstGeom prst="rect">
            <a:avLst/>
          </a:prstGeom>
          <a:noFill/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1200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シンプル</a:t>
            </a:r>
            <a:r>
              <a:rPr lang="ja-JP" altLang="en-US" sz="960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だけど</a:t>
            </a:r>
            <a:endParaRPr lang="en-US" altLang="ja-JP" sz="96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  <a:p>
            <a:r>
              <a:rPr lang="ja-JP" altLang="en-US" sz="1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　</a:t>
            </a:r>
            <a:r>
              <a:rPr lang="ja-JP" altLang="en-US" sz="1200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多彩</a:t>
            </a:r>
            <a:r>
              <a:rPr lang="ja-JP" altLang="en-US" sz="960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な</a:t>
            </a:r>
            <a:r>
              <a:rPr lang="ja-JP" altLang="en-US" sz="1200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風味</a:t>
            </a:r>
            <a:r>
              <a:rPr lang="ja-JP" altLang="en-US" sz="960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の</a:t>
            </a:r>
            <a:r>
              <a:rPr lang="ja-JP" altLang="en-US" sz="1200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ポトフ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EBD56FB-412D-2B36-2875-A5BA65D52DAC}"/>
              </a:ext>
            </a:extLst>
          </p:cNvPr>
          <p:cNvSpPr/>
          <p:nvPr/>
        </p:nvSpPr>
        <p:spPr>
          <a:xfrm>
            <a:off x="6245342" y="330261"/>
            <a:ext cx="14957941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12000" b="1" cap="none" spc="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シンプル</a:t>
            </a:r>
            <a:r>
              <a:rPr lang="ja-JP" altLang="en-US" sz="9600" b="0" cap="none" spc="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だけど</a:t>
            </a:r>
            <a:endParaRPr lang="en-US" altLang="ja-JP" sz="9600" b="0" cap="none" spc="0" dirty="0">
              <a:ln w="0"/>
              <a:solidFill>
                <a:srgbClr val="FF66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ＤＦＰ太丸ゴシック体" panose="020F0800010101010101" pitchFamily="50" charset="-128"/>
              <a:ea typeface="ＤＦＰ太丸ゴシック体" panose="020F0800010101010101" pitchFamily="50" charset="-128"/>
            </a:endParaRPr>
          </a:p>
          <a:p>
            <a:r>
              <a:rPr lang="ja-JP" altLang="en-US" sz="1200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　</a:t>
            </a:r>
            <a:r>
              <a:rPr lang="ja-JP" altLang="en-US" sz="12000" b="1" cap="none" spc="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多彩</a:t>
            </a:r>
            <a:r>
              <a:rPr lang="ja-JP" altLang="en-US" sz="9600" b="0" cap="none" spc="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な</a:t>
            </a:r>
            <a:r>
              <a:rPr lang="ja-JP" altLang="en-US" sz="12000" b="1" cap="none" spc="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風味</a:t>
            </a:r>
            <a:r>
              <a:rPr lang="ja-JP" altLang="en-US" sz="9600" b="0" cap="none" spc="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の</a:t>
            </a:r>
            <a:r>
              <a:rPr lang="ja-JP" altLang="en-US" sz="12000" b="1" cap="none" spc="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Ｐ太丸ゴシック体" panose="020F0800010101010101" pitchFamily="50" charset="-128"/>
                <a:ea typeface="ＤＦＰ太丸ゴシック体" panose="020F0800010101010101" pitchFamily="50" charset="-128"/>
              </a:rPr>
              <a:t>ポトフ</a:t>
            </a:r>
          </a:p>
        </p:txBody>
      </p:sp>
      <p:pic>
        <p:nvPicPr>
          <p:cNvPr id="14" name="図 13" descr="皿の上の野菜&#10;&#10;低い精度で自動的に生成された説明">
            <a:extLst>
              <a:ext uri="{FF2B5EF4-FFF2-40B4-BE49-F238E27FC236}">
                <a16:creationId xmlns:a16="http://schemas.microsoft.com/office/drawing/2014/main" id="{8FE2879B-3937-1C67-096F-8D170E5E18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4" t="21679" r="13106" b="15463"/>
          <a:stretch/>
        </p:blipFill>
        <p:spPr>
          <a:xfrm>
            <a:off x="10390188" y="4366978"/>
            <a:ext cx="3425566" cy="2638430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6" name="図 15" descr="サツマイモ, 座る, 皿, バナナ が含まれている画像&#10;&#10;自動的に生成された説明">
            <a:extLst>
              <a:ext uri="{FF2B5EF4-FFF2-40B4-BE49-F238E27FC236}">
                <a16:creationId xmlns:a16="http://schemas.microsoft.com/office/drawing/2014/main" id="{1A87477D-B0EE-A3A7-29E1-E0EBE48AD9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r="14323" b="15691"/>
          <a:stretch/>
        </p:blipFill>
        <p:spPr>
          <a:xfrm>
            <a:off x="16436586" y="640121"/>
            <a:ext cx="2654998" cy="1978060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8" name="図 17" descr="リンゴとオレンジ&#10;&#10;中程度の精度で自動的に生成された説明">
            <a:extLst>
              <a:ext uri="{FF2B5EF4-FFF2-40B4-BE49-F238E27FC236}">
                <a16:creationId xmlns:a16="http://schemas.microsoft.com/office/drawing/2014/main" id="{48F17E59-9C5E-7066-2773-FC7E431494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83"/>
          <a:stretch/>
        </p:blipFill>
        <p:spPr>
          <a:xfrm>
            <a:off x="17776417" y="4237833"/>
            <a:ext cx="3860570" cy="3051181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22" name="図 21" descr="チョコレートチップクッキー&#10;&#10;中程度の精度で自動的に生成された説明">
            <a:extLst>
              <a:ext uri="{FF2B5EF4-FFF2-40B4-BE49-F238E27FC236}">
                <a16:creationId xmlns:a16="http://schemas.microsoft.com/office/drawing/2014/main" id="{574B9E2D-A39F-B79F-A3D9-4C200A667A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9" r="37823" b="14788"/>
          <a:stretch/>
        </p:blipFill>
        <p:spPr>
          <a:xfrm>
            <a:off x="14468672" y="3801645"/>
            <a:ext cx="3560168" cy="2290342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" name="図 7" descr="コショウ, フルーツ が含まれている画像&#10;&#10;自動的に生成された説明">
            <a:extLst>
              <a:ext uri="{FF2B5EF4-FFF2-40B4-BE49-F238E27FC236}">
                <a16:creationId xmlns:a16="http://schemas.microsoft.com/office/drawing/2014/main" id="{496A02B8-8AC9-1DBB-CF44-8FA5F86B57C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0" r="16950" b="13153"/>
          <a:stretch/>
        </p:blipFill>
        <p:spPr>
          <a:xfrm>
            <a:off x="17855526" y="140156"/>
            <a:ext cx="3535681" cy="2977991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5D652C1-21BB-B74B-AEF9-3E39BE5A794E}"/>
              </a:ext>
            </a:extLst>
          </p:cNvPr>
          <p:cNvSpPr/>
          <p:nvPr/>
        </p:nvSpPr>
        <p:spPr>
          <a:xfrm>
            <a:off x="8047117" y="4554359"/>
            <a:ext cx="131561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6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ポトフの味付けは香辛料と塩だけのとてもシンプルなレシピ。</a:t>
            </a:r>
          </a:p>
          <a:p>
            <a:r>
              <a:rPr lang="ja-JP" altLang="en-US" sz="36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でも</a:t>
            </a:r>
          </a:p>
          <a:p>
            <a:r>
              <a:rPr lang="ja-JP" altLang="en-US" sz="36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基本野菜以外にも使う具材によって多彩な風味が楽しめます！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415DA2D1-22B3-AFE4-106B-5EC2D266F6B0}"/>
              </a:ext>
            </a:extLst>
          </p:cNvPr>
          <p:cNvSpPr/>
          <p:nvPr/>
        </p:nvSpPr>
        <p:spPr>
          <a:xfrm>
            <a:off x="8016637" y="4498001"/>
            <a:ext cx="131561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6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ポトフの味付けは香辛料と塩だけのとてもシンプルなレシピ。</a:t>
            </a:r>
          </a:p>
          <a:p>
            <a:r>
              <a:rPr lang="ja-JP" altLang="en-US" sz="36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でも</a:t>
            </a:r>
          </a:p>
          <a:p>
            <a:r>
              <a:rPr lang="ja-JP" altLang="en-US" sz="36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基本野菜以外にも使う具材によって多彩な風味が楽しめます！</a:t>
            </a:r>
          </a:p>
        </p:txBody>
      </p:sp>
    </p:spTree>
    <p:extLst>
      <p:ext uri="{BB962C8B-B14F-4D97-AF65-F5344CB8AC3E}">
        <p14:creationId xmlns:p14="http://schemas.microsoft.com/office/powerpoint/2010/main" val="3094524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</TotalTime>
  <Words>400</Words>
  <Application>Microsoft Office PowerPoint</Application>
  <PresentationFormat>ユーザー設定</PresentationFormat>
  <Paragraphs>49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6" baseType="lpstr">
      <vt:lpstr>ＤＦＰ太丸ゴシック体</vt:lpstr>
      <vt:lpstr>ＤＦＰ超極太丸ゴシック体</vt:lpstr>
      <vt:lpstr>ＤＦ太丸ゴシック体</vt:lpstr>
      <vt:lpstr>HGS創英角ｺﾞｼｯｸUB</vt:lpstr>
      <vt:lpstr>HG丸ｺﾞｼｯｸM-PRO</vt:lpstr>
      <vt:lpstr>Arial</vt:lpstr>
      <vt:lpstr>Calibri</vt:lpstr>
      <vt:lpstr>Calibri Light</vt:lpstr>
      <vt:lpstr>Office テーマ</vt:lpstr>
      <vt:lpstr>冬あったかレシピ「ポトフ」の 売れるキャッチコピー POP例、販促企画6選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冬あったかレシピ「ポトフ」の 売れるキャッチコピー、POP例、販促企画6選</dc:title>
  <dc:creator>西村 雅之</dc:creator>
  <cp:lastModifiedBy>西村 雅之</cp:lastModifiedBy>
  <cp:revision>3</cp:revision>
  <dcterms:created xsi:type="dcterms:W3CDTF">2022-12-27T07:15:45Z</dcterms:created>
  <dcterms:modified xsi:type="dcterms:W3CDTF">2022-12-29T06:10:52Z</dcterms:modified>
</cp:coreProperties>
</file>