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6" r:id="rId3"/>
    <p:sldId id="268" r:id="rId4"/>
    <p:sldId id="269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CC"/>
    <a:srgbClr val="FF7401"/>
    <a:srgbClr val="E7FFE7"/>
    <a:srgbClr val="CCFFCC"/>
    <a:srgbClr val="F2FFE5"/>
    <a:srgbClr val="E5FFFF"/>
    <a:srgbClr val="FFCCFF"/>
    <a:srgbClr val="CCFFFF"/>
    <a:srgbClr val="CEF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33" d="100"/>
          <a:sy n="33" d="100"/>
        </p:scale>
        <p:origin x="232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98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32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542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30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7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41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16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09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94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19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9BFD-38FF-49FD-BFC9-2DBDFC462DBF}" type="datetimeFigureOut">
              <a:rPr kumimoji="1" lang="ja-JP" altLang="en-US" smtClean="0"/>
              <a:t>2022/9/12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02814-798A-4ADF-9A38-88D09624C8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35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42EE9A3-2671-7AEC-0E71-0BC8CC3DF7F8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C55499D-E96F-C9E2-C736-03F125D5581D}"/>
              </a:ext>
            </a:extLst>
          </p:cNvPr>
          <p:cNvSpPr/>
          <p:nvPr/>
        </p:nvSpPr>
        <p:spPr>
          <a:xfrm>
            <a:off x="4815840" y="3183361"/>
            <a:ext cx="4675150" cy="1494410"/>
          </a:xfrm>
          <a:custGeom>
            <a:avLst/>
            <a:gdLst>
              <a:gd name="connsiteX0" fmla="*/ 0 w 4675150"/>
              <a:gd name="connsiteY0" fmla="*/ 0 h 1494410"/>
              <a:gd name="connsiteX1" fmla="*/ 677897 w 4675150"/>
              <a:gd name="connsiteY1" fmla="*/ 0 h 1494410"/>
              <a:gd name="connsiteX2" fmla="*/ 1309042 w 4675150"/>
              <a:gd name="connsiteY2" fmla="*/ 0 h 1494410"/>
              <a:gd name="connsiteX3" fmla="*/ 1893436 w 4675150"/>
              <a:gd name="connsiteY3" fmla="*/ 0 h 1494410"/>
              <a:gd name="connsiteX4" fmla="*/ 2477830 w 4675150"/>
              <a:gd name="connsiteY4" fmla="*/ 0 h 1494410"/>
              <a:gd name="connsiteX5" fmla="*/ 3155726 w 4675150"/>
              <a:gd name="connsiteY5" fmla="*/ 0 h 1494410"/>
              <a:gd name="connsiteX6" fmla="*/ 3786872 w 4675150"/>
              <a:gd name="connsiteY6" fmla="*/ 0 h 1494410"/>
              <a:gd name="connsiteX7" fmla="*/ 4675150 w 4675150"/>
              <a:gd name="connsiteY7" fmla="*/ 0 h 1494410"/>
              <a:gd name="connsiteX8" fmla="*/ 4675150 w 4675150"/>
              <a:gd name="connsiteY8" fmla="*/ 483193 h 1494410"/>
              <a:gd name="connsiteX9" fmla="*/ 4675150 w 4675150"/>
              <a:gd name="connsiteY9" fmla="*/ 936497 h 1494410"/>
              <a:gd name="connsiteX10" fmla="*/ 4675150 w 4675150"/>
              <a:gd name="connsiteY10" fmla="*/ 1494410 h 1494410"/>
              <a:gd name="connsiteX11" fmla="*/ 4184259 w 4675150"/>
              <a:gd name="connsiteY11" fmla="*/ 1494410 h 1494410"/>
              <a:gd name="connsiteX12" fmla="*/ 3506363 w 4675150"/>
              <a:gd name="connsiteY12" fmla="*/ 1494410 h 1494410"/>
              <a:gd name="connsiteX13" fmla="*/ 2968720 w 4675150"/>
              <a:gd name="connsiteY13" fmla="*/ 1494410 h 1494410"/>
              <a:gd name="connsiteX14" fmla="*/ 2290824 w 4675150"/>
              <a:gd name="connsiteY14" fmla="*/ 1494410 h 1494410"/>
              <a:gd name="connsiteX15" fmla="*/ 1799933 w 4675150"/>
              <a:gd name="connsiteY15" fmla="*/ 1494410 h 1494410"/>
              <a:gd name="connsiteX16" fmla="*/ 1355794 w 4675150"/>
              <a:gd name="connsiteY16" fmla="*/ 1494410 h 1494410"/>
              <a:gd name="connsiteX17" fmla="*/ 911654 w 4675150"/>
              <a:gd name="connsiteY17" fmla="*/ 1494410 h 1494410"/>
              <a:gd name="connsiteX18" fmla="*/ 0 w 4675150"/>
              <a:gd name="connsiteY18" fmla="*/ 1494410 h 1494410"/>
              <a:gd name="connsiteX19" fmla="*/ 0 w 4675150"/>
              <a:gd name="connsiteY19" fmla="*/ 1041106 h 1494410"/>
              <a:gd name="connsiteX20" fmla="*/ 0 w 4675150"/>
              <a:gd name="connsiteY20" fmla="*/ 513081 h 1494410"/>
              <a:gd name="connsiteX21" fmla="*/ 0 w 4675150"/>
              <a:gd name="connsiteY21" fmla="*/ 0 h 1494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75150" h="1494410" fill="none" extrusionOk="0">
                <a:moveTo>
                  <a:pt x="0" y="0"/>
                </a:moveTo>
                <a:cubicBezTo>
                  <a:pt x="242112" y="-7873"/>
                  <a:pt x="511832" y="23604"/>
                  <a:pt x="677897" y="0"/>
                </a:cubicBezTo>
                <a:cubicBezTo>
                  <a:pt x="843962" y="-23604"/>
                  <a:pt x="1143449" y="57684"/>
                  <a:pt x="1309042" y="0"/>
                </a:cubicBezTo>
                <a:cubicBezTo>
                  <a:pt x="1474636" y="-57684"/>
                  <a:pt x="1659746" y="60027"/>
                  <a:pt x="1893436" y="0"/>
                </a:cubicBezTo>
                <a:cubicBezTo>
                  <a:pt x="2127126" y="-60027"/>
                  <a:pt x="2225555" y="54419"/>
                  <a:pt x="2477830" y="0"/>
                </a:cubicBezTo>
                <a:cubicBezTo>
                  <a:pt x="2730105" y="-54419"/>
                  <a:pt x="2995318" y="20779"/>
                  <a:pt x="3155726" y="0"/>
                </a:cubicBezTo>
                <a:cubicBezTo>
                  <a:pt x="3316134" y="-20779"/>
                  <a:pt x="3615149" y="26933"/>
                  <a:pt x="3786872" y="0"/>
                </a:cubicBezTo>
                <a:cubicBezTo>
                  <a:pt x="3958595" y="-26933"/>
                  <a:pt x="4356050" y="43475"/>
                  <a:pt x="4675150" y="0"/>
                </a:cubicBezTo>
                <a:cubicBezTo>
                  <a:pt x="4696112" y="225539"/>
                  <a:pt x="4647677" y="272233"/>
                  <a:pt x="4675150" y="483193"/>
                </a:cubicBezTo>
                <a:cubicBezTo>
                  <a:pt x="4702623" y="694153"/>
                  <a:pt x="4672018" y="843208"/>
                  <a:pt x="4675150" y="936497"/>
                </a:cubicBezTo>
                <a:cubicBezTo>
                  <a:pt x="4678282" y="1029786"/>
                  <a:pt x="4670599" y="1358866"/>
                  <a:pt x="4675150" y="1494410"/>
                </a:cubicBezTo>
                <a:cubicBezTo>
                  <a:pt x="4519963" y="1499419"/>
                  <a:pt x="4299898" y="1450421"/>
                  <a:pt x="4184259" y="1494410"/>
                </a:cubicBezTo>
                <a:cubicBezTo>
                  <a:pt x="4068620" y="1538399"/>
                  <a:pt x="3789996" y="1445904"/>
                  <a:pt x="3506363" y="1494410"/>
                </a:cubicBezTo>
                <a:cubicBezTo>
                  <a:pt x="3222730" y="1542916"/>
                  <a:pt x="3208952" y="1472991"/>
                  <a:pt x="2968720" y="1494410"/>
                </a:cubicBezTo>
                <a:cubicBezTo>
                  <a:pt x="2728488" y="1515829"/>
                  <a:pt x="2437193" y="1470502"/>
                  <a:pt x="2290824" y="1494410"/>
                </a:cubicBezTo>
                <a:cubicBezTo>
                  <a:pt x="2144455" y="1518318"/>
                  <a:pt x="1905378" y="1453140"/>
                  <a:pt x="1799933" y="1494410"/>
                </a:cubicBezTo>
                <a:cubicBezTo>
                  <a:pt x="1694488" y="1535680"/>
                  <a:pt x="1527509" y="1471753"/>
                  <a:pt x="1355794" y="1494410"/>
                </a:cubicBezTo>
                <a:cubicBezTo>
                  <a:pt x="1184079" y="1517067"/>
                  <a:pt x="1103371" y="1450844"/>
                  <a:pt x="911654" y="1494410"/>
                </a:cubicBezTo>
                <a:cubicBezTo>
                  <a:pt x="719937" y="1537976"/>
                  <a:pt x="220433" y="1448776"/>
                  <a:pt x="0" y="1494410"/>
                </a:cubicBezTo>
                <a:cubicBezTo>
                  <a:pt x="-28115" y="1353016"/>
                  <a:pt x="20705" y="1228296"/>
                  <a:pt x="0" y="1041106"/>
                </a:cubicBezTo>
                <a:cubicBezTo>
                  <a:pt x="-20705" y="853916"/>
                  <a:pt x="57627" y="711419"/>
                  <a:pt x="0" y="513081"/>
                </a:cubicBezTo>
                <a:cubicBezTo>
                  <a:pt x="-57627" y="314744"/>
                  <a:pt x="22381" y="224350"/>
                  <a:pt x="0" y="0"/>
                </a:cubicBezTo>
                <a:close/>
              </a:path>
              <a:path w="4675150" h="1494410" stroke="0" extrusionOk="0">
                <a:moveTo>
                  <a:pt x="0" y="0"/>
                </a:moveTo>
                <a:cubicBezTo>
                  <a:pt x="250177" y="-54921"/>
                  <a:pt x="356144" y="61659"/>
                  <a:pt x="537642" y="0"/>
                </a:cubicBezTo>
                <a:cubicBezTo>
                  <a:pt x="719140" y="-61659"/>
                  <a:pt x="859909" y="3732"/>
                  <a:pt x="981782" y="0"/>
                </a:cubicBezTo>
                <a:cubicBezTo>
                  <a:pt x="1103655" y="-3732"/>
                  <a:pt x="1475015" y="3021"/>
                  <a:pt x="1659678" y="0"/>
                </a:cubicBezTo>
                <a:cubicBezTo>
                  <a:pt x="1844341" y="-3021"/>
                  <a:pt x="1934497" y="44482"/>
                  <a:pt x="2197321" y="0"/>
                </a:cubicBezTo>
                <a:cubicBezTo>
                  <a:pt x="2460145" y="-44482"/>
                  <a:pt x="2532587" y="50541"/>
                  <a:pt x="2734963" y="0"/>
                </a:cubicBezTo>
                <a:cubicBezTo>
                  <a:pt x="2937339" y="-50541"/>
                  <a:pt x="3252142" y="16323"/>
                  <a:pt x="3412860" y="0"/>
                </a:cubicBezTo>
                <a:cubicBezTo>
                  <a:pt x="3573578" y="-16323"/>
                  <a:pt x="3731678" y="17815"/>
                  <a:pt x="3903750" y="0"/>
                </a:cubicBezTo>
                <a:cubicBezTo>
                  <a:pt x="4075822" y="-17815"/>
                  <a:pt x="4452032" y="65895"/>
                  <a:pt x="4675150" y="0"/>
                </a:cubicBezTo>
                <a:cubicBezTo>
                  <a:pt x="4695759" y="226966"/>
                  <a:pt x="4647130" y="299219"/>
                  <a:pt x="4675150" y="528025"/>
                </a:cubicBezTo>
                <a:cubicBezTo>
                  <a:pt x="4703170" y="756832"/>
                  <a:pt x="4628897" y="885761"/>
                  <a:pt x="4675150" y="996273"/>
                </a:cubicBezTo>
                <a:cubicBezTo>
                  <a:pt x="4721403" y="1106785"/>
                  <a:pt x="4663824" y="1260157"/>
                  <a:pt x="4675150" y="1494410"/>
                </a:cubicBezTo>
                <a:cubicBezTo>
                  <a:pt x="4430006" y="1519042"/>
                  <a:pt x="4354219" y="1493429"/>
                  <a:pt x="4044005" y="1494410"/>
                </a:cubicBezTo>
                <a:cubicBezTo>
                  <a:pt x="3733792" y="1495391"/>
                  <a:pt x="3685807" y="1471598"/>
                  <a:pt x="3366108" y="1494410"/>
                </a:cubicBezTo>
                <a:cubicBezTo>
                  <a:pt x="3046409" y="1517222"/>
                  <a:pt x="3000924" y="1474919"/>
                  <a:pt x="2688211" y="1494410"/>
                </a:cubicBezTo>
                <a:cubicBezTo>
                  <a:pt x="2375498" y="1513901"/>
                  <a:pt x="2392621" y="1471291"/>
                  <a:pt x="2197321" y="1494410"/>
                </a:cubicBezTo>
                <a:cubicBezTo>
                  <a:pt x="2002021" y="1517529"/>
                  <a:pt x="1750298" y="1448993"/>
                  <a:pt x="1612927" y="1494410"/>
                </a:cubicBezTo>
                <a:cubicBezTo>
                  <a:pt x="1475556" y="1539827"/>
                  <a:pt x="1223248" y="1481022"/>
                  <a:pt x="935030" y="1494410"/>
                </a:cubicBezTo>
                <a:cubicBezTo>
                  <a:pt x="646812" y="1507798"/>
                  <a:pt x="195123" y="1407664"/>
                  <a:pt x="0" y="1494410"/>
                </a:cubicBezTo>
                <a:cubicBezTo>
                  <a:pt x="-25904" y="1307542"/>
                  <a:pt x="26676" y="1169385"/>
                  <a:pt x="0" y="1041106"/>
                </a:cubicBezTo>
                <a:cubicBezTo>
                  <a:pt x="-26676" y="912827"/>
                  <a:pt x="5221" y="717738"/>
                  <a:pt x="0" y="572857"/>
                </a:cubicBezTo>
                <a:cubicBezTo>
                  <a:pt x="-5221" y="427976"/>
                  <a:pt x="65902" y="190198"/>
                  <a:pt x="0" y="0"/>
                </a:cubicBezTo>
                <a:close/>
              </a:path>
            </a:pathLst>
          </a:custGeom>
          <a:solidFill>
            <a:srgbClr val="E7FFE7"/>
          </a:solidFill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DA2C41-BADE-D61C-A28C-D207721C773C}"/>
              </a:ext>
            </a:extLst>
          </p:cNvPr>
          <p:cNvSpPr/>
          <p:nvPr/>
        </p:nvSpPr>
        <p:spPr>
          <a:xfrm>
            <a:off x="4905057" y="3225316"/>
            <a:ext cx="4429418" cy="13292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❏枝付きで枝と葉が青く新鮮なもの</a:t>
            </a:r>
          </a:p>
          <a:p>
            <a:pPr>
              <a:lnSpc>
                <a:spcPts val="2500"/>
              </a:lnSpc>
            </a:pPr>
            <a:r>
              <a:rPr lang="ja-JP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❏節と節の間が狭く一枝にさやが沢山ついている</a:t>
            </a:r>
          </a:p>
          <a:p>
            <a:pPr>
              <a:lnSpc>
                <a:spcPts val="2500"/>
              </a:lnSpc>
            </a:pPr>
            <a:r>
              <a:rPr lang="ja-JP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❏さやが適度にふっくらと実が詰まっている</a:t>
            </a:r>
          </a:p>
          <a:p>
            <a:pPr>
              <a:lnSpc>
                <a:spcPts val="2500"/>
              </a:lnSpc>
            </a:pPr>
            <a:r>
              <a:rPr lang="ja-JP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❏さやが緑色で産毛がびっしりと立っている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0C5B61D-E24F-77A0-4B3C-9BB6717815C8}"/>
              </a:ext>
            </a:extLst>
          </p:cNvPr>
          <p:cNvSpPr/>
          <p:nvPr/>
        </p:nvSpPr>
        <p:spPr>
          <a:xfrm>
            <a:off x="4656872" y="2732848"/>
            <a:ext cx="40318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美味しい枝豆４つのポイント！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BC4478C-A870-30ED-2A3F-51BE6AEA9D4E}"/>
              </a:ext>
            </a:extLst>
          </p:cNvPr>
          <p:cNvGrpSpPr/>
          <p:nvPr/>
        </p:nvGrpSpPr>
        <p:grpSpPr>
          <a:xfrm>
            <a:off x="4631797" y="4920627"/>
            <a:ext cx="4707126" cy="1833871"/>
            <a:chOff x="4672437" y="4995680"/>
            <a:chExt cx="4707126" cy="1833871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0A73858-B679-A62D-3378-A28AFB1E33D0}"/>
                </a:ext>
              </a:extLst>
            </p:cNvPr>
            <p:cNvSpPr/>
            <p:nvPr/>
          </p:nvSpPr>
          <p:spPr>
            <a:xfrm>
              <a:off x="7547010" y="5721555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237419D-F7A5-F36D-8D7B-FE6051D35E29}"/>
                </a:ext>
              </a:extLst>
            </p:cNvPr>
            <p:cNvSpPr/>
            <p:nvPr/>
          </p:nvSpPr>
          <p:spPr>
            <a:xfrm>
              <a:off x="4693665" y="5124615"/>
              <a:ext cx="370325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えだまめ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3FFCEECC-12B3-A7EC-8FDE-F437512A7F54}"/>
                </a:ext>
              </a:extLst>
            </p:cNvPr>
            <p:cNvSpPr/>
            <p:nvPr/>
          </p:nvSpPr>
          <p:spPr>
            <a:xfrm>
              <a:off x="6492388" y="6191037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１束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8733A540-73F2-116A-AFBB-707AA8FE9660}"/>
                </a:ext>
              </a:extLst>
            </p:cNvPr>
            <p:cNvSpPr/>
            <p:nvPr/>
          </p:nvSpPr>
          <p:spPr>
            <a:xfrm>
              <a:off x="4672437" y="4995680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千葉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県産</a:t>
              </a:r>
            </a:p>
          </p:txBody>
        </p:sp>
      </p:grpSp>
      <p:pic>
        <p:nvPicPr>
          <p:cNvPr id="11" name="図 10" descr="テーブルの上にある数種類の野菜&#10;&#10;中程度の精度で自動的に生成された説明">
            <a:extLst>
              <a:ext uri="{FF2B5EF4-FFF2-40B4-BE49-F238E27FC236}">
                <a16:creationId xmlns:a16="http://schemas.microsoft.com/office/drawing/2014/main" id="{F06DFDBF-67A7-FC8A-3A93-0230D0C4A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9402" y="1395412"/>
            <a:ext cx="6096000" cy="4067175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8EABE08-28C7-FB03-85AB-6FEDE4C453C0}"/>
              </a:ext>
            </a:extLst>
          </p:cNvPr>
          <p:cNvSpPr/>
          <p:nvPr/>
        </p:nvSpPr>
        <p:spPr>
          <a:xfrm>
            <a:off x="4653025" y="87311"/>
            <a:ext cx="468589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9600" b="1" cap="none" spc="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枝豆</a:t>
            </a:r>
            <a:r>
              <a:rPr lang="ja-JP" altLang="en-US" sz="4000" b="1" cap="none" spc="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だから</a:t>
            </a:r>
            <a:endParaRPr lang="en-US" altLang="ja-JP" sz="4000" b="1" cap="none" spc="0" dirty="0">
              <a:ln w="0"/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5400" b="1" cap="none" spc="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枝付き</a:t>
            </a:r>
            <a:r>
              <a:rPr lang="ja-JP" altLang="en-US" sz="4000" b="1" cap="none" spc="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で</a:t>
            </a:r>
            <a:r>
              <a:rPr lang="ja-JP" altLang="en-US" sz="4800" b="1" cap="none" spc="0" dirty="0">
                <a:ln w="0"/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売ります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43EE3DB-D263-8AB5-AD1F-C858FE69F2CF}"/>
              </a:ext>
            </a:extLst>
          </p:cNvPr>
          <p:cNvSpPr/>
          <p:nvPr/>
        </p:nvSpPr>
        <p:spPr>
          <a:xfrm rot="656871">
            <a:off x="8840080" y="1447386"/>
            <a:ext cx="1031051" cy="1107996"/>
          </a:xfrm>
          <a:prstGeom prst="rect">
            <a:avLst/>
          </a:prstGeom>
          <a:noFill/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！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C2BC8A8-C719-68D7-BBD8-F99E77B3FFDC}"/>
              </a:ext>
            </a:extLst>
          </p:cNvPr>
          <p:cNvSpPr/>
          <p:nvPr/>
        </p:nvSpPr>
        <p:spPr>
          <a:xfrm>
            <a:off x="4607388" y="37101"/>
            <a:ext cx="468589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96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枝豆</a:t>
            </a:r>
            <a:r>
              <a:rPr lang="ja-JP" altLang="en-US" sz="4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だから</a:t>
            </a:r>
            <a:endParaRPr lang="en-US" altLang="ja-JP" sz="4000" b="0" cap="none" spc="0" dirty="0">
              <a:ln w="0"/>
              <a:solidFill>
                <a:srgbClr val="FF740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54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枝付き</a:t>
            </a:r>
            <a:r>
              <a:rPr lang="ja-JP" altLang="en-US" sz="4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で</a:t>
            </a:r>
            <a:r>
              <a:rPr lang="ja-JP" altLang="en-US" sz="48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売ります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B182CB1-2F0A-CB82-72C7-C93C93AC6580}"/>
              </a:ext>
            </a:extLst>
          </p:cNvPr>
          <p:cNvSpPr/>
          <p:nvPr/>
        </p:nvSpPr>
        <p:spPr>
          <a:xfrm rot="656871">
            <a:off x="8781551" y="1414589"/>
            <a:ext cx="103105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6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584326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3A39D61-A841-1234-8276-50C0D903FDE1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 dpi="0" rotWithShape="1">
            <a:blip r:embed="rId2">
              <a:alphaModFix amt="69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木の豆&#10;&#10;低い精度で自動的に生成された説明">
            <a:extLst>
              <a:ext uri="{FF2B5EF4-FFF2-40B4-BE49-F238E27FC236}">
                <a16:creationId xmlns:a16="http://schemas.microsoft.com/office/drawing/2014/main" id="{4D40DCAD-3076-87E3-5B9A-9AFD19D91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2464" y="511493"/>
            <a:ext cx="4088700" cy="283535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8EABE08-28C7-FB03-85AB-6FEDE4C453C0}"/>
              </a:ext>
            </a:extLst>
          </p:cNvPr>
          <p:cNvSpPr/>
          <p:nvPr/>
        </p:nvSpPr>
        <p:spPr>
          <a:xfrm>
            <a:off x="2843638" y="388106"/>
            <a:ext cx="6399898" cy="117653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>
                <a:gd name="adj1" fmla="val 8409"/>
                <a:gd name="adj2" fmla="val 0"/>
              </a:avLst>
            </a:prstTxWarp>
            <a:spAutoFit/>
          </a:bodyPr>
          <a:lstStyle/>
          <a:p>
            <a:r>
              <a:rPr lang="ja-JP" altLang="en-US" sz="4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枝豆は鮮度が命です！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DA2C41-BADE-D61C-A28C-D207721C773C}"/>
              </a:ext>
            </a:extLst>
          </p:cNvPr>
          <p:cNvSpPr/>
          <p:nvPr/>
        </p:nvSpPr>
        <p:spPr>
          <a:xfrm>
            <a:off x="662464" y="3695329"/>
            <a:ext cx="9243536" cy="15108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2800"/>
              </a:lnSpc>
            </a:pPr>
            <a:r>
              <a:rPr lang="ja-JP" altLang="en-US" sz="2200" b="1" spc="4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❏</a:t>
            </a:r>
            <a:r>
              <a:rPr lang="ja-JP" altLang="en-US" sz="2200" b="1" cap="none" spc="4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枝豆は収穫後からすぐに鮮度が落ちてしてしまいます。</a:t>
            </a:r>
          </a:p>
          <a:p>
            <a:pPr>
              <a:lnSpc>
                <a:spcPts val="2800"/>
              </a:lnSpc>
            </a:pPr>
            <a:r>
              <a:rPr lang="ja-JP" altLang="en-US" sz="2200" b="1" spc="45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❏今朝、</a:t>
            </a:r>
            <a:r>
              <a:rPr lang="ja-JP" altLang="en-US" sz="2200" b="1" cap="none" spc="45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仕入れた枝豆は今日</a:t>
            </a:r>
            <a:r>
              <a:rPr lang="ja-JP" altLang="en-US" sz="2200" b="1" spc="45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１</a:t>
            </a:r>
            <a:r>
              <a:rPr lang="ja-JP" altLang="en-US" sz="2200" b="1" cap="none" spc="45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日しか販売いたしません。</a:t>
            </a:r>
          </a:p>
          <a:p>
            <a:pPr>
              <a:lnSpc>
                <a:spcPts val="2800"/>
              </a:lnSpc>
            </a:pPr>
            <a:r>
              <a:rPr lang="ja-JP" altLang="en-US" sz="2200" b="1" spc="4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❏</a:t>
            </a:r>
            <a:r>
              <a:rPr lang="ja-JP" altLang="en-US" sz="2200" b="1" cap="none" spc="4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枝豆は鮮度のいい間に茹でるともっとも美味しいです。</a:t>
            </a:r>
          </a:p>
          <a:p>
            <a:pPr>
              <a:lnSpc>
                <a:spcPts val="2800"/>
              </a:lnSpc>
            </a:pPr>
            <a:r>
              <a:rPr lang="ja-JP" altLang="en-US" sz="2200" b="1" spc="45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❏</a:t>
            </a:r>
            <a:r>
              <a:rPr lang="ja-JP" altLang="en-US" sz="2200" b="1" cap="none" spc="45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固めに茹で冷凍し追い茹ででも美味しくいただけます。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CA844CF-1ABD-4A81-79D0-53AECB838F42}"/>
              </a:ext>
            </a:extLst>
          </p:cNvPr>
          <p:cNvGrpSpPr/>
          <p:nvPr/>
        </p:nvGrpSpPr>
        <p:grpSpPr>
          <a:xfrm>
            <a:off x="2824784" y="5253335"/>
            <a:ext cx="6514139" cy="1324314"/>
            <a:chOff x="2865424" y="5328388"/>
            <a:chExt cx="6514139" cy="1324314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88A39570-3F50-A7E4-1F3C-20A62B0E63C7}"/>
                </a:ext>
              </a:extLst>
            </p:cNvPr>
            <p:cNvSpPr/>
            <p:nvPr/>
          </p:nvSpPr>
          <p:spPr>
            <a:xfrm>
              <a:off x="7547010" y="5544706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7D7EF55C-B731-9B0A-63F5-03E96D3B70B2}"/>
                </a:ext>
              </a:extLst>
            </p:cNvPr>
            <p:cNvSpPr/>
            <p:nvPr/>
          </p:nvSpPr>
          <p:spPr>
            <a:xfrm>
              <a:off x="2865424" y="5507617"/>
              <a:ext cx="370325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えだまめ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45FCFBED-0970-930F-8910-40E596BC8A96}"/>
                </a:ext>
              </a:extLst>
            </p:cNvPr>
            <p:cNvSpPr/>
            <p:nvPr/>
          </p:nvSpPr>
          <p:spPr>
            <a:xfrm>
              <a:off x="6032636" y="5959079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１束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9ADD92EF-991F-40B9-0944-2DCE52406140}"/>
                </a:ext>
              </a:extLst>
            </p:cNvPr>
            <p:cNvSpPr/>
            <p:nvPr/>
          </p:nvSpPr>
          <p:spPr>
            <a:xfrm>
              <a:off x="2884278" y="5328388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群馬県産</a:t>
              </a:r>
            </a:p>
          </p:txBody>
        </p:sp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5B56D7D-6F56-20DD-0641-C3D6D9044ACB}"/>
              </a:ext>
            </a:extLst>
          </p:cNvPr>
          <p:cNvSpPr/>
          <p:nvPr/>
        </p:nvSpPr>
        <p:spPr>
          <a:xfrm>
            <a:off x="4751164" y="1386728"/>
            <a:ext cx="469959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800" b="1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今日</a:t>
            </a:r>
            <a:endParaRPr lang="en-US" altLang="ja-JP" sz="4800" b="1" cap="none" spc="0" dirty="0">
              <a:ln w="0"/>
              <a:solidFill>
                <a:srgbClr val="FF740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600" b="1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茹でないんだったら</a:t>
            </a:r>
            <a:endParaRPr lang="en-US" altLang="ja-JP" sz="3600" b="1" cap="none" spc="0" dirty="0">
              <a:ln w="0"/>
              <a:solidFill>
                <a:srgbClr val="FF740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3600" b="1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</a:t>
            </a:r>
            <a:r>
              <a:rPr lang="ja-JP" altLang="en-US" sz="4800" b="1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買わない！</a:t>
            </a:r>
          </a:p>
        </p:txBody>
      </p:sp>
    </p:spTree>
    <p:extLst>
      <p:ext uri="{BB962C8B-B14F-4D97-AF65-F5344CB8AC3E}">
        <p14:creationId xmlns:p14="http://schemas.microsoft.com/office/powerpoint/2010/main" val="292649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9670178-105E-E76F-1035-B5B8E5B71653}"/>
              </a:ext>
            </a:extLst>
          </p:cNvPr>
          <p:cNvSpPr/>
          <p:nvPr/>
        </p:nvSpPr>
        <p:spPr>
          <a:xfrm>
            <a:off x="-9627" y="5667"/>
            <a:ext cx="9906000" cy="6858000"/>
          </a:xfrm>
          <a:prstGeom prst="rect">
            <a:avLst/>
          </a:prstGeom>
          <a:blipFill dpi="0" rotWithShape="1">
            <a:blip r:embed="rId2">
              <a:alphaModFix amt="69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2E5FAB8-1AE4-98D9-23E2-1883ACED5B65}"/>
              </a:ext>
            </a:extLst>
          </p:cNvPr>
          <p:cNvGrpSpPr/>
          <p:nvPr/>
        </p:nvGrpSpPr>
        <p:grpSpPr>
          <a:xfrm>
            <a:off x="2824784" y="5253335"/>
            <a:ext cx="6514139" cy="1324314"/>
            <a:chOff x="2865424" y="5328388"/>
            <a:chExt cx="6514139" cy="1324314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CF99BCEB-B43B-9BD1-2D9D-BA43902521C0}"/>
                </a:ext>
              </a:extLst>
            </p:cNvPr>
            <p:cNvSpPr/>
            <p:nvPr/>
          </p:nvSpPr>
          <p:spPr>
            <a:xfrm>
              <a:off x="7547010" y="5544706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68ED800-14CB-8084-4602-FD94C842D52F}"/>
                </a:ext>
              </a:extLst>
            </p:cNvPr>
            <p:cNvSpPr/>
            <p:nvPr/>
          </p:nvSpPr>
          <p:spPr>
            <a:xfrm>
              <a:off x="2865424" y="5507617"/>
              <a:ext cx="3703253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えだまめ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6C28E8C8-9124-B562-5251-49E9FAB3A3B4}"/>
                </a:ext>
              </a:extLst>
            </p:cNvPr>
            <p:cNvSpPr/>
            <p:nvPr/>
          </p:nvSpPr>
          <p:spPr>
            <a:xfrm>
              <a:off x="6032636" y="5959079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１束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202536E6-3EE1-D46D-01BE-572DFAB18E29}"/>
                </a:ext>
              </a:extLst>
            </p:cNvPr>
            <p:cNvSpPr/>
            <p:nvPr/>
          </p:nvSpPr>
          <p:spPr>
            <a:xfrm>
              <a:off x="2884278" y="5328388"/>
              <a:ext cx="1210588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山形</a:t>
              </a:r>
              <a:r>
                <a:rPr lang="ja-JP" altLang="en-US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県産</a:t>
              </a:r>
            </a:p>
          </p:txBody>
        </p:sp>
      </p:grpSp>
      <p:pic>
        <p:nvPicPr>
          <p:cNvPr id="11" name="図 10" descr="ビールの入ったサラダ&#10;&#10;自動的に生成された説明">
            <a:extLst>
              <a:ext uri="{FF2B5EF4-FFF2-40B4-BE49-F238E27FC236}">
                <a16:creationId xmlns:a16="http://schemas.microsoft.com/office/drawing/2014/main" id="{68B052BF-C956-4B6E-31E6-4F02422870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9" b="8826"/>
          <a:stretch/>
        </p:blipFill>
        <p:spPr>
          <a:xfrm flipH="1">
            <a:off x="432598" y="625714"/>
            <a:ext cx="5188689" cy="370821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8EABE08-28C7-FB03-85AB-6FEDE4C453C0}"/>
              </a:ext>
            </a:extLst>
          </p:cNvPr>
          <p:cNvSpPr/>
          <p:nvPr/>
        </p:nvSpPr>
        <p:spPr>
          <a:xfrm>
            <a:off x="3442371" y="257624"/>
            <a:ext cx="646362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夏</a:t>
            </a:r>
            <a:r>
              <a:rPr lang="ja-JP" alt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</a:t>
            </a:r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旬</a:t>
            </a:r>
            <a:r>
              <a:rPr lang="ja-JP" alt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枝豆</a:t>
            </a:r>
            <a:r>
              <a:rPr lang="ja-JP" alt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は</a:t>
            </a:r>
            <a:endParaRPr lang="en-US" altLang="ja-JP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神様</a:t>
            </a:r>
            <a:r>
              <a:rPr lang="ja-JP" alt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  <a:r>
              <a:rPr lang="ja-JP" altLang="en-US" sz="6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思いやり！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FA0A119-CD5A-182E-781C-2FFBB37D398B}"/>
              </a:ext>
            </a:extLst>
          </p:cNvPr>
          <p:cNvSpPr/>
          <p:nvPr/>
        </p:nvSpPr>
        <p:spPr>
          <a:xfrm>
            <a:off x="497024" y="4213082"/>
            <a:ext cx="8892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12500"/>
                <a:gd name="adj2" fmla="val 454"/>
              </a:avLst>
            </a:prstTxWarp>
            <a:spAutoFit/>
          </a:bodyPr>
          <a:lstStyle/>
          <a:p>
            <a:r>
              <a:rPr lang="ja-JP" altLang="en-US" sz="2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熱中症の危険な夏、冷たいビールの美味しい夏に旬の枝豆は神様の思いやりです。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3540CF4-83EE-B0F1-E05B-D1984DE6A005}"/>
              </a:ext>
            </a:extLst>
          </p:cNvPr>
          <p:cNvSpPr/>
          <p:nvPr/>
        </p:nvSpPr>
        <p:spPr>
          <a:xfrm>
            <a:off x="5853987" y="3385947"/>
            <a:ext cx="3746538" cy="6880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●スタミナ不足を解消し夏バテ防止</a:t>
            </a:r>
            <a:endParaRPr lang="en-US" altLang="ja-JP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●アルコールの分解を促し二日酔い防止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A3ED273-6F5A-5AD4-C58E-C596CF904C35}"/>
              </a:ext>
            </a:extLst>
          </p:cNvPr>
          <p:cNvSpPr/>
          <p:nvPr/>
        </p:nvSpPr>
        <p:spPr>
          <a:xfrm>
            <a:off x="3369597" y="205249"/>
            <a:ext cx="646362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夏</a:t>
            </a:r>
            <a:r>
              <a:rPr lang="ja-JP" altLang="en-US" sz="4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</a:t>
            </a:r>
            <a:r>
              <a:rPr lang="ja-JP" altLang="en-US" sz="6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旬</a:t>
            </a:r>
            <a:r>
              <a:rPr lang="ja-JP" altLang="en-US" sz="4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  <a:r>
              <a:rPr lang="ja-JP" altLang="en-US" sz="6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枝豆</a:t>
            </a:r>
            <a:r>
              <a:rPr lang="ja-JP" altLang="en-US" sz="4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は</a:t>
            </a:r>
            <a:endParaRPr lang="en-US" altLang="ja-JP" sz="4000" b="0" cap="none" spc="0" dirty="0">
              <a:ln w="0"/>
              <a:solidFill>
                <a:srgbClr val="FF740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6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神様</a:t>
            </a:r>
            <a:r>
              <a:rPr lang="ja-JP" altLang="en-US" sz="4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  <a:r>
              <a:rPr lang="ja-JP" altLang="en-US" sz="60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思いやり！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DDB82580-8805-9815-F9D6-CB82B7200A43}"/>
              </a:ext>
            </a:extLst>
          </p:cNvPr>
          <p:cNvGrpSpPr/>
          <p:nvPr/>
        </p:nvGrpSpPr>
        <p:grpSpPr>
          <a:xfrm rot="21092856">
            <a:off x="5261600" y="2521364"/>
            <a:ext cx="3743332" cy="504455"/>
            <a:chOff x="5668000" y="2404240"/>
            <a:chExt cx="3743332" cy="504455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53F3F5D-D850-5B47-DFC9-7CEDF6D1B3C3}"/>
                </a:ext>
              </a:extLst>
            </p:cNvPr>
            <p:cNvSpPr/>
            <p:nvPr/>
          </p:nvSpPr>
          <p:spPr>
            <a:xfrm>
              <a:off x="5735239" y="2404240"/>
              <a:ext cx="3608854" cy="504455"/>
            </a:xfrm>
            <a:custGeom>
              <a:avLst/>
              <a:gdLst>
                <a:gd name="connsiteX0" fmla="*/ 0 w 3608854"/>
                <a:gd name="connsiteY0" fmla="*/ 0 h 504455"/>
                <a:gd name="connsiteX1" fmla="*/ 479462 w 3608854"/>
                <a:gd name="connsiteY1" fmla="*/ 0 h 504455"/>
                <a:gd name="connsiteX2" fmla="*/ 886747 w 3608854"/>
                <a:gd name="connsiteY2" fmla="*/ 0 h 504455"/>
                <a:gd name="connsiteX3" fmla="*/ 1330120 w 3608854"/>
                <a:gd name="connsiteY3" fmla="*/ 0 h 504455"/>
                <a:gd name="connsiteX4" fmla="*/ 1881760 w 3608854"/>
                <a:gd name="connsiteY4" fmla="*/ 0 h 504455"/>
                <a:gd name="connsiteX5" fmla="*/ 2361222 w 3608854"/>
                <a:gd name="connsiteY5" fmla="*/ 0 h 504455"/>
                <a:gd name="connsiteX6" fmla="*/ 2804595 w 3608854"/>
                <a:gd name="connsiteY6" fmla="*/ 0 h 504455"/>
                <a:gd name="connsiteX7" fmla="*/ 3608854 w 3608854"/>
                <a:gd name="connsiteY7" fmla="*/ 0 h 504455"/>
                <a:gd name="connsiteX8" fmla="*/ 3608854 w 3608854"/>
                <a:gd name="connsiteY8" fmla="*/ 504455 h 504455"/>
                <a:gd name="connsiteX9" fmla="*/ 3093303 w 3608854"/>
                <a:gd name="connsiteY9" fmla="*/ 504455 h 504455"/>
                <a:gd name="connsiteX10" fmla="*/ 2649930 w 3608854"/>
                <a:gd name="connsiteY10" fmla="*/ 504455 h 504455"/>
                <a:gd name="connsiteX11" fmla="*/ 2062202 w 3608854"/>
                <a:gd name="connsiteY11" fmla="*/ 504455 h 504455"/>
                <a:gd name="connsiteX12" fmla="*/ 1582740 w 3608854"/>
                <a:gd name="connsiteY12" fmla="*/ 504455 h 504455"/>
                <a:gd name="connsiteX13" fmla="*/ 1175455 w 3608854"/>
                <a:gd name="connsiteY13" fmla="*/ 504455 h 504455"/>
                <a:gd name="connsiteX14" fmla="*/ 623816 w 3608854"/>
                <a:gd name="connsiteY14" fmla="*/ 504455 h 504455"/>
                <a:gd name="connsiteX15" fmla="*/ 0 w 3608854"/>
                <a:gd name="connsiteY15" fmla="*/ 504455 h 504455"/>
                <a:gd name="connsiteX16" fmla="*/ 0 w 3608854"/>
                <a:gd name="connsiteY16" fmla="*/ 0 h 50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08854" h="504455" fill="none" extrusionOk="0">
                  <a:moveTo>
                    <a:pt x="0" y="0"/>
                  </a:moveTo>
                  <a:cubicBezTo>
                    <a:pt x="212931" y="-13361"/>
                    <a:pt x="356577" y="30821"/>
                    <a:pt x="479462" y="0"/>
                  </a:cubicBezTo>
                  <a:cubicBezTo>
                    <a:pt x="602347" y="-30821"/>
                    <a:pt x="794610" y="28741"/>
                    <a:pt x="886747" y="0"/>
                  </a:cubicBezTo>
                  <a:cubicBezTo>
                    <a:pt x="978885" y="-28741"/>
                    <a:pt x="1185957" y="37134"/>
                    <a:pt x="1330120" y="0"/>
                  </a:cubicBezTo>
                  <a:cubicBezTo>
                    <a:pt x="1474283" y="-37134"/>
                    <a:pt x="1616384" y="56403"/>
                    <a:pt x="1881760" y="0"/>
                  </a:cubicBezTo>
                  <a:cubicBezTo>
                    <a:pt x="2147136" y="-56403"/>
                    <a:pt x="2154031" y="54080"/>
                    <a:pt x="2361222" y="0"/>
                  </a:cubicBezTo>
                  <a:cubicBezTo>
                    <a:pt x="2568413" y="-54080"/>
                    <a:pt x="2669486" y="40196"/>
                    <a:pt x="2804595" y="0"/>
                  </a:cubicBezTo>
                  <a:cubicBezTo>
                    <a:pt x="2939704" y="-40196"/>
                    <a:pt x="3396942" y="53116"/>
                    <a:pt x="3608854" y="0"/>
                  </a:cubicBezTo>
                  <a:cubicBezTo>
                    <a:pt x="3636900" y="149450"/>
                    <a:pt x="3588704" y="361404"/>
                    <a:pt x="3608854" y="504455"/>
                  </a:cubicBezTo>
                  <a:cubicBezTo>
                    <a:pt x="3376372" y="537071"/>
                    <a:pt x="3346416" y="480411"/>
                    <a:pt x="3093303" y="504455"/>
                  </a:cubicBezTo>
                  <a:cubicBezTo>
                    <a:pt x="2840190" y="528499"/>
                    <a:pt x="2807255" y="477025"/>
                    <a:pt x="2649930" y="504455"/>
                  </a:cubicBezTo>
                  <a:cubicBezTo>
                    <a:pt x="2492605" y="531885"/>
                    <a:pt x="2206849" y="469301"/>
                    <a:pt x="2062202" y="504455"/>
                  </a:cubicBezTo>
                  <a:cubicBezTo>
                    <a:pt x="1917555" y="539609"/>
                    <a:pt x="1802334" y="454095"/>
                    <a:pt x="1582740" y="504455"/>
                  </a:cubicBezTo>
                  <a:cubicBezTo>
                    <a:pt x="1363146" y="554815"/>
                    <a:pt x="1296336" y="495723"/>
                    <a:pt x="1175455" y="504455"/>
                  </a:cubicBezTo>
                  <a:cubicBezTo>
                    <a:pt x="1054575" y="513187"/>
                    <a:pt x="866017" y="491073"/>
                    <a:pt x="623816" y="504455"/>
                  </a:cubicBezTo>
                  <a:cubicBezTo>
                    <a:pt x="381615" y="517837"/>
                    <a:pt x="149576" y="486223"/>
                    <a:pt x="0" y="504455"/>
                  </a:cubicBezTo>
                  <a:cubicBezTo>
                    <a:pt x="-20789" y="279582"/>
                    <a:pt x="28531" y="200520"/>
                    <a:pt x="0" y="0"/>
                  </a:cubicBezTo>
                  <a:close/>
                </a:path>
                <a:path w="3608854" h="504455" stroke="0" extrusionOk="0">
                  <a:moveTo>
                    <a:pt x="0" y="0"/>
                  </a:moveTo>
                  <a:cubicBezTo>
                    <a:pt x="179847" y="-21763"/>
                    <a:pt x="246403" y="48328"/>
                    <a:pt x="479462" y="0"/>
                  </a:cubicBezTo>
                  <a:cubicBezTo>
                    <a:pt x="712521" y="-48328"/>
                    <a:pt x="749094" y="5117"/>
                    <a:pt x="886747" y="0"/>
                  </a:cubicBezTo>
                  <a:cubicBezTo>
                    <a:pt x="1024401" y="-5117"/>
                    <a:pt x="1267300" y="55420"/>
                    <a:pt x="1474475" y="0"/>
                  </a:cubicBezTo>
                  <a:cubicBezTo>
                    <a:pt x="1681650" y="-55420"/>
                    <a:pt x="1734159" y="45757"/>
                    <a:pt x="1953937" y="0"/>
                  </a:cubicBezTo>
                  <a:cubicBezTo>
                    <a:pt x="2173715" y="-45757"/>
                    <a:pt x="2310028" y="19556"/>
                    <a:pt x="2433399" y="0"/>
                  </a:cubicBezTo>
                  <a:cubicBezTo>
                    <a:pt x="2556770" y="-19556"/>
                    <a:pt x="2823610" y="39986"/>
                    <a:pt x="3021126" y="0"/>
                  </a:cubicBezTo>
                  <a:cubicBezTo>
                    <a:pt x="3218642" y="-39986"/>
                    <a:pt x="3390599" y="8373"/>
                    <a:pt x="3608854" y="0"/>
                  </a:cubicBezTo>
                  <a:cubicBezTo>
                    <a:pt x="3619937" y="227760"/>
                    <a:pt x="3601236" y="295210"/>
                    <a:pt x="3608854" y="504455"/>
                  </a:cubicBezTo>
                  <a:cubicBezTo>
                    <a:pt x="3423030" y="525218"/>
                    <a:pt x="3260151" y="472980"/>
                    <a:pt x="3165481" y="504455"/>
                  </a:cubicBezTo>
                  <a:cubicBezTo>
                    <a:pt x="3070811" y="535930"/>
                    <a:pt x="2770811" y="443137"/>
                    <a:pt x="2649930" y="504455"/>
                  </a:cubicBezTo>
                  <a:cubicBezTo>
                    <a:pt x="2529049" y="565773"/>
                    <a:pt x="2315198" y="494528"/>
                    <a:pt x="2134379" y="504455"/>
                  </a:cubicBezTo>
                  <a:cubicBezTo>
                    <a:pt x="1953560" y="514382"/>
                    <a:pt x="1757545" y="455293"/>
                    <a:pt x="1654917" y="504455"/>
                  </a:cubicBezTo>
                  <a:cubicBezTo>
                    <a:pt x="1552289" y="553617"/>
                    <a:pt x="1353977" y="485289"/>
                    <a:pt x="1067190" y="504455"/>
                  </a:cubicBezTo>
                  <a:cubicBezTo>
                    <a:pt x="780403" y="523621"/>
                    <a:pt x="711000" y="455233"/>
                    <a:pt x="479462" y="504455"/>
                  </a:cubicBezTo>
                  <a:cubicBezTo>
                    <a:pt x="247924" y="553677"/>
                    <a:pt x="154064" y="494657"/>
                    <a:pt x="0" y="504455"/>
                  </a:cubicBezTo>
                  <a:cubicBezTo>
                    <a:pt x="-44034" y="296742"/>
                    <a:pt x="5802" y="175876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 w="41275"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508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5BDA2C41-BADE-D61C-A28C-D207721C773C}"/>
                </a:ext>
              </a:extLst>
            </p:cNvPr>
            <p:cNvSpPr/>
            <p:nvPr/>
          </p:nvSpPr>
          <p:spPr>
            <a:xfrm>
              <a:off x="5668000" y="2450001"/>
              <a:ext cx="3743332" cy="41293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ja-JP" altLang="en-US" sz="26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枝豆のビタミンＢ１の効果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488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031614F-66FA-99BF-5961-DCFFDF3466D3}"/>
              </a:ext>
            </a:extLst>
          </p:cNvPr>
          <p:cNvSpPr/>
          <p:nvPr/>
        </p:nvSpPr>
        <p:spPr>
          <a:xfrm>
            <a:off x="-191386" y="-25582"/>
            <a:ext cx="9906000" cy="6858000"/>
          </a:xfrm>
          <a:prstGeom prst="rect">
            <a:avLst/>
          </a:prstGeom>
          <a:blipFill dpi="0" rotWithShape="1">
            <a:blip r:embed="rId2">
              <a:alphaModFix amt="69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7E92861-DEF4-C569-C407-72A308600319}"/>
              </a:ext>
            </a:extLst>
          </p:cNvPr>
          <p:cNvSpPr/>
          <p:nvPr/>
        </p:nvSpPr>
        <p:spPr>
          <a:xfrm>
            <a:off x="4582633" y="2215803"/>
            <a:ext cx="3944679" cy="35056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AEFBDC7-0E0A-4AC6-CF83-B844F8918D3D}"/>
              </a:ext>
            </a:extLst>
          </p:cNvPr>
          <p:cNvSpPr/>
          <p:nvPr/>
        </p:nvSpPr>
        <p:spPr>
          <a:xfrm>
            <a:off x="1036573" y="3793038"/>
            <a:ext cx="8102188" cy="15704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rgbClr val="92D050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BEFD90D-C274-68B8-039A-4108F353A543}"/>
              </a:ext>
            </a:extLst>
          </p:cNvPr>
          <p:cNvSpPr/>
          <p:nvPr/>
        </p:nvSpPr>
        <p:spPr>
          <a:xfrm>
            <a:off x="4876076" y="2609110"/>
            <a:ext cx="4262685" cy="8358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rgbClr val="92D050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C4B0326-7B25-D0E4-E1B5-AC00AAE1CCD5}"/>
              </a:ext>
            </a:extLst>
          </p:cNvPr>
          <p:cNvSpPr/>
          <p:nvPr/>
        </p:nvSpPr>
        <p:spPr>
          <a:xfrm>
            <a:off x="4880588" y="732938"/>
            <a:ext cx="4258173" cy="12775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トレイの上にある数種類の野菜&#10;&#10;中程度の精度で自動的に生成された説明">
            <a:extLst>
              <a:ext uri="{FF2B5EF4-FFF2-40B4-BE49-F238E27FC236}">
                <a16:creationId xmlns:a16="http://schemas.microsoft.com/office/drawing/2014/main" id="{37FBF6A0-4111-956C-18E4-66299A779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892" y="327732"/>
            <a:ext cx="4881464" cy="327443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8EABE08-28C7-FB03-85AB-6FEDE4C453C0}"/>
              </a:ext>
            </a:extLst>
          </p:cNvPr>
          <p:cNvSpPr/>
          <p:nvPr/>
        </p:nvSpPr>
        <p:spPr>
          <a:xfrm>
            <a:off x="4953000" y="815068"/>
            <a:ext cx="41857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7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</a:t>
            </a:r>
            <a:r>
              <a:rPr lang="ja-JP" altLang="en-US" sz="1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％</a:t>
            </a:r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＋</a:t>
            </a:r>
            <a:r>
              <a:rPr lang="ja-JP" altLang="en-US" sz="7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</a:t>
            </a:r>
            <a:r>
              <a:rPr lang="ja-JP" altLang="en-US" sz="1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％</a:t>
            </a:r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＝</a:t>
            </a:r>
            <a:r>
              <a:rPr lang="ja-JP" altLang="en-US" sz="7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４</a:t>
            </a:r>
            <a:r>
              <a:rPr lang="ja-JP" altLang="en-US" sz="1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％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DA2C41-BADE-D61C-A28C-D207721C773C}"/>
              </a:ext>
            </a:extLst>
          </p:cNvPr>
          <p:cNvSpPr/>
          <p:nvPr/>
        </p:nvSpPr>
        <p:spPr>
          <a:xfrm>
            <a:off x="4462091" y="2184616"/>
            <a:ext cx="41857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美味しい枝豆の茹でポイント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3264A4D-485D-1D97-A9C1-7658E8E7CB59}"/>
              </a:ext>
            </a:extLst>
          </p:cNvPr>
          <p:cNvGrpSpPr/>
          <p:nvPr/>
        </p:nvGrpSpPr>
        <p:grpSpPr>
          <a:xfrm>
            <a:off x="607690" y="5513898"/>
            <a:ext cx="8688698" cy="1147308"/>
            <a:chOff x="584535" y="5452229"/>
            <a:chExt cx="8688698" cy="1147308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FC9DCBF4-4F87-A244-EE8B-6970088F2264}"/>
                </a:ext>
              </a:extLst>
            </p:cNvPr>
            <p:cNvSpPr/>
            <p:nvPr/>
          </p:nvSpPr>
          <p:spPr>
            <a:xfrm>
              <a:off x="7440680" y="5491541"/>
              <a:ext cx="1832553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ja-JP" sz="66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380</a:t>
              </a:r>
              <a:r>
                <a:rPr lang="ja-JP" altLang="en-US" sz="28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751E1A5-E2B2-F253-4C15-2C473103FAB7}"/>
                </a:ext>
              </a:extLst>
            </p:cNvPr>
            <p:cNvSpPr/>
            <p:nvPr/>
          </p:nvSpPr>
          <p:spPr>
            <a:xfrm>
              <a:off x="2475496" y="5452229"/>
              <a:ext cx="3159526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6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えだまめ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447BB4C4-8D25-4DCB-78E9-42E2744FAA18}"/>
                </a:ext>
              </a:extLst>
            </p:cNvPr>
            <p:cNvSpPr/>
            <p:nvPr/>
          </p:nvSpPr>
          <p:spPr>
            <a:xfrm>
              <a:off x="6032636" y="5980345"/>
              <a:ext cx="8002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１束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50314A04-52E8-6722-55D2-2A6FAA7A2695}"/>
                </a:ext>
              </a:extLst>
            </p:cNvPr>
            <p:cNvSpPr/>
            <p:nvPr/>
          </p:nvSpPr>
          <p:spPr>
            <a:xfrm>
              <a:off x="584535" y="5564272"/>
              <a:ext cx="1620957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ja-JP" alt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埼玉</a:t>
              </a:r>
              <a:r>
                <a:rPr lang="ja-JP" altLang="en-US" sz="28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県産</a:t>
              </a:r>
            </a:p>
          </p:txBody>
        </p:sp>
      </p:grp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892F258-1687-8995-2B1E-283D27E269D2}"/>
              </a:ext>
            </a:extLst>
          </p:cNvPr>
          <p:cNvSpPr/>
          <p:nvPr/>
        </p:nvSpPr>
        <p:spPr>
          <a:xfrm>
            <a:off x="3468463" y="326529"/>
            <a:ext cx="54697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0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美味しい枝豆の茹で公式は</a:t>
            </a:r>
            <a:endParaRPr lang="en-US" altLang="ja-JP" sz="3600" b="0" cap="none" spc="0" dirty="0">
              <a:ln w="0"/>
              <a:solidFill>
                <a:srgbClr val="FF740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ED15A46-7A5B-F8ED-9EF3-06C528DBE340}"/>
              </a:ext>
            </a:extLst>
          </p:cNvPr>
          <p:cNvSpPr/>
          <p:nvPr/>
        </p:nvSpPr>
        <p:spPr>
          <a:xfrm>
            <a:off x="5299258" y="2623268"/>
            <a:ext cx="3416320" cy="7801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2800"/>
              </a:lnSpc>
            </a:pPr>
            <a:r>
              <a:rPr lang="ja-JP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❏</a:t>
            </a:r>
            <a:r>
              <a:rPr lang="ja-JP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とにかく新鮮なうちに茹でる</a:t>
            </a:r>
          </a:p>
          <a:p>
            <a:pPr>
              <a:lnSpc>
                <a:spcPts val="2800"/>
              </a:lnSpc>
            </a:pPr>
            <a:r>
              <a:rPr lang="ja-JP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❏湯の量に対して塩分濃度４％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3D25DF41-C064-8832-23E3-CFBF03EEBADA}"/>
              </a:ext>
            </a:extLst>
          </p:cNvPr>
          <p:cNvSpPr/>
          <p:nvPr/>
        </p:nvSpPr>
        <p:spPr>
          <a:xfrm>
            <a:off x="1084656" y="3799991"/>
            <a:ext cx="8202963" cy="16062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3000"/>
              </a:lnSpc>
            </a:pP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１．サヤの中の豆まで塩味が入るようサヤの両端を切り落とす</a:t>
            </a:r>
          </a:p>
          <a:p>
            <a:pPr>
              <a:lnSpc>
                <a:spcPts val="3000"/>
              </a:lnSpc>
            </a:pP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２．茹でる水の１％の荒塩</a:t>
            </a:r>
            <a:r>
              <a:rPr lang="ja-JP" altLang="en-US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を</a:t>
            </a: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まぶして</a:t>
            </a:r>
            <a:r>
              <a:rPr lang="ja-JP" altLang="en-US" sz="1000" spc="2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、</a:t>
            </a: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もんで</a:t>
            </a:r>
            <a:r>
              <a:rPr lang="en-US" altLang="ja-JP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</a:t>
            </a:r>
            <a:r>
              <a:rPr lang="en-US" altLang="ja-JP" sz="2000" spc="2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分なじます</a:t>
            </a:r>
          </a:p>
          <a:p>
            <a:pPr>
              <a:lnSpc>
                <a:spcPts val="3000"/>
              </a:lnSpc>
            </a:pP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３．３％の塩水を沸騰させ塩もみした枝豆を入れ</a:t>
            </a:r>
            <a:r>
              <a:rPr lang="en-US" altLang="ja-JP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</a:t>
            </a:r>
            <a:r>
              <a:rPr lang="en-US" altLang="ja-JP" sz="2000" spc="2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分茹でる</a:t>
            </a:r>
          </a:p>
          <a:p>
            <a:pPr>
              <a:lnSpc>
                <a:spcPts val="3000"/>
              </a:lnSpc>
            </a:pPr>
            <a:r>
              <a:rPr lang="ja-JP" altLang="en-US" sz="2000" b="0" cap="none" spc="2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４．枝豆をザルにあげ冷まし好みでさっと塩を振りよく混ぜる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8DECD42-8863-8935-EF87-493D61EB3C99}"/>
              </a:ext>
            </a:extLst>
          </p:cNvPr>
          <p:cNvSpPr/>
          <p:nvPr/>
        </p:nvSpPr>
        <p:spPr>
          <a:xfrm>
            <a:off x="639647" y="3412167"/>
            <a:ext cx="3145546" cy="35537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4F5DC7E-731C-F09D-C8F9-9DA3F1FAF78F}"/>
              </a:ext>
            </a:extLst>
          </p:cNvPr>
          <p:cNvSpPr/>
          <p:nvPr/>
        </p:nvSpPr>
        <p:spPr>
          <a:xfrm>
            <a:off x="607690" y="3358148"/>
            <a:ext cx="326243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rgbClr val="FF740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美味しい枝豆の茹で方</a:t>
            </a:r>
          </a:p>
        </p:txBody>
      </p:sp>
    </p:spTree>
    <p:extLst>
      <p:ext uri="{BB962C8B-B14F-4D97-AF65-F5344CB8AC3E}">
        <p14:creationId xmlns:p14="http://schemas.microsoft.com/office/powerpoint/2010/main" val="139795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1428</TotalTime>
  <Words>325</Words>
  <Application>Microsoft Office PowerPoint</Application>
  <PresentationFormat>A4 210 x 297 mm</PresentationFormat>
  <Paragraphs>53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HGP創英角ｺﾞｼｯｸUB</vt:lpstr>
      <vt:lpstr>ＭＳ Ｐゴシック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夏野菜ランキング別 売れるキャッチコピー POP例</dc:title>
  <dc:creator>西村 雅之</dc:creator>
  <cp:lastModifiedBy>西村 雅之</cp:lastModifiedBy>
  <cp:revision>12</cp:revision>
  <dcterms:created xsi:type="dcterms:W3CDTF">2022-08-09T04:49:29Z</dcterms:created>
  <dcterms:modified xsi:type="dcterms:W3CDTF">2022-09-11T23:42:34Z</dcterms:modified>
</cp:coreProperties>
</file>