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5" r:id="rId2"/>
    <p:sldId id="274" r:id="rId3"/>
    <p:sldId id="267" r:id="rId4"/>
    <p:sldId id="275" r:id="rId5"/>
    <p:sldId id="269" r:id="rId6"/>
    <p:sldId id="272" r:id="rId7"/>
    <p:sldId id="276" r:id="rId8"/>
    <p:sldId id="271" r:id="rId9"/>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CCFF66"/>
    <a:srgbClr val="FF0000"/>
    <a:srgbClr val="33CCFF"/>
    <a:srgbClr val="3333CC"/>
    <a:srgbClr val="00CC00"/>
    <a:srgbClr val="FF3300"/>
    <a:srgbClr val="0099FF"/>
    <a:srgbClr val="CC33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3" d="100"/>
          <a:sy n="63" d="100"/>
        </p:scale>
        <p:origin x="9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73582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90292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190348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0270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166088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59705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336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23664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2888819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817496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83627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D2EFD-E669-43AF-8CA2-BB9C04F57A57}" type="datetimeFigureOut">
              <a:rPr kumimoji="1" lang="ja-JP" altLang="en-US" smtClean="0"/>
              <a:t>2022/7/5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5698CA-1EDB-4D2B-BA5A-A63E8DA0E8C0}" type="slidenum">
              <a:rPr kumimoji="1" lang="ja-JP" altLang="en-US" smtClean="0"/>
              <a:t>‹#›</a:t>
            </a:fld>
            <a:endParaRPr kumimoji="1" lang="ja-JP" altLang="en-US"/>
          </a:p>
        </p:txBody>
      </p:sp>
    </p:spTree>
    <p:extLst>
      <p:ext uri="{BB962C8B-B14F-4D97-AF65-F5344CB8AC3E}">
        <p14:creationId xmlns:p14="http://schemas.microsoft.com/office/powerpoint/2010/main" val="33381731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2.jpg"/><Relationship Id="rId4" Type="http://schemas.openxmlformats.org/officeDocument/2006/relationships/image" Target="../media/image9.jp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4.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10290469-0CB0-61CF-16A8-86A7F01F42BD}"/>
              </a:ext>
            </a:extLst>
          </p:cNvPr>
          <p:cNvSpPr/>
          <p:nvPr/>
        </p:nvSpPr>
        <p:spPr>
          <a:xfrm>
            <a:off x="106269" y="86360"/>
            <a:ext cx="9693462" cy="668528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029FFE34-7444-71B7-73A3-CEBEB1D20B6D}"/>
              </a:ext>
            </a:extLst>
          </p:cNvPr>
          <p:cNvSpPr/>
          <p:nvPr/>
        </p:nvSpPr>
        <p:spPr>
          <a:xfrm>
            <a:off x="6911753" y="5238865"/>
            <a:ext cx="2086898" cy="1389092"/>
          </a:xfrm>
          <a:prstGeom prst="rect">
            <a:avLst/>
          </a:prstGeom>
          <a:solidFill>
            <a:schemeClr val="bg1"/>
          </a:solidFill>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EBD1BED6-151B-32F6-9955-80F5FDF27F48}"/>
              </a:ext>
            </a:extLst>
          </p:cNvPr>
          <p:cNvSpPr/>
          <p:nvPr/>
        </p:nvSpPr>
        <p:spPr>
          <a:xfrm>
            <a:off x="4349635" y="5226534"/>
            <a:ext cx="2086898" cy="1389092"/>
          </a:xfrm>
          <a:prstGeom prst="rect">
            <a:avLst/>
          </a:prstGeom>
          <a:solidFill>
            <a:schemeClr val="bg1"/>
          </a:solidFill>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6A4262CA-2544-BC95-0827-DB5301381F3C}"/>
              </a:ext>
            </a:extLst>
          </p:cNvPr>
          <p:cNvSpPr/>
          <p:nvPr/>
        </p:nvSpPr>
        <p:spPr>
          <a:xfrm>
            <a:off x="1778000" y="5177905"/>
            <a:ext cx="2086898" cy="1389092"/>
          </a:xfrm>
          <a:prstGeom prst="rect">
            <a:avLst/>
          </a:prstGeom>
          <a:solidFill>
            <a:schemeClr val="bg1"/>
          </a:solidFill>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BED9AC2-B2B1-2B6B-011A-B693D45A7D5E}"/>
              </a:ext>
            </a:extLst>
          </p:cNvPr>
          <p:cNvSpPr/>
          <p:nvPr/>
        </p:nvSpPr>
        <p:spPr>
          <a:xfrm>
            <a:off x="5390906" y="218605"/>
            <a:ext cx="4408825" cy="707886"/>
          </a:xfrm>
          <a:prstGeom prst="rect">
            <a:avLst/>
          </a:prstGeom>
          <a:noFill/>
        </p:spPr>
        <p:txBody>
          <a:bodyPr wrap="square" lIns="91440" tIns="45720" rIns="91440" bIns="45720">
            <a:spAutoFit/>
          </a:bodyPr>
          <a:lstStyle/>
          <a:p>
            <a:r>
              <a:rPr lang="ja-JP" altLang="en-US" sz="2000" b="1"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今年の</a:t>
            </a:r>
            <a:r>
              <a:rPr lang="ja-JP" altLang="en-US" sz="2000" b="1" cap="none" spc="0"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半夏生は</a:t>
            </a:r>
            <a:r>
              <a:rPr lang="ja-JP" altLang="en-US" sz="4000" b="1" cap="none" spc="0"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７</a:t>
            </a:r>
            <a:r>
              <a:rPr lang="ja-JP" altLang="en-US" sz="3200" b="1" cap="none" spc="0"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月</a:t>
            </a:r>
            <a:r>
              <a:rPr lang="ja-JP" altLang="en-US" sz="4000" b="1" cap="none" spc="0"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２</a:t>
            </a:r>
            <a:r>
              <a:rPr lang="ja-JP" altLang="en-US" sz="3200" b="1" cap="none" spc="0" dirty="0">
                <a:ln w="0"/>
                <a:solidFill>
                  <a:srgbClr val="FF000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日</a:t>
            </a:r>
          </a:p>
        </p:txBody>
      </p:sp>
      <p:pic>
        <p:nvPicPr>
          <p:cNvPr id="11" name="図 10">
            <a:extLst>
              <a:ext uri="{FF2B5EF4-FFF2-40B4-BE49-F238E27FC236}">
                <a16:creationId xmlns:a16="http://schemas.microsoft.com/office/drawing/2014/main" id="{00BD80B0-FE83-8F7E-FF06-4D470A9C9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99" y="460239"/>
            <a:ext cx="6299200" cy="4202747"/>
          </a:xfrm>
          <a:prstGeom prst="ellipse">
            <a:avLst/>
          </a:prstGeom>
          <a:ln>
            <a:noFill/>
          </a:ln>
          <a:effectLst>
            <a:softEdge rad="112500"/>
          </a:effectLst>
        </p:spPr>
      </p:pic>
      <p:sp>
        <p:nvSpPr>
          <p:cNvPr id="3" name="正方形/長方形 2">
            <a:extLst>
              <a:ext uri="{FF2B5EF4-FFF2-40B4-BE49-F238E27FC236}">
                <a16:creationId xmlns:a16="http://schemas.microsoft.com/office/drawing/2014/main" id="{279B8688-FAF0-1754-C2AF-5DAD6884C862}"/>
              </a:ext>
            </a:extLst>
          </p:cNvPr>
          <p:cNvSpPr/>
          <p:nvPr/>
        </p:nvSpPr>
        <p:spPr>
          <a:xfrm>
            <a:off x="434215" y="264334"/>
            <a:ext cx="9134232" cy="1446550"/>
          </a:xfrm>
          <a:prstGeom prst="rect">
            <a:avLst/>
          </a:prstGeom>
          <a:noFill/>
        </p:spPr>
        <p:txBody>
          <a:bodyPr wrap="none" lIns="91440" tIns="45720" rIns="91440" bIns="45720">
            <a:spAutoFit/>
          </a:bodyPr>
          <a:lstStyle/>
          <a:p>
            <a:r>
              <a:rPr lang="ja-JP" altLang="en-US" sz="80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半夏生</a:t>
            </a:r>
            <a:r>
              <a:rPr lang="ja-JP" altLang="en-US" sz="4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に</a:t>
            </a:r>
            <a:r>
              <a:rPr lang="ja-JP" altLang="en-US" sz="8000" b="1"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蛸</a:t>
            </a:r>
            <a:r>
              <a:rPr lang="ja-JP" altLang="en-US" sz="4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を</a:t>
            </a:r>
            <a:r>
              <a:rPr lang="ja-JP" altLang="en-US" sz="5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食べる理由</a:t>
            </a:r>
            <a:r>
              <a:rPr lang="ja-JP" altLang="en-US" sz="88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a:t>
            </a:r>
          </a:p>
        </p:txBody>
      </p:sp>
      <p:sp>
        <p:nvSpPr>
          <p:cNvPr id="13" name="正方形/長方形 12">
            <a:extLst>
              <a:ext uri="{FF2B5EF4-FFF2-40B4-BE49-F238E27FC236}">
                <a16:creationId xmlns:a16="http://schemas.microsoft.com/office/drawing/2014/main" id="{AF77BC22-8438-114C-9A57-32E1743BD1DA}"/>
              </a:ext>
            </a:extLst>
          </p:cNvPr>
          <p:cNvSpPr/>
          <p:nvPr/>
        </p:nvSpPr>
        <p:spPr>
          <a:xfrm>
            <a:off x="385884" y="218605"/>
            <a:ext cx="9134232" cy="1446550"/>
          </a:xfrm>
          <a:prstGeom prst="rect">
            <a:avLst/>
          </a:prstGeom>
          <a:noFill/>
        </p:spPr>
        <p:txBody>
          <a:bodyPr wrap="none" lIns="91440" tIns="45720" rIns="91440" bIns="45720">
            <a:spAutoFit/>
          </a:bodyPr>
          <a:lstStyle/>
          <a:p>
            <a:r>
              <a:rPr lang="ja-JP" altLang="en-US" sz="8000" b="0" cap="none" spc="0" dirty="0">
                <a:ln w="0"/>
                <a:solidFill>
                  <a:srgbClr val="0033CC"/>
                </a:solidFill>
                <a:latin typeface="江戸勘亭流Ｐ" panose="03000A00000000000000" pitchFamily="66" charset="-128"/>
                <a:ea typeface="江戸勘亭流Ｐ" panose="03000A00000000000000" pitchFamily="66" charset="-128"/>
              </a:rPr>
              <a:t>半夏生</a:t>
            </a:r>
            <a:r>
              <a:rPr lang="ja-JP" altLang="en-US" sz="4400" b="0" cap="none" spc="0" dirty="0">
                <a:ln w="0"/>
                <a:solidFill>
                  <a:srgbClr val="0033CC"/>
                </a:solidFill>
                <a:latin typeface="江戸勘亭流Ｐ" panose="03000A00000000000000" pitchFamily="66" charset="-128"/>
                <a:ea typeface="江戸勘亭流Ｐ" panose="03000A00000000000000" pitchFamily="66" charset="-128"/>
              </a:rPr>
              <a:t>に</a:t>
            </a:r>
            <a:r>
              <a:rPr lang="ja-JP" altLang="en-US" sz="8000" dirty="0">
                <a:ln w="0"/>
                <a:solidFill>
                  <a:srgbClr val="0033CC"/>
                </a:solidFill>
                <a:latin typeface="江戸勘亭流Ｐ" panose="03000A00000000000000" pitchFamily="66" charset="-128"/>
                <a:ea typeface="江戸勘亭流Ｐ" panose="03000A00000000000000" pitchFamily="66" charset="-128"/>
              </a:rPr>
              <a:t>蛸</a:t>
            </a:r>
            <a:r>
              <a:rPr lang="ja-JP" altLang="en-US" sz="4400" b="0" cap="none" spc="0" dirty="0">
                <a:ln w="0"/>
                <a:solidFill>
                  <a:srgbClr val="0033CC"/>
                </a:solidFill>
                <a:latin typeface="江戸勘亭流Ｐ" panose="03000A00000000000000" pitchFamily="66" charset="-128"/>
                <a:ea typeface="江戸勘亭流Ｐ" panose="03000A00000000000000" pitchFamily="66" charset="-128"/>
              </a:rPr>
              <a:t>を</a:t>
            </a:r>
            <a:r>
              <a:rPr lang="ja-JP" altLang="en-US" sz="5400" b="0" cap="none" spc="0" dirty="0">
                <a:ln w="0"/>
                <a:solidFill>
                  <a:srgbClr val="0033CC"/>
                </a:solidFill>
                <a:latin typeface="江戸勘亭流Ｐ" panose="03000A00000000000000" pitchFamily="66" charset="-128"/>
                <a:ea typeface="江戸勘亭流Ｐ" panose="03000A00000000000000" pitchFamily="66" charset="-128"/>
              </a:rPr>
              <a:t>食べる理由</a:t>
            </a:r>
            <a:r>
              <a:rPr lang="ja-JP" altLang="en-US" sz="8800" b="0" cap="none" spc="0" dirty="0">
                <a:ln w="0"/>
                <a:solidFill>
                  <a:srgbClr val="0033CC"/>
                </a:solidFill>
                <a:latin typeface="江戸勘亭流Ｐ" panose="03000A00000000000000" pitchFamily="66" charset="-128"/>
                <a:ea typeface="江戸勘亭流Ｐ" panose="03000A00000000000000" pitchFamily="66" charset="-128"/>
              </a:rPr>
              <a:t>！</a:t>
            </a:r>
          </a:p>
        </p:txBody>
      </p:sp>
      <p:sp>
        <p:nvSpPr>
          <p:cNvPr id="7" name="正方形/長方形 6">
            <a:extLst>
              <a:ext uri="{FF2B5EF4-FFF2-40B4-BE49-F238E27FC236}">
                <a16:creationId xmlns:a16="http://schemas.microsoft.com/office/drawing/2014/main" id="{22AAA80E-0442-9622-EBDB-3A87D6ED5D01}"/>
              </a:ext>
            </a:extLst>
          </p:cNvPr>
          <p:cNvSpPr/>
          <p:nvPr/>
        </p:nvSpPr>
        <p:spPr>
          <a:xfrm>
            <a:off x="6649808" y="1607697"/>
            <a:ext cx="2482676" cy="3570208"/>
          </a:xfrm>
          <a:prstGeom prst="rect">
            <a:avLst/>
          </a:prstGeom>
          <a:noFill/>
        </p:spPr>
        <p:txBody>
          <a:bodyPr wrap="square" lIns="91440" tIns="45720" rIns="91440" bIns="45720">
            <a:spAutoFit/>
          </a:bodyPr>
          <a:lstStyle/>
          <a:p>
            <a:r>
              <a:rPr lang="ja-JP" altLang="en-US"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その昔、半夏生迄に田植えを終え</a:t>
            </a:r>
            <a:endParaRPr lang="en-US" altLang="ja-JP"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神様にタコを供えて豊作を祈願し</a:t>
            </a:r>
            <a:endParaRPr lang="en-US" altLang="ja-JP"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田植えをした方の労をねぎらって</a:t>
            </a:r>
            <a:endParaRPr lang="en-US" altLang="ja-JP"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タコを食べたといわれています。</a:t>
            </a:r>
            <a:endParaRPr lang="en-US" altLang="ja-JP"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200" dirty="0">
              <a:ln w="0"/>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b="1" cap="none" spc="0" dirty="0">
                <a:ln w="0"/>
                <a:solidFill>
                  <a:srgbClr val="FF00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７月２日は半夏生・・・</a:t>
            </a:r>
            <a:endParaRPr lang="en-US" altLang="ja-JP" sz="1400" b="1" cap="none" spc="0" dirty="0">
              <a:ln w="0"/>
              <a:solidFill>
                <a:srgbClr val="FF00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2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慌ただしい春から初夏へと皆様の</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１年の半分が無事に過ぎました。</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ご主人も奥様もお疲れ様でした。</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これからの１年の後半が実り多い</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ことをお祈りいたしております。</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お元気でお過ごし頂きますように</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地元産の美味しい旬のタコを沢山</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召し上がって頂ければと思います。</a:t>
            </a:r>
            <a:endParaRPr lang="en-US" altLang="ja-JP" sz="1200" dirty="0">
              <a:ln w="0"/>
              <a:solidFill>
                <a:srgbClr val="FF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000" dirty="0">
              <a:ln w="0"/>
              <a:effectLst>
                <a:outerShdw blurRad="38100" dist="19050" dir="2700000" algn="tl" rotWithShape="0">
                  <a:schemeClr val="dk1">
                    <a:alpha val="40000"/>
                  </a:schemeClr>
                </a:outerShdw>
              </a:effectLst>
            </a:endParaRPr>
          </a:p>
        </p:txBody>
      </p:sp>
      <p:pic>
        <p:nvPicPr>
          <p:cNvPr id="15" name="図 14">
            <a:extLst>
              <a:ext uri="{FF2B5EF4-FFF2-40B4-BE49-F238E27FC236}">
                <a16:creationId xmlns:a16="http://schemas.microsoft.com/office/drawing/2014/main" id="{D63C5238-CA00-6D30-C48C-F70A3071BD29}"/>
              </a:ext>
            </a:extLst>
          </p:cNvPr>
          <p:cNvPicPr>
            <a:picLocks noChangeAspect="1"/>
          </p:cNvPicPr>
          <p:nvPr/>
        </p:nvPicPr>
        <p:blipFill rotWithShape="1">
          <a:blip r:embed="rId3">
            <a:extLst>
              <a:ext uri="{28A0092B-C50C-407E-A947-70E740481C1C}">
                <a14:useLocalDpi xmlns:a14="http://schemas.microsoft.com/office/drawing/2010/main" val="0"/>
              </a:ext>
            </a:extLst>
          </a:blip>
          <a:srcRect l="11629" t="19740" r="14029" b="5918"/>
          <a:stretch/>
        </p:blipFill>
        <p:spPr>
          <a:xfrm>
            <a:off x="1735960" y="5135865"/>
            <a:ext cx="2086898" cy="1389092"/>
          </a:xfrm>
          <a:prstGeom prst="rect">
            <a:avLst/>
          </a:prstGeom>
          <a:effectLst/>
        </p:spPr>
      </p:pic>
      <p:sp>
        <p:nvSpPr>
          <p:cNvPr id="8" name="正方形/長方形 7">
            <a:extLst>
              <a:ext uri="{FF2B5EF4-FFF2-40B4-BE49-F238E27FC236}">
                <a16:creationId xmlns:a16="http://schemas.microsoft.com/office/drawing/2014/main" id="{152588E7-3E0E-EC04-833A-0AABF8F7DFE2}"/>
              </a:ext>
            </a:extLst>
          </p:cNvPr>
          <p:cNvSpPr/>
          <p:nvPr/>
        </p:nvSpPr>
        <p:spPr>
          <a:xfrm>
            <a:off x="355558" y="4426595"/>
            <a:ext cx="6188046" cy="646331"/>
          </a:xfrm>
          <a:prstGeom prst="rect">
            <a:avLst/>
          </a:prstGeom>
          <a:noFill/>
        </p:spPr>
        <p:txBody>
          <a:bodyPr wrap="square" lIns="91440" tIns="45720" rIns="91440" bIns="45720">
            <a:spAutoFit/>
          </a:bodyPr>
          <a:lstStyle/>
          <a:p>
            <a:r>
              <a:rPr lang="ja-JP" altLang="en-US" b="1" cap="none" spc="0" dirty="0">
                <a:ln w="0"/>
                <a:solidFill>
                  <a:srgbClr val="FF3300"/>
                </a:solidFill>
                <a:effectLst>
                  <a:outerShdw blurRad="38100" dist="19050" dir="2700000" algn="tl" rotWithShape="0">
                    <a:schemeClr val="dk1">
                      <a:alpha val="40000"/>
                    </a:schemeClr>
                  </a:outerShdw>
                </a:effectLst>
              </a:rPr>
              <a:t>地元産！</a:t>
            </a:r>
            <a:r>
              <a:rPr lang="ja-JP" altLang="en-US" b="1" dirty="0">
                <a:ln w="0"/>
                <a:solidFill>
                  <a:srgbClr val="FF3300"/>
                </a:solidFill>
                <a:effectLst>
                  <a:outerShdw blurRad="38100" dist="19050" dir="2700000" algn="tl" rotWithShape="0">
                    <a:schemeClr val="dk1">
                      <a:alpha val="40000"/>
                    </a:schemeClr>
                  </a:outerShdw>
                </a:effectLst>
              </a:rPr>
              <a:t>美味しい</a:t>
            </a:r>
            <a:r>
              <a:rPr lang="ja-JP" altLang="en-US" b="1" cap="none" spc="0" dirty="0">
                <a:ln w="0"/>
                <a:solidFill>
                  <a:srgbClr val="FF3300"/>
                </a:solidFill>
                <a:effectLst>
                  <a:outerShdw blurRad="38100" dist="19050" dir="2700000" algn="tl" rotWithShape="0">
                    <a:schemeClr val="dk1">
                      <a:alpha val="40000"/>
                    </a:schemeClr>
                  </a:outerShdw>
                </a:effectLst>
              </a:rPr>
              <a:t>旬のタコを</a:t>
            </a:r>
            <a:endParaRPr lang="en-US" altLang="ja-JP" b="1" cap="none" spc="0" dirty="0">
              <a:ln w="0"/>
              <a:solidFill>
                <a:srgbClr val="FF3300"/>
              </a:solidFill>
              <a:effectLst>
                <a:outerShdw blurRad="38100" dist="19050" dir="2700000" algn="tl" rotWithShape="0">
                  <a:schemeClr val="dk1">
                    <a:alpha val="40000"/>
                  </a:schemeClr>
                </a:outerShdw>
              </a:effectLst>
            </a:endParaRPr>
          </a:p>
          <a:p>
            <a:r>
              <a:rPr lang="ja-JP" altLang="en-US" b="1" dirty="0">
                <a:ln w="0"/>
                <a:solidFill>
                  <a:srgbClr val="FF3300"/>
                </a:solidFill>
                <a:effectLst>
                  <a:outerShdw blurRad="38100" dist="19050" dir="2700000" algn="tl" rotWithShape="0">
                    <a:schemeClr val="dk1">
                      <a:alpha val="40000"/>
                    </a:schemeClr>
                  </a:outerShdw>
                </a:effectLst>
              </a:rPr>
              <a:t>　　　　　　　　お刺身、唐揚げ、サラダでたっぷり</a:t>
            </a:r>
            <a:r>
              <a:rPr lang="ja-JP" altLang="en-US" b="1" cap="none" spc="0" dirty="0">
                <a:ln w="0"/>
                <a:solidFill>
                  <a:srgbClr val="FF3300"/>
                </a:solidFill>
                <a:effectLst>
                  <a:outerShdw blurRad="38100" dist="19050" dir="2700000" algn="tl" rotWithShape="0">
                    <a:schemeClr val="dk1">
                      <a:alpha val="40000"/>
                    </a:schemeClr>
                  </a:outerShdw>
                </a:effectLst>
              </a:rPr>
              <a:t>！　</a:t>
            </a:r>
          </a:p>
        </p:txBody>
      </p:sp>
      <p:pic>
        <p:nvPicPr>
          <p:cNvPr id="21" name="図 20" descr="皿に盛られた肉料理&#10;&#10;低い精度で自動的に生成された説明">
            <a:extLst>
              <a:ext uri="{FF2B5EF4-FFF2-40B4-BE49-F238E27FC236}">
                <a16:creationId xmlns:a16="http://schemas.microsoft.com/office/drawing/2014/main" id="{BE60940F-2677-ACE2-95FB-4A5913CD1DDD}"/>
              </a:ext>
            </a:extLst>
          </p:cNvPr>
          <p:cNvPicPr>
            <a:picLocks noChangeAspect="1"/>
          </p:cNvPicPr>
          <p:nvPr/>
        </p:nvPicPr>
        <p:blipFill rotWithShape="1">
          <a:blip r:embed="rId4">
            <a:extLst>
              <a:ext uri="{28A0092B-C50C-407E-A947-70E740481C1C}">
                <a14:useLocalDpi xmlns:a14="http://schemas.microsoft.com/office/drawing/2010/main" val="0"/>
              </a:ext>
            </a:extLst>
          </a:blip>
          <a:srcRect l="3678" t="11390" r="9748" b="30985"/>
          <a:stretch/>
        </p:blipFill>
        <p:spPr>
          <a:xfrm>
            <a:off x="6858210" y="5186315"/>
            <a:ext cx="2086898" cy="1389092"/>
          </a:xfrm>
          <a:prstGeom prst="rect">
            <a:avLst/>
          </a:prstGeom>
        </p:spPr>
      </p:pic>
      <p:pic>
        <p:nvPicPr>
          <p:cNvPr id="23" name="図 22" descr="ボウルの中にあるサラダ&#10;&#10;自動的に生成された説明">
            <a:extLst>
              <a:ext uri="{FF2B5EF4-FFF2-40B4-BE49-F238E27FC236}">
                <a16:creationId xmlns:a16="http://schemas.microsoft.com/office/drawing/2014/main" id="{9E7D0FEC-A285-A59A-A3D8-AA1310AD3C6C}"/>
              </a:ext>
            </a:extLst>
          </p:cNvPr>
          <p:cNvPicPr>
            <a:picLocks noChangeAspect="1"/>
          </p:cNvPicPr>
          <p:nvPr/>
        </p:nvPicPr>
        <p:blipFill rotWithShape="1">
          <a:blip r:embed="rId5">
            <a:extLst>
              <a:ext uri="{28A0092B-C50C-407E-A947-70E740481C1C}">
                <a14:useLocalDpi xmlns:a14="http://schemas.microsoft.com/office/drawing/2010/main" val="0"/>
              </a:ext>
            </a:extLst>
          </a:blip>
          <a:srcRect l="8908" t="8965" r="4967" b="15510"/>
          <a:stretch/>
        </p:blipFill>
        <p:spPr>
          <a:xfrm>
            <a:off x="4302476" y="5195004"/>
            <a:ext cx="2076116" cy="1365438"/>
          </a:xfrm>
          <a:prstGeom prst="rect">
            <a:avLst/>
          </a:prstGeom>
          <a:effectLst/>
        </p:spPr>
      </p:pic>
    </p:spTree>
    <p:extLst>
      <p:ext uri="{BB962C8B-B14F-4D97-AF65-F5344CB8AC3E}">
        <p14:creationId xmlns:p14="http://schemas.microsoft.com/office/powerpoint/2010/main" val="3298490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10290469-0CB0-61CF-16A8-86A7F01F42BD}"/>
              </a:ext>
            </a:extLst>
          </p:cNvPr>
          <p:cNvSpPr/>
          <p:nvPr/>
        </p:nvSpPr>
        <p:spPr>
          <a:xfrm>
            <a:off x="106269" y="81280"/>
            <a:ext cx="9693462" cy="668528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029FFE34-7444-71B7-73A3-CEBEB1D20B6D}"/>
              </a:ext>
            </a:extLst>
          </p:cNvPr>
          <p:cNvSpPr/>
          <p:nvPr/>
        </p:nvSpPr>
        <p:spPr>
          <a:xfrm>
            <a:off x="600375" y="2006569"/>
            <a:ext cx="5726253" cy="4308872"/>
          </a:xfrm>
          <a:prstGeom prst="rect">
            <a:avLst/>
          </a:prstGeom>
          <a:solidFill>
            <a:schemeClr val="bg1"/>
          </a:solidFill>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BED9AC2-B2B1-2B6B-011A-B693D45A7D5E}"/>
              </a:ext>
            </a:extLst>
          </p:cNvPr>
          <p:cNvSpPr/>
          <p:nvPr/>
        </p:nvSpPr>
        <p:spPr>
          <a:xfrm>
            <a:off x="5390906" y="299885"/>
            <a:ext cx="4408825" cy="707886"/>
          </a:xfrm>
          <a:prstGeom prst="rect">
            <a:avLst/>
          </a:prstGeom>
          <a:noFill/>
        </p:spPr>
        <p:txBody>
          <a:bodyPr wrap="square" lIns="91440" tIns="45720" rIns="91440" bIns="45720">
            <a:spAutoFit/>
          </a:bodyPr>
          <a:lstStyle/>
          <a:p>
            <a:r>
              <a:rPr lang="ja-JP" altLang="en-US" sz="2000" b="1"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今年の</a:t>
            </a:r>
            <a:r>
              <a:rPr lang="ja-JP" altLang="en-US" sz="2000" b="1" cap="none" spc="0"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半夏生は</a:t>
            </a:r>
            <a:r>
              <a:rPr lang="ja-JP" altLang="en-US" sz="4000" b="1" cap="none" spc="0"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７</a:t>
            </a:r>
            <a:r>
              <a:rPr lang="ja-JP" altLang="en-US" sz="3200" b="1" cap="none" spc="0"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月</a:t>
            </a:r>
            <a:r>
              <a:rPr lang="ja-JP" altLang="en-US" sz="4000" b="1" cap="none" spc="0"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２</a:t>
            </a:r>
            <a:r>
              <a:rPr lang="ja-JP" altLang="en-US" sz="3200" b="1" cap="none" spc="0" dirty="0">
                <a:ln w="0"/>
                <a:solidFill>
                  <a:srgbClr val="00B050"/>
                </a:solidFill>
                <a:effectLst>
                  <a:outerShdw blurRad="38100" dist="19050" dir="2700000" algn="tl" rotWithShape="0">
                    <a:schemeClr val="dk1">
                      <a:alpha val="40000"/>
                    </a:schemeClr>
                  </a:outerShdw>
                </a:effectLst>
                <a:latin typeface="ＭＳ Ｐゴシック" panose="020B0600070205080204" pitchFamily="50" charset="-128"/>
                <a:ea typeface="ＭＳ Ｐゴシック" panose="020B0600070205080204" pitchFamily="50" charset="-128"/>
              </a:rPr>
              <a:t>日</a:t>
            </a:r>
          </a:p>
        </p:txBody>
      </p:sp>
      <p:sp>
        <p:nvSpPr>
          <p:cNvPr id="3" name="正方形/長方形 2">
            <a:extLst>
              <a:ext uri="{FF2B5EF4-FFF2-40B4-BE49-F238E27FC236}">
                <a16:creationId xmlns:a16="http://schemas.microsoft.com/office/drawing/2014/main" id="{279B8688-FAF0-1754-C2AF-5DAD6884C862}"/>
              </a:ext>
            </a:extLst>
          </p:cNvPr>
          <p:cNvSpPr/>
          <p:nvPr/>
        </p:nvSpPr>
        <p:spPr>
          <a:xfrm>
            <a:off x="394700" y="430898"/>
            <a:ext cx="9151864" cy="1446550"/>
          </a:xfrm>
          <a:prstGeom prst="rect">
            <a:avLst/>
          </a:prstGeom>
          <a:noFill/>
        </p:spPr>
        <p:txBody>
          <a:bodyPr wrap="none" lIns="91440" tIns="45720" rIns="91440" bIns="45720">
            <a:spAutoFit/>
          </a:bodyPr>
          <a:lstStyle/>
          <a:p>
            <a:r>
              <a:rPr lang="ja-JP" altLang="en-US" sz="80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半夏生</a:t>
            </a:r>
            <a:r>
              <a:rPr lang="ja-JP" altLang="en-US" sz="4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に</a:t>
            </a:r>
            <a:r>
              <a:rPr lang="ja-JP" altLang="en-US" sz="80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鯖</a:t>
            </a:r>
            <a:r>
              <a:rPr lang="ja-JP" altLang="en-US" sz="4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を</a:t>
            </a:r>
            <a:r>
              <a:rPr lang="ja-JP" altLang="en-US" sz="54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食べる理由</a:t>
            </a:r>
            <a:r>
              <a:rPr lang="ja-JP" altLang="en-US" sz="8800" b="1" cap="none" spc="0" dirty="0">
                <a:ln w="0"/>
                <a:solidFill>
                  <a:schemeClr val="bg1"/>
                </a:solidFill>
                <a:effectLst>
                  <a:outerShdw blurRad="38100" dist="63500" dir="2700000" algn="tl" rotWithShape="0">
                    <a:schemeClr val="tx1">
                      <a:alpha val="40000"/>
                    </a:schemeClr>
                  </a:outerShdw>
                </a:effectLst>
                <a:latin typeface="江戸勘亭流Ｐ" panose="03000A00000000000000" pitchFamily="66" charset="-128"/>
                <a:ea typeface="江戸勘亭流Ｐ" panose="03000A00000000000000" pitchFamily="66" charset="-128"/>
              </a:rPr>
              <a:t>！</a:t>
            </a:r>
          </a:p>
        </p:txBody>
      </p:sp>
      <p:sp>
        <p:nvSpPr>
          <p:cNvPr id="13" name="正方形/長方形 12">
            <a:extLst>
              <a:ext uri="{FF2B5EF4-FFF2-40B4-BE49-F238E27FC236}">
                <a16:creationId xmlns:a16="http://schemas.microsoft.com/office/drawing/2014/main" id="{AF77BC22-8438-114C-9A57-32E1743BD1DA}"/>
              </a:ext>
            </a:extLst>
          </p:cNvPr>
          <p:cNvSpPr/>
          <p:nvPr/>
        </p:nvSpPr>
        <p:spPr>
          <a:xfrm>
            <a:off x="364220" y="361339"/>
            <a:ext cx="9134232" cy="1446550"/>
          </a:xfrm>
          <a:prstGeom prst="rect">
            <a:avLst/>
          </a:prstGeom>
          <a:noFill/>
        </p:spPr>
        <p:txBody>
          <a:bodyPr wrap="none" lIns="91440" tIns="45720" rIns="91440" bIns="45720">
            <a:spAutoFit/>
          </a:bodyPr>
          <a:lstStyle/>
          <a:p>
            <a:r>
              <a:rPr lang="ja-JP" altLang="en-US" sz="8000" b="0" cap="none" spc="0" dirty="0">
                <a:ln w="0"/>
                <a:solidFill>
                  <a:srgbClr val="CC0000"/>
                </a:solidFill>
                <a:latin typeface="江戸勘亭流Ｐ" panose="03000A00000000000000" pitchFamily="66" charset="-128"/>
                <a:ea typeface="江戸勘亭流Ｐ" panose="03000A00000000000000" pitchFamily="66" charset="-128"/>
              </a:rPr>
              <a:t>半夏生</a:t>
            </a:r>
            <a:r>
              <a:rPr lang="ja-JP" altLang="en-US" sz="4400" b="0" cap="none" spc="0" dirty="0">
                <a:ln w="0"/>
                <a:solidFill>
                  <a:srgbClr val="CC0000"/>
                </a:solidFill>
                <a:latin typeface="江戸勘亭流Ｐ" panose="03000A00000000000000" pitchFamily="66" charset="-128"/>
                <a:ea typeface="江戸勘亭流Ｐ" panose="03000A00000000000000" pitchFamily="66" charset="-128"/>
              </a:rPr>
              <a:t>に</a:t>
            </a:r>
            <a:r>
              <a:rPr lang="ja-JP" altLang="en-US" sz="8000" b="0" cap="none" spc="0" dirty="0">
                <a:ln w="0"/>
                <a:solidFill>
                  <a:srgbClr val="CC0000"/>
                </a:solidFill>
                <a:latin typeface="江戸勘亭流Ｐ" panose="03000A00000000000000" pitchFamily="66" charset="-128"/>
                <a:ea typeface="江戸勘亭流Ｐ" panose="03000A00000000000000" pitchFamily="66" charset="-128"/>
              </a:rPr>
              <a:t>鯖</a:t>
            </a:r>
            <a:r>
              <a:rPr lang="ja-JP" altLang="en-US" sz="4400" b="0" cap="none" spc="0" dirty="0">
                <a:ln w="0"/>
                <a:solidFill>
                  <a:srgbClr val="CC0000"/>
                </a:solidFill>
                <a:latin typeface="江戸勘亭流Ｐ" panose="03000A00000000000000" pitchFamily="66" charset="-128"/>
                <a:ea typeface="江戸勘亭流Ｐ" panose="03000A00000000000000" pitchFamily="66" charset="-128"/>
              </a:rPr>
              <a:t>を</a:t>
            </a:r>
            <a:r>
              <a:rPr lang="ja-JP" altLang="en-US" sz="5400" b="0" cap="none" spc="0" dirty="0">
                <a:ln w="0"/>
                <a:solidFill>
                  <a:srgbClr val="CC0000"/>
                </a:solidFill>
                <a:latin typeface="江戸勘亭流Ｐ" panose="03000A00000000000000" pitchFamily="66" charset="-128"/>
                <a:ea typeface="江戸勘亭流Ｐ" panose="03000A00000000000000" pitchFamily="66" charset="-128"/>
              </a:rPr>
              <a:t>食べる理由</a:t>
            </a:r>
            <a:r>
              <a:rPr lang="ja-JP" altLang="en-US" sz="8800" b="0" cap="none" spc="0" dirty="0">
                <a:ln w="0"/>
                <a:solidFill>
                  <a:srgbClr val="CC0000"/>
                </a:solidFill>
                <a:latin typeface="江戸勘亭流Ｐ" panose="03000A00000000000000" pitchFamily="66" charset="-128"/>
                <a:ea typeface="江戸勘亭流Ｐ" panose="03000A00000000000000" pitchFamily="66" charset="-128"/>
              </a:rPr>
              <a:t>！</a:t>
            </a:r>
          </a:p>
        </p:txBody>
      </p:sp>
      <p:sp>
        <p:nvSpPr>
          <p:cNvPr id="7" name="正方形/長方形 6">
            <a:extLst>
              <a:ext uri="{FF2B5EF4-FFF2-40B4-BE49-F238E27FC236}">
                <a16:creationId xmlns:a16="http://schemas.microsoft.com/office/drawing/2014/main" id="{22AAA80E-0442-9622-EBDB-3A87D6ED5D01}"/>
              </a:ext>
            </a:extLst>
          </p:cNvPr>
          <p:cNvSpPr/>
          <p:nvPr/>
        </p:nvSpPr>
        <p:spPr>
          <a:xfrm>
            <a:off x="6543502" y="1987664"/>
            <a:ext cx="2971532" cy="4585871"/>
          </a:xfrm>
          <a:prstGeom prst="rect">
            <a:avLst/>
          </a:prstGeom>
          <a:noFill/>
        </p:spPr>
        <p:txBody>
          <a:bodyPr wrap="square" lIns="91440" tIns="45720" rIns="91440" bIns="45720">
            <a:spAutoFit/>
          </a:bodyPr>
          <a:lstStyle/>
          <a:p>
            <a:r>
              <a:rPr lang="ja-JP" altLang="en-US" sz="1400" b="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江戸時代、あるお殿様が田植えで疲れた農民に栄養を取ってもらうため若狭湾でたくさん獲れたサバを勧めたのが始まりと言われています。</a:t>
            </a:r>
          </a:p>
          <a:p>
            <a:endParaRPr lang="en-US" altLang="ja-JP" sz="1200" dirty="0">
              <a:ln w="0"/>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cap="none" spc="0" dirty="0">
                <a:ln w="0"/>
                <a:solidFill>
                  <a:srgbClr val="FF00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７月２日は半夏生・・・</a:t>
            </a:r>
            <a:endParaRPr lang="en-US" altLang="ja-JP" cap="none" spc="0" dirty="0">
              <a:ln w="0"/>
              <a:solidFill>
                <a:srgbClr val="FF00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400" cap="none" spc="0" dirty="0">
              <a:ln w="0"/>
              <a:solidFill>
                <a:schemeClr val="tx1"/>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慌ただしい春から初夏へと皆様の</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１年の半分が無事に過ぎました。</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ご主人も奥様もお疲れ様でした。</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これから年の後半が始まります。</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暑さも厳しくなってまいります。</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お元気でお過ごし頂きますように</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美味しい味付けでこんがりと香ばしく焼き上げた地元産の鯖を沢山</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r>
              <a:rPr lang="ja-JP" altLang="en-US"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rPr>
              <a:t>お召し上がりください。</a:t>
            </a:r>
            <a:endParaRPr lang="en-US" altLang="ja-JP" sz="1400" dirty="0">
              <a:ln w="0"/>
              <a:solidFill>
                <a:srgbClr val="CC3300"/>
              </a:solidFill>
              <a:effectLst>
                <a:outerShdw blurRad="38100" dist="19050" dir="2700000" algn="tl" rotWithShape="0">
                  <a:schemeClr val="dk1">
                    <a:alpha val="40000"/>
                  </a:schemeClr>
                </a:outerShdw>
              </a:effectLst>
              <a:latin typeface="ＭＳ ゴシック" panose="020B0609070205080204" pitchFamily="49" charset="-128"/>
              <a:ea typeface="ＭＳ ゴシック" panose="020B0609070205080204" pitchFamily="49" charset="-128"/>
            </a:endParaRPr>
          </a:p>
          <a:p>
            <a:endParaRPr lang="en-US" altLang="ja-JP" sz="1000" dirty="0">
              <a:ln w="0"/>
              <a:effectLst>
                <a:outerShdw blurRad="38100" dist="19050" dir="2700000" algn="tl" rotWithShape="0">
                  <a:schemeClr val="dk1">
                    <a:alpha val="40000"/>
                  </a:schemeClr>
                </a:outerShdw>
              </a:effectLst>
            </a:endParaRPr>
          </a:p>
        </p:txBody>
      </p:sp>
      <p:pic>
        <p:nvPicPr>
          <p:cNvPr id="4" name="図 3" descr="食品, 座る, テーブル, バスケット が含まれている画像&#10;&#10;自動的に生成された説明">
            <a:extLst>
              <a:ext uri="{FF2B5EF4-FFF2-40B4-BE49-F238E27FC236}">
                <a16:creationId xmlns:a16="http://schemas.microsoft.com/office/drawing/2014/main" id="{CE06475C-03E1-BA6A-5F1B-90855B698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376" y="2007329"/>
            <a:ext cx="5692722" cy="4269542"/>
          </a:xfrm>
          <a:prstGeom prst="rect">
            <a:avLst/>
          </a:prstGeom>
        </p:spPr>
      </p:pic>
      <p:sp>
        <p:nvSpPr>
          <p:cNvPr id="8" name="正方形/長方形 7">
            <a:extLst>
              <a:ext uri="{FF2B5EF4-FFF2-40B4-BE49-F238E27FC236}">
                <a16:creationId xmlns:a16="http://schemas.microsoft.com/office/drawing/2014/main" id="{152588E7-3E0E-EC04-833A-0AABF8F7DFE2}"/>
              </a:ext>
            </a:extLst>
          </p:cNvPr>
          <p:cNvSpPr/>
          <p:nvPr/>
        </p:nvSpPr>
        <p:spPr>
          <a:xfrm rot="21033906">
            <a:off x="574199" y="4900929"/>
            <a:ext cx="5931218" cy="954107"/>
          </a:xfrm>
          <a:prstGeom prst="rect">
            <a:avLst/>
          </a:prstGeom>
          <a:noFill/>
        </p:spPr>
        <p:txBody>
          <a:bodyPr wrap="square" lIns="91440" tIns="45720" rIns="91440" bIns="45720">
            <a:spAutoFit/>
          </a:bodyPr>
          <a:lstStyle/>
          <a:p>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美味</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しい</a:t>
            </a:r>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味</a:t>
            </a:r>
            <a:r>
              <a:rPr lang="ja-JP" altLang="en-US" sz="24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付</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けで</a:t>
            </a:r>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香</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ばしく</a:t>
            </a:r>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焼</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き</a:t>
            </a:r>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上</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げた</a:t>
            </a:r>
            <a:endParaRPr lang="en-US" altLang="ja-JP"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r>
              <a:rPr lang="ja-JP" altLang="en-US" sz="24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　</a:t>
            </a:r>
            <a:r>
              <a:rPr lang="ja-JP" altLang="en-US" sz="28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地元産</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の</a:t>
            </a:r>
            <a:r>
              <a:rPr lang="ja-JP" altLang="en-US" sz="2800"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鯖</a:t>
            </a:r>
            <a:r>
              <a:rPr lang="ja-JP" altLang="en-US" sz="2000" b="1"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を</a:t>
            </a:r>
            <a:r>
              <a:rPr lang="ja-JP" altLang="en-US" sz="2400" b="1" cap="none" spc="0" dirty="0">
                <a:ln w="0"/>
                <a:solidFill>
                  <a:srgbClr val="FFFF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沢山お召し上がりください！　</a:t>
            </a:r>
          </a:p>
        </p:txBody>
      </p:sp>
      <p:sp>
        <p:nvSpPr>
          <p:cNvPr id="14" name="テキスト ボックス 13">
            <a:extLst>
              <a:ext uri="{FF2B5EF4-FFF2-40B4-BE49-F238E27FC236}">
                <a16:creationId xmlns:a16="http://schemas.microsoft.com/office/drawing/2014/main" id="{F78A72D9-3196-1458-0F63-D95F882B2ADB}"/>
              </a:ext>
            </a:extLst>
          </p:cNvPr>
          <p:cNvSpPr txBox="1"/>
          <p:nvPr/>
        </p:nvSpPr>
        <p:spPr>
          <a:xfrm>
            <a:off x="1315453" y="5993980"/>
            <a:ext cx="6200274" cy="276999"/>
          </a:xfrm>
          <a:prstGeom prst="rect">
            <a:avLst/>
          </a:prstGeom>
          <a:noFill/>
        </p:spPr>
        <p:txBody>
          <a:bodyPr wrap="square">
            <a:spAutoFit/>
          </a:bodyPr>
          <a:lstStyle/>
          <a:p>
            <a:pPr algn="ctr"/>
            <a:r>
              <a:rPr lang="ja-JP" altLang="en-US" sz="1200" dirty="0">
                <a:ln w="0"/>
                <a:solidFill>
                  <a:schemeClr val="bg1"/>
                </a:solidFill>
                <a:effectLst>
                  <a:outerShdw blurRad="38100" dist="19050" dir="2700000" algn="tl" rotWithShape="0">
                    <a:schemeClr val="dk1">
                      <a:alpha val="40000"/>
                    </a:schemeClr>
                  </a:outerShdw>
                </a:effectLst>
              </a:rPr>
              <a:t>画像引用元：</a:t>
            </a:r>
            <a:r>
              <a:rPr lang="en-US" altLang="ja-JP" sz="1200" dirty="0">
                <a:ln w="0"/>
                <a:solidFill>
                  <a:schemeClr val="bg1"/>
                </a:solidFill>
                <a:effectLst>
                  <a:outerShdw blurRad="38100" dist="19050" dir="2700000" algn="tl" rotWithShape="0">
                    <a:schemeClr val="dk1">
                      <a:alpha val="40000"/>
                    </a:schemeClr>
                  </a:outerShdw>
                </a:effectLst>
              </a:rPr>
              <a:t>https://www.sakanamachi.info/pages/73/</a:t>
            </a:r>
            <a:endParaRPr lang="ja-JP" altLang="en-US" sz="1200" b="0" cap="none" spc="0"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22189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55A2EFBF-5B9D-52B7-44A5-694793ADD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41724" y="-1514996"/>
            <a:ext cx="6839990" cy="9906002"/>
          </a:xfrm>
          <a:prstGeom prst="rect">
            <a:avLst/>
          </a:prstGeom>
        </p:spPr>
      </p:pic>
      <p:pic>
        <p:nvPicPr>
          <p:cNvPr id="12" name="図 11" descr="ドーナツ, テーブル, 座る, 屋内 が含まれている画像&#10;&#10;自動的に生成された説明">
            <a:extLst>
              <a:ext uri="{FF2B5EF4-FFF2-40B4-BE49-F238E27FC236}">
                <a16:creationId xmlns:a16="http://schemas.microsoft.com/office/drawing/2014/main" id="{FE55B7CB-D344-AC84-F5F3-C2687BBE6BB6}"/>
              </a:ext>
            </a:extLst>
          </p:cNvPr>
          <p:cNvPicPr>
            <a:picLocks noChangeAspect="1"/>
          </p:cNvPicPr>
          <p:nvPr/>
        </p:nvPicPr>
        <p:blipFill rotWithShape="1">
          <a:blip r:embed="rId3">
            <a:extLst>
              <a:ext uri="{28A0092B-C50C-407E-A947-70E740481C1C}">
                <a14:useLocalDpi xmlns:a14="http://schemas.microsoft.com/office/drawing/2010/main" val="0"/>
              </a:ext>
            </a:extLst>
          </a:blip>
          <a:srcRect l="4218" r="5782"/>
          <a:stretch/>
        </p:blipFill>
        <p:spPr>
          <a:xfrm>
            <a:off x="802636" y="1395412"/>
            <a:ext cx="5486400" cy="4067175"/>
          </a:xfrm>
          <a:prstGeom prst="rect">
            <a:avLst/>
          </a:prstGeom>
          <a:effectLst>
            <a:softEdge rad="63500"/>
          </a:effectLst>
        </p:spPr>
      </p:pic>
      <p:sp>
        <p:nvSpPr>
          <p:cNvPr id="5" name="正方形/長方形 4">
            <a:extLst>
              <a:ext uri="{FF2B5EF4-FFF2-40B4-BE49-F238E27FC236}">
                <a16:creationId xmlns:a16="http://schemas.microsoft.com/office/drawing/2014/main" id="{F5CEC004-E1DF-A37D-D6A0-D3B25557738D}"/>
              </a:ext>
            </a:extLst>
          </p:cNvPr>
          <p:cNvSpPr/>
          <p:nvPr/>
        </p:nvSpPr>
        <p:spPr>
          <a:xfrm>
            <a:off x="6332830" y="2229645"/>
            <a:ext cx="2966737" cy="4154984"/>
          </a:xfrm>
          <a:prstGeom prst="rect">
            <a:avLst/>
          </a:prstGeom>
          <a:noFill/>
        </p:spPr>
        <p:txBody>
          <a:bodyPr wrap="square" lIns="91440" tIns="45720" rIns="91440" bIns="45720">
            <a:spAutoFit/>
          </a:bodyPr>
          <a:lstStyle/>
          <a:p>
            <a:r>
              <a:rPr lang="ja-JP" altLang="en-US" sz="1400" b="0" cap="none" spc="0" dirty="0">
                <a:ln w="0"/>
                <a:solidFill>
                  <a:schemeClr val="tx1"/>
                </a:solidFill>
                <a:effectLst>
                  <a:outerShdw blurRad="38100" dist="19050" dir="2700000" algn="tl" rotWithShape="0">
                    <a:schemeClr val="dk1">
                      <a:alpha val="40000"/>
                    </a:schemeClr>
                  </a:outerShdw>
                </a:effectLst>
              </a:rPr>
              <a:t>その昔、半夏生迄に田植えを終え</a:t>
            </a:r>
          </a:p>
          <a:p>
            <a:r>
              <a:rPr lang="ja-JP" altLang="en-US" sz="1400" b="0" cap="none" spc="0" dirty="0">
                <a:ln w="0"/>
                <a:solidFill>
                  <a:schemeClr val="tx1"/>
                </a:solidFill>
                <a:effectLst>
                  <a:outerShdw blurRad="38100" dist="19050" dir="2700000" algn="tl" rotWithShape="0">
                    <a:schemeClr val="dk1">
                      <a:alpha val="40000"/>
                    </a:schemeClr>
                  </a:outerShdw>
                </a:effectLst>
              </a:rPr>
              <a:t>神様にタコを供えて豊作を祈願し</a:t>
            </a:r>
          </a:p>
          <a:p>
            <a:r>
              <a:rPr lang="ja-JP" altLang="en-US" sz="1400" b="0" cap="none" spc="0" dirty="0">
                <a:ln w="0"/>
                <a:solidFill>
                  <a:schemeClr val="tx1"/>
                </a:solidFill>
                <a:effectLst>
                  <a:outerShdw blurRad="38100" dist="19050" dir="2700000" algn="tl" rotWithShape="0">
                    <a:schemeClr val="dk1">
                      <a:alpha val="40000"/>
                    </a:schemeClr>
                  </a:outerShdw>
                </a:effectLst>
              </a:rPr>
              <a:t>田植えをした方の労をねぎらって</a:t>
            </a:r>
          </a:p>
          <a:p>
            <a:r>
              <a:rPr lang="ja-JP" altLang="en-US" sz="1400" b="0" cap="none" spc="0" dirty="0">
                <a:ln w="0"/>
                <a:solidFill>
                  <a:schemeClr val="tx1"/>
                </a:solidFill>
                <a:effectLst>
                  <a:outerShdw blurRad="38100" dist="19050" dir="2700000" algn="tl" rotWithShape="0">
                    <a:schemeClr val="dk1">
                      <a:alpha val="40000"/>
                    </a:schemeClr>
                  </a:outerShdw>
                </a:effectLst>
              </a:rPr>
              <a:t>タコを食べたといわれています。</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慌ただしい春から初夏へと皆様の</a:t>
            </a:r>
          </a:p>
          <a:p>
            <a:r>
              <a:rPr lang="ja-JP" altLang="en-US" sz="1400" b="0" cap="none" spc="0" dirty="0">
                <a:ln w="0"/>
                <a:solidFill>
                  <a:schemeClr val="tx1"/>
                </a:solidFill>
                <a:effectLst>
                  <a:outerShdw blurRad="38100" dist="19050" dir="2700000" algn="tl" rotWithShape="0">
                    <a:schemeClr val="dk1">
                      <a:alpha val="40000"/>
                    </a:schemeClr>
                  </a:outerShdw>
                </a:effectLst>
              </a:rPr>
              <a:t>１年の半分が無事に過ぎました。</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2000" cap="none" spc="0" dirty="0">
                <a:ln w="0"/>
                <a:solidFill>
                  <a:srgbClr val="FF0000"/>
                </a:solidFill>
                <a:effectLst>
                  <a:outerShdw blurRad="38100" dist="19050" dir="2700000" algn="tl" rotWithShape="0">
                    <a:schemeClr val="dk1">
                      <a:alpha val="40000"/>
                    </a:schemeClr>
                  </a:outerShdw>
                </a:effectLst>
              </a:rPr>
              <a:t>お疲れ様でした！</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これから年の後半が始まります。</a:t>
            </a:r>
          </a:p>
          <a:p>
            <a:r>
              <a:rPr lang="ja-JP" altLang="en-US" sz="1400" b="0" cap="none" spc="0" dirty="0">
                <a:ln w="0"/>
                <a:solidFill>
                  <a:schemeClr val="tx1"/>
                </a:solidFill>
                <a:effectLst>
                  <a:outerShdw blurRad="38100" dist="19050" dir="2700000" algn="tl" rotWithShape="0">
                    <a:schemeClr val="dk1">
                      <a:alpha val="40000"/>
                    </a:schemeClr>
                  </a:outerShdw>
                </a:effectLst>
              </a:rPr>
              <a:t>暑さも厳しくなってまいります。</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実り多い１年となりますように！</a:t>
            </a:r>
          </a:p>
          <a:p>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2000" dirty="0">
                <a:ln w="0"/>
                <a:solidFill>
                  <a:srgbClr val="FF0000"/>
                </a:solidFill>
                <a:effectLst>
                  <a:outerShdw blurRad="38100" dist="19050" dir="2700000" algn="tl" rotWithShape="0">
                    <a:schemeClr val="dk1">
                      <a:alpha val="40000"/>
                    </a:schemeClr>
                  </a:outerShdw>
                </a:effectLst>
              </a:rPr>
              <a:t>どうぞ、お元気で！</a:t>
            </a:r>
            <a:endParaRPr lang="en-US" altLang="ja-JP" sz="2000" dirty="0">
              <a:ln w="0"/>
              <a:solidFill>
                <a:srgbClr val="FF0000"/>
              </a:solidFill>
              <a:effectLst>
                <a:outerShdw blurRad="38100" dist="19050" dir="2700000" algn="tl" rotWithShape="0">
                  <a:schemeClr val="dk1">
                    <a:alpha val="40000"/>
                  </a:schemeClr>
                </a:outerShdw>
              </a:effectLst>
            </a:endParaRP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タコに豊富な含まれるタウリンと</a:t>
            </a:r>
            <a:endParaRPr lang="en-US" altLang="ja-JP" sz="1400" dirty="0">
              <a:ln w="0"/>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亜鉛で疲労回復、夏バテ防止を！</a:t>
            </a:r>
            <a:endParaRPr lang="en-US" altLang="ja-JP" sz="1400" dirty="0">
              <a:ln w="0"/>
              <a:effectLst>
                <a:outerShdw blurRad="38100" dist="19050" dir="2700000" algn="tl" rotWithShape="0">
                  <a:schemeClr val="dk1">
                    <a:alpha val="40000"/>
                  </a:schemeClr>
                </a:outerShdw>
              </a:effectLst>
            </a:endParaRPr>
          </a:p>
        </p:txBody>
      </p:sp>
      <p:sp>
        <p:nvSpPr>
          <p:cNvPr id="6" name="正方形/長方形 5">
            <a:extLst>
              <a:ext uri="{FF2B5EF4-FFF2-40B4-BE49-F238E27FC236}">
                <a16:creationId xmlns:a16="http://schemas.microsoft.com/office/drawing/2014/main" id="{AB51194A-2ADC-FEDC-87FF-C47ABA0532A9}"/>
              </a:ext>
            </a:extLst>
          </p:cNvPr>
          <p:cNvSpPr/>
          <p:nvPr/>
        </p:nvSpPr>
        <p:spPr>
          <a:xfrm>
            <a:off x="4933348" y="289085"/>
            <a:ext cx="4592148" cy="646331"/>
          </a:xfrm>
          <a:prstGeom prst="rect">
            <a:avLst/>
          </a:prstGeom>
          <a:noFill/>
        </p:spPr>
        <p:txBody>
          <a:bodyPr wrap="square" lIns="91440" tIns="45720" rIns="91440" bIns="45720">
            <a:spAutoFit/>
          </a:bodyPr>
          <a:lstStyle/>
          <a:p>
            <a:r>
              <a:rPr lang="ja-JP" altLang="en-US" sz="3600" b="0" cap="none" spc="0" dirty="0">
                <a:ln w="0"/>
                <a:solidFill>
                  <a:srgbClr val="FF33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お疲れ様</a:t>
            </a:r>
            <a:r>
              <a:rPr lang="ja-JP" altLang="en-US" sz="2800" b="0" cap="none" spc="0" dirty="0">
                <a:ln w="0"/>
                <a:solidFill>
                  <a:srgbClr val="FF33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と</a:t>
            </a:r>
            <a:r>
              <a:rPr lang="ja-JP" altLang="en-US" sz="3600" b="0" cap="none" spc="0" dirty="0">
                <a:ln w="0"/>
                <a:solidFill>
                  <a:srgbClr val="FF33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お元気で！！</a:t>
            </a:r>
          </a:p>
        </p:txBody>
      </p:sp>
      <p:sp>
        <p:nvSpPr>
          <p:cNvPr id="9" name="正方形/長方形 8">
            <a:extLst>
              <a:ext uri="{FF2B5EF4-FFF2-40B4-BE49-F238E27FC236}">
                <a16:creationId xmlns:a16="http://schemas.microsoft.com/office/drawing/2014/main" id="{CA39AC6F-2F79-B146-A457-650020C902B4}"/>
              </a:ext>
            </a:extLst>
          </p:cNvPr>
          <p:cNvSpPr/>
          <p:nvPr/>
        </p:nvSpPr>
        <p:spPr>
          <a:xfrm>
            <a:off x="3113463" y="63060"/>
            <a:ext cx="7746991" cy="2092881"/>
          </a:xfrm>
          <a:prstGeom prst="rect">
            <a:avLst/>
          </a:prstGeom>
          <a:noFill/>
        </p:spPr>
        <p:txBody>
          <a:bodyPr wrap="square" lIns="91440" tIns="45720" rIns="91440" bIns="45720">
            <a:spAutoFit/>
          </a:bodyPr>
          <a:lstStyle/>
          <a:p>
            <a:r>
              <a:rPr lang="ja-JP" altLang="en-US" sz="13000" dirty="0">
                <a:ln w="0"/>
                <a:solidFill>
                  <a:schemeClr val="bg1"/>
                </a:solidFill>
                <a:effectLst>
                  <a:outerShdw blurRad="50800" dist="38100" dir="2700000" algn="tl" rotWithShape="0">
                    <a:prstClr val="black">
                      <a:alpha val="40000"/>
                    </a:prstClr>
                  </a:outerShdw>
                </a:effectLst>
                <a:latin typeface="江戸勘亭流Ｐ" panose="03000A00000000000000" pitchFamily="66" charset="-128"/>
                <a:ea typeface="江戸勘亭流Ｐ" panose="03000A00000000000000" pitchFamily="66" charset="-128"/>
              </a:rPr>
              <a:t>蛸</a:t>
            </a:r>
            <a:r>
              <a:rPr lang="ja-JP" altLang="en-US" sz="8800" b="0" cap="none" spc="0" dirty="0">
                <a:ln w="0"/>
                <a:solidFill>
                  <a:schemeClr val="bg1"/>
                </a:solidFill>
                <a:effectLst>
                  <a:outerShdw blurRad="50800" dist="38100" dir="2700000" algn="tl" rotWithShape="0">
                    <a:prstClr val="black">
                      <a:alpha val="40000"/>
                    </a:prstClr>
                  </a:outerShdw>
                </a:effectLst>
                <a:latin typeface="江戸勘亭流Ｐ" panose="03000A00000000000000" pitchFamily="66" charset="-128"/>
                <a:ea typeface="江戸勘亭流Ｐ" panose="03000A00000000000000" pitchFamily="66" charset="-128"/>
              </a:rPr>
              <a:t>食べよう！</a:t>
            </a:r>
          </a:p>
        </p:txBody>
      </p:sp>
      <p:sp>
        <p:nvSpPr>
          <p:cNvPr id="13" name="正方形/長方形 12">
            <a:extLst>
              <a:ext uri="{FF2B5EF4-FFF2-40B4-BE49-F238E27FC236}">
                <a16:creationId xmlns:a16="http://schemas.microsoft.com/office/drawing/2014/main" id="{061EEE62-D5BC-3DCB-8767-06C5532401FB}"/>
              </a:ext>
            </a:extLst>
          </p:cNvPr>
          <p:cNvSpPr/>
          <p:nvPr/>
        </p:nvSpPr>
        <p:spPr>
          <a:xfrm>
            <a:off x="3049750" y="-16157"/>
            <a:ext cx="7746991" cy="2092881"/>
          </a:xfrm>
          <a:prstGeom prst="rect">
            <a:avLst/>
          </a:prstGeom>
          <a:noFill/>
        </p:spPr>
        <p:txBody>
          <a:bodyPr wrap="square" lIns="91440" tIns="45720" rIns="91440" bIns="45720">
            <a:spAutoFit/>
          </a:bodyPr>
          <a:lstStyle/>
          <a:p>
            <a:r>
              <a:rPr lang="ja-JP" altLang="en-US" sz="13000" dirty="0">
                <a:ln w="0"/>
                <a:solidFill>
                  <a:srgbClr val="3333CC"/>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蛸</a:t>
            </a:r>
            <a:r>
              <a:rPr lang="ja-JP" altLang="en-US" sz="8800" b="0" cap="none" spc="0" dirty="0">
                <a:ln w="0"/>
                <a:solidFill>
                  <a:srgbClr val="3333CC"/>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食べよう！</a:t>
            </a:r>
          </a:p>
        </p:txBody>
      </p:sp>
      <p:pic>
        <p:nvPicPr>
          <p:cNvPr id="14" name="図 13">
            <a:extLst>
              <a:ext uri="{FF2B5EF4-FFF2-40B4-BE49-F238E27FC236}">
                <a16:creationId xmlns:a16="http://schemas.microsoft.com/office/drawing/2014/main" id="{0E90E55F-BA53-563C-8D8F-BDC4BAE50263}"/>
              </a:ext>
            </a:extLst>
          </p:cNvPr>
          <p:cNvPicPr>
            <a:picLocks noChangeAspect="1"/>
          </p:cNvPicPr>
          <p:nvPr/>
        </p:nvPicPr>
        <p:blipFill rotWithShape="1">
          <a:blip r:embed="rId4">
            <a:extLst>
              <a:ext uri="{28A0092B-C50C-407E-A947-70E740481C1C}">
                <a14:useLocalDpi xmlns:a14="http://schemas.microsoft.com/office/drawing/2010/main" val="0"/>
              </a:ext>
            </a:extLst>
          </a:blip>
          <a:srcRect l="11629" t="19740" r="14029" b="5918"/>
          <a:stretch/>
        </p:blipFill>
        <p:spPr>
          <a:xfrm>
            <a:off x="792860" y="5462587"/>
            <a:ext cx="1752662" cy="1166616"/>
          </a:xfrm>
          <a:prstGeom prst="rect">
            <a:avLst/>
          </a:prstGeom>
          <a:effectLst>
            <a:softEdge rad="63500"/>
          </a:effectLst>
        </p:spPr>
      </p:pic>
      <p:pic>
        <p:nvPicPr>
          <p:cNvPr id="15" name="図 14" descr="皿に盛られた肉料理&#10;&#10;低い精度で自動的に生成された説明">
            <a:extLst>
              <a:ext uri="{FF2B5EF4-FFF2-40B4-BE49-F238E27FC236}">
                <a16:creationId xmlns:a16="http://schemas.microsoft.com/office/drawing/2014/main" id="{FB28A170-ED21-1EF3-4971-E590F0A35399}"/>
              </a:ext>
            </a:extLst>
          </p:cNvPr>
          <p:cNvPicPr>
            <a:picLocks noChangeAspect="1"/>
          </p:cNvPicPr>
          <p:nvPr/>
        </p:nvPicPr>
        <p:blipFill rotWithShape="1">
          <a:blip r:embed="rId5">
            <a:extLst>
              <a:ext uri="{28A0092B-C50C-407E-A947-70E740481C1C}">
                <a14:useLocalDpi xmlns:a14="http://schemas.microsoft.com/office/drawing/2010/main" val="0"/>
              </a:ext>
            </a:extLst>
          </a:blip>
          <a:srcRect l="3678" t="11390" r="9748" b="30985"/>
          <a:stretch/>
        </p:blipFill>
        <p:spPr>
          <a:xfrm>
            <a:off x="4536374" y="5462587"/>
            <a:ext cx="1752662" cy="1166616"/>
          </a:xfrm>
          <a:prstGeom prst="rect">
            <a:avLst/>
          </a:prstGeom>
          <a:effectLst>
            <a:softEdge rad="63500"/>
          </a:effectLst>
        </p:spPr>
      </p:pic>
      <p:pic>
        <p:nvPicPr>
          <p:cNvPr id="16" name="図 15" descr="ボウルの中にあるサラダ&#10;&#10;自動的に生成された説明">
            <a:extLst>
              <a:ext uri="{FF2B5EF4-FFF2-40B4-BE49-F238E27FC236}">
                <a16:creationId xmlns:a16="http://schemas.microsoft.com/office/drawing/2014/main" id="{C1FC8123-2BF1-5C6D-AD89-6226E0B9EFE7}"/>
              </a:ext>
            </a:extLst>
          </p:cNvPr>
          <p:cNvPicPr>
            <a:picLocks noChangeAspect="1"/>
          </p:cNvPicPr>
          <p:nvPr/>
        </p:nvPicPr>
        <p:blipFill rotWithShape="1">
          <a:blip r:embed="rId6">
            <a:extLst>
              <a:ext uri="{28A0092B-C50C-407E-A947-70E740481C1C}">
                <a14:useLocalDpi xmlns:a14="http://schemas.microsoft.com/office/drawing/2010/main" val="0"/>
              </a:ext>
            </a:extLst>
          </a:blip>
          <a:srcRect l="8908" t="8965" r="4967" b="15510"/>
          <a:stretch/>
        </p:blipFill>
        <p:spPr>
          <a:xfrm>
            <a:off x="2669145" y="5474389"/>
            <a:ext cx="1743606" cy="1146750"/>
          </a:xfrm>
          <a:prstGeom prst="rect">
            <a:avLst/>
          </a:prstGeom>
          <a:effectLst>
            <a:softEdge rad="63500"/>
          </a:effectLst>
        </p:spPr>
      </p:pic>
      <p:sp>
        <p:nvSpPr>
          <p:cNvPr id="17" name="正方形/長方形 16">
            <a:extLst>
              <a:ext uri="{FF2B5EF4-FFF2-40B4-BE49-F238E27FC236}">
                <a16:creationId xmlns:a16="http://schemas.microsoft.com/office/drawing/2014/main" id="{54846BF7-E36A-E259-B590-3B5394B91D78}"/>
              </a:ext>
            </a:extLst>
          </p:cNvPr>
          <p:cNvSpPr/>
          <p:nvPr/>
        </p:nvSpPr>
        <p:spPr>
          <a:xfrm rot="20840150">
            <a:off x="1663147" y="4546180"/>
            <a:ext cx="4523241" cy="800219"/>
          </a:xfrm>
          <a:prstGeom prst="rect">
            <a:avLst/>
          </a:prstGeom>
          <a:noFill/>
        </p:spPr>
        <p:txBody>
          <a:bodyPr wrap="square" lIns="91440" tIns="45720" rIns="91440" bIns="45720">
            <a:spAutoFit/>
          </a:bodyPr>
          <a:lstStyle/>
          <a:p>
            <a:r>
              <a:rPr lang="ja-JP" altLang="en-US" b="1" cap="none" spc="0" dirty="0">
                <a:ln w="0"/>
                <a:solidFill>
                  <a:srgbClr val="FFFF00"/>
                </a:solidFill>
                <a:effectLst>
                  <a:outerShdw blurRad="38100" dist="19050" dir="2700000" algn="tl" rotWithShape="0">
                    <a:schemeClr val="dk1">
                      <a:alpha val="40000"/>
                    </a:schemeClr>
                  </a:outerShdw>
                </a:effectLst>
              </a:rPr>
              <a:t>タコに豊富な含まれるタウリンと亜鉛で</a:t>
            </a:r>
            <a:endParaRPr lang="en-US" altLang="ja-JP" b="1" cap="none" spc="0" dirty="0">
              <a:ln w="0"/>
              <a:solidFill>
                <a:srgbClr val="FFFF00"/>
              </a:solidFill>
              <a:effectLst>
                <a:outerShdw blurRad="38100" dist="19050" dir="2700000" algn="tl" rotWithShape="0">
                  <a:schemeClr val="dk1">
                    <a:alpha val="40000"/>
                  </a:schemeClr>
                </a:outerShdw>
              </a:effectLst>
            </a:endParaRPr>
          </a:p>
          <a:p>
            <a:r>
              <a:rPr lang="ja-JP" altLang="en-US" sz="2800" b="1" cap="none" spc="0" dirty="0">
                <a:ln w="0"/>
                <a:solidFill>
                  <a:srgbClr val="FFFF00"/>
                </a:solidFill>
                <a:effectLst>
                  <a:outerShdw blurRad="38100" dist="19050" dir="2700000" algn="tl" rotWithShape="0">
                    <a:schemeClr val="dk1">
                      <a:alpha val="40000"/>
                    </a:schemeClr>
                  </a:outerShdw>
                </a:effectLst>
              </a:rPr>
              <a:t>疲労回復、夏バテ防止を！</a:t>
            </a:r>
          </a:p>
        </p:txBody>
      </p:sp>
      <p:sp>
        <p:nvSpPr>
          <p:cNvPr id="21" name="正方形/長方形 20">
            <a:extLst>
              <a:ext uri="{FF2B5EF4-FFF2-40B4-BE49-F238E27FC236}">
                <a16:creationId xmlns:a16="http://schemas.microsoft.com/office/drawing/2014/main" id="{BE78FFFB-140E-687A-6CDA-1F3085848B51}"/>
              </a:ext>
            </a:extLst>
          </p:cNvPr>
          <p:cNvSpPr/>
          <p:nvPr/>
        </p:nvSpPr>
        <p:spPr>
          <a:xfrm rot="20669216">
            <a:off x="609556" y="832760"/>
            <a:ext cx="2219489" cy="1169389"/>
          </a:xfrm>
          <a:custGeom>
            <a:avLst/>
            <a:gdLst>
              <a:gd name="connsiteX0" fmla="*/ 0 w 2219489"/>
              <a:gd name="connsiteY0" fmla="*/ 0 h 1169389"/>
              <a:gd name="connsiteX1" fmla="*/ 554872 w 2219489"/>
              <a:gd name="connsiteY1" fmla="*/ 0 h 1169389"/>
              <a:gd name="connsiteX2" fmla="*/ 1154134 w 2219489"/>
              <a:gd name="connsiteY2" fmla="*/ 0 h 1169389"/>
              <a:gd name="connsiteX3" fmla="*/ 1709007 w 2219489"/>
              <a:gd name="connsiteY3" fmla="*/ 0 h 1169389"/>
              <a:gd name="connsiteX4" fmla="*/ 2219489 w 2219489"/>
              <a:gd name="connsiteY4" fmla="*/ 0 h 1169389"/>
              <a:gd name="connsiteX5" fmla="*/ 2219489 w 2219489"/>
              <a:gd name="connsiteY5" fmla="*/ 584695 h 1169389"/>
              <a:gd name="connsiteX6" fmla="*/ 2219489 w 2219489"/>
              <a:gd name="connsiteY6" fmla="*/ 1169389 h 1169389"/>
              <a:gd name="connsiteX7" fmla="*/ 1642422 w 2219489"/>
              <a:gd name="connsiteY7" fmla="*/ 1169389 h 1169389"/>
              <a:gd name="connsiteX8" fmla="*/ 1131939 w 2219489"/>
              <a:gd name="connsiteY8" fmla="*/ 1169389 h 1169389"/>
              <a:gd name="connsiteX9" fmla="*/ 599262 w 2219489"/>
              <a:gd name="connsiteY9" fmla="*/ 1169389 h 1169389"/>
              <a:gd name="connsiteX10" fmla="*/ 0 w 2219489"/>
              <a:gd name="connsiteY10" fmla="*/ 1169389 h 1169389"/>
              <a:gd name="connsiteX11" fmla="*/ 0 w 2219489"/>
              <a:gd name="connsiteY11" fmla="*/ 561307 h 1169389"/>
              <a:gd name="connsiteX12" fmla="*/ 0 w 2219489"/>
              <a:gd name="connsiteY12" fmla="*/ 0 h 11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489" h="1169389" fill="none" extrusionOk="0">
                <a:moveTo>
                  <a:pt x="0" y="0"/>
                </a:moveTo>
                <a:cubicBezTo>
                  <a:pt x="268560" y="-16805"/>
                  <a:pt x="297191" y="37939"/>
                  <a:pt x="554872" y="0"/>
                </a:cubicBezTo>
                <a:cubicBezTo>
                  <a:pt x="812553" y="-37939"/>
                  <a:pt x="956125" y="39918"/>
                  <a:pt x="1154134" y="0"/>
                </a:cubicBezTo>
                <a:cubicBezTo>
                  <a:pt x="1352143" y="-39918"/>
                  <a:pt x="1440501" y="12394"/>
                  <a:pt x="1709007" y="0"/>
                </a:cubicBezTo>
                <a:cubicBezTo>
                  <a:pt x="1977513" y="-12394"/>
                  <a:pt x="2038836" y="26408"/>
                  <a:pt x="2219489" y="0"/>
                </a:cubicBezTo>
                <a:cubicBezTo>
                  <a:pt x="2277025" y="214013"/>
                  <a:pt x="2151784" y="353768"/>
                  <a:pt x="2219489" y="584695"/>
                </a:cubicBezTo>
                <a:cubicBezTo>
                  <a:pt x="2287194" y="815622"/>
                  <a:pt x="2219396" y="922457"/>
                  <a:pt x="2219489" y="1169389"/>
                </a:cubicBezTo>
                <a:cubicBezTo>
                  <a:pt x="2007241" y="1187092"/>
                  <a:pt x="1898011" y="1117449"/>
                  <a:pt x="1642422" y="1169389"/>
                </a:cubicBezTo>
                <a:cubicBezTo>
                  <a:pt x="1386833" y="1221329"/>
                  <a:pt x="1246466" y="1161588"/>
                  <a:pt x="1131939" y="1169389"/>
                </a:cubicBezTo>
                <a:cubicBezTo>
                  <a:pt x="1017412" y="1177190"/>
                  <a:pt x="726612" y="1110888"/>
                  <a:pt x="599262" y="1169389"/>
                </a:cubicBezTo>
                <a:cubicBezTo>
                  <a:pt x="471912" y="1227890"/>
                  <a:pt x="195860" y="1107544"/>
                  <a:pt x="0" y="1169389"/>
                </a:cubicBezTo>
                <a:cubicBezTo>
                  <a:pt x="-53819" y="979300"/>
                  <a:pt x="23151" y="822858"/>
                  <a:pt x="0" y="561307"/>
                </a:cubicBezTo>
                <a:cubicBezTo>
                  <a:pt x="-23151" y="299756"/>
                  <a:pt x="6016" y="124558"/>
                  <a:pt x="0" y="0"/>
                </a:cubicBezTo>
                <a:close/>
              </a:path>
              <a:path w="2219489" h="1169389" stroke="0" extrusionOk="0">
                <a:moveTo>
                  <a:pt x="0" y="0"/>
                </a:moveTo>
                <a:cubicBezTo>
                  <a:pt x="234821" y="-20581"/>
                  <a:pt x="269549" y="23887"/>
                  <a:pt x="488288" y="0"/>
                </a:cubicBezTo>
                <a:cubicBezTo>
                  <a:pt x="707027" y="-23887"/>
                  <a:pt x="744994" y="40500"/>
                  <a:pt x="998770" y="0"/>
                </a:cubicBezTo>
                <a:cubicBezTo>
                  <a:pt x="1252546" y="-40500"/>
                  <a:pt x="1305455" y="8593"/>
                  <a:pt x="1598032" y="0"/>
                </a:cubicBezTo>
                <a:cubicBezTo>
                  <a:pt x="1890609" y="-8593"/>
                  <a:pt x="1947360" y="20123"/>
                  <a:pt x="2219489" y="0"/>
                </a:cubicBezTo>
                <a:cubicBezTo>
                  <a:pt x="2286696" y="192573"/>
                  <a:pt x="2186052" y="292542"/>
                  <a:pt x="2219489" y="584695"/>
                </a:cubicBezTo>
                <a:cubicBezTo>
                  <a:pt x="2252926" y="876848"/>
                  <a:pt x="2208406" y="1032406"/>
                  <a:pt x="2219489" y="1169389"/>
                </a:cubicBezTo>
                <a:cubicBezTo>
                  <a:pt x="2019149" y="1225559"/>
                  <a:pt x="1889597" y="1128009"/>
                  <a:pt x="1731201" y="1169389"/>
                </a:cubicBezTo>
                <a:cubicBezTo>
                  <a:pt x="1572805" y="1210769"/>
                  <a:pt x="1348914" y="1167452"/>
                  <a:pt x="1220719" y="1169389"/>
                </a:cubicBezTo>
                <a:cubicBezTo>
                  <a:pt x="1092524" y="1171326"/>
                  <a:pt x="826564" y="1124815"/>
                  <a:pt x="621457" y="1169389"/>
                </a:cubicBezTo>
                <a:cubicBezTo>
                  <a:pt x="416350" y="1213963"/>
                  <a:pt x="172662" y="1129737"/>
                  <a:pt x="0" y="1169389"/>
                </a:cubicBezTo>
                <a:cubicBezTo>
                  <a:pt x="-50844" y="957609"/>
                  <a:pt x="44904" y="711841"/>
                  <a:pt x="0" y="584695"/>
                </a:cubicBezTo>
                <a:cubicBezTo>
                  <a:pt x="-44904" y="457549"/>
                  <a:pt x="51945" y="257955"/>
                  <a:pt x="0" y="0"/>
                </a:cubicBezTo>
                <a:close/>
              </a:path>
            </a:pathLst>
          </a:custGeom>
          <a:solidFill>
            <a:srgbClr val="FFFF00"/>
          </a:solidFill>
          <a:ln w="38100">
            <a:solidFill>
              <a:srgbClr val="FFFF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FFFF00"/>
              </a:highlight>
            </a:endParaRPr>
          </a:p>
        </p:txBody>
      </p:sp>
      <p:grpSp>
        <p:nvGrpSpPr>
          <p:cNvPr id="10" name="グループ化 9">
            <a:extLst>
              <a:ext uri="{FF2B5EF4-FFF2-40B4-BE49-F238E27FC236}">
                <a16:creationId xmlns:a16="http://schemas.microsoft.com/office/drawing/2014/main" id="{3521EB92-B814-CD7E-331F-2B471305A9A6}"/>
              </a:ext>
            </a:extLst>
          </p:cNvPr>
          <p:cNvGrpSpPr/>
          <p:nvPr/>
        </p:nvGrpSpPr>
        <p:grpSpPr>
          <a:xfrm rot="20669216">
            <a:off x="271873" y="688120"/>
            <a:ext cx="2495801" cy="1294373"/>
            <a:chOff x="816359" y="3410696"/>
            <a:chExt cx="2495801" cy="1294373"/>
          </a:xfrm>
        </p:grpSpPr>
        <p:sp>
          <p:nvSpPr>
            <p:cNvPr id="8" name="正方形/長方形 7">
              <a:extLst>
                <a:ext uri="{FF2B5EF4-FFF2-40B4-BE49-F238E27FC236}">
                  <a16:creationId xmlns:a16="http://schemas.microsoft.com/office/drawing/2014/main" id="{547C63A2-D39F-93F9-0F6A-1EF6F6EDA77D}"/>
                </a:ext>
              </a:extLst>
            </p:cNvPr>
            <p:cNvSpPr/>
            <p:nvPr/>
          </p:nvSpPr>
          <p:spPr>
            <a:xfrm>
              <a:off x="1052031" y="3535680"/>
              <a:ext cx="2219489" cy="1169389"/>
            </a:xfrm>
            <a:custGeom>
              <a:avLst/>
              <a:gdLst>
                <a:gd name="connsiteX0" fmla="*/ 0 w 2219489"/>
                <a:gd name="connsiteY0" fmla="*/ 0 h 1169389"/>
                <a:gd name="connsiteX1" fmla="*/ 554872 w 2219489"/>
                <a:gd name="connsiteY1" fmla="*/ 0 h 1169389"/>
                <a:gd name="connsiteX2" fmla="*/ 1154134 w 2219489"/>
                <a:gd name="connsiteY2" fmla="*/ 0 h 1169389"/>
                <a:gd name="connsiteX3" fmla="*/ 1709007 w 2219489"/>
                <a:gd name="connsiteY3" fmla="*/ 0 h 1169389"/>
                <a:gd name="connsiteX4" fmla="*/ 2219489 w 2219489"/>
                <a:gd name="connsiteY4" fmla="*/ 0 h 1169389"/>
                <a:gd name="connsiteX5" fmla="*/ 2219489 w 2219489"/>
                <a:gd name="connsiteY5" fmla="*/ 584695 h 1169389"/>
                <a:gd name="connsiteX6" fmla="*/ 2219489 w 2219489"/>
                <a:gd name="connsiteY6" fmla="*/ 1169389 h 1169389"/>
                <a:gd name="connsiteX7" fmla="*/ 1642422 w 2219489"/>
                <a:gd name="connsiteY7" fmla="*/ 1169389 h 1169389"/>
                <a:gd name="connsiteX8" fmla="*/ 1131939 w 2219489"/>
                <a:gd name="connsiteY8" fmla="*/ 1169389 h 1169389"/>
                <a:gd name="connsiteX9" fmla="*/ 599262 w 2219489"/>
                <a:gd name="connsiteY9" fmla="*/ 1169389 h 1169389"/>
                <a:gd name="connsiteX10" fmla="*/ 0 w 2219489"/>
                <a:gd name="connsiteY10" fmla="*/ 1169389 h 1169389"/>
                <a:gd name="connsiteX11" fmla="*/ 0 w 2219489"/>
                <a:gd name="connsiteY11" fmla="*/ 561307 h 1169389"/>
                <a:gd name="connsiteX12" fmla="*/ 0 w 2219489"/>
                <a:gd name="connsiteY12" fmla="*/ 0 h 11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489" h="1169389" fill="none" extrusionOk="0">
                  <a:moveTo>
                    <a:pt x="0" y="0"/>
                  </a:moveTo>
                  <a:cubicBezTo>
                    <a:pt x="268560" y="-16805"/>
                    <a:pt x="297191" y="37939"/>
                    <a:pt x="554872" y="0"/>
                  </a:cubicBezTo>
                  <a:cubicBezTo>
                    <a:pt x="812553" y="-37939"/>
                    <a:pt x="956125" y="39918"/>
                    <a:pt x="1154134" y="0"/>
                  </a:cubicBezTo>
                  <a:cubicBezTo>
                    <a:pt x="1352143" y="-39918"/>
                    <a:pt x="1440501" y="12394"/>
                    <a:pt x="1709007" y="0"/>
                  </a:cubicBezTo>
                  <a:cubicBezTo>
                    <a:pt x="1977513" y="-12394"/>
                    <a:pt x="2038836" y="26408"/>
                    <a:pt x="2219489" y="0"/>
                  </a:cubicBezTo>
                  <a:cubicBezTo>
                    <a:pt x="2277025" y="214013"/>
                    <a:pt x="2151784" y="353768"/>
                    <a:pt x="2219489" y="584695"/>
                  </a:cubicBezTo>
                  <a:cubicBezTo>
                    <a:pt x="2287194" y="815622"/>
                    <a:pt x="2219396" y="922457"/>
                    <a:pt x="2219489" y="1169389"/>
                  </a:cubicBezTo>
                  <a:cubicBezTo>
                    <a:pt x="2007241" y="1187092"/>
                    <a:pt x="1898011" y="1117449"/>
                    <a:pt x="1642422" y="1169389"/>
                  </a:cubicBezTo>
                  <a:cubicBezTo>
                    <a:pt x="1386833" y="1221329"/>
                    <a:pt x="1246466" y="1161588"/>
                    <a:pt x="1131939" y="1169389"/>
                  </a:cubicBezTo>
                  <a:cubicBezTo>
                    <a:pt x="1017412" y="1177190"/>
                    <a:pt x="726612" y="1110888"/>
                    <a:pt x="599262" y="1169389"/>
                  </a:cubicBezTo>
                  <a:cubicBezTo>
                    <a:pt x="471912" y="1227890"/>
                    <a:pt x="195860" y="1107544"/>
                    <a:pt x="0" y="1169389"/>
                  </a:cubicBezTo>
                  <a:cubicBezTo>
                    <a:pt x="-53819" y="979300"/>
                    <a:pt x="23151" y="822858"/>
                    <a:pt x="0" y="561307"/>
                  </a:cubicBezTo>
                  <a:cubicBezTo>
                    <a:pt x="-23151" y="299756"/>
                    <a:pt x="6016" y="124558"/>
                    <a:pt x="0" y="0"/>
                  </a:cubicBezTo>
                  <a:close/>
                </a:path>
                <a:path w="2219489" h="1169389" stroke="0" extrusionOk="0">
                  <a:moveTo>
                    <a:pt x="0" y="0"/>
                  </a:moveTo>
                  <a:cubicBezTo>
                    <a:pt x="234821" y="-20581"/>
                    <a:pt x="269549" y="23887"/>
                    <a:pt x="488288" y="0"/>
                  </a:cubicBezTo>
                  <a:cubicBezTo>
                    <a:pt x="707027" y="-23887"/>
                    <a:pt x="744994" y="40500"/>
                    <a:pt x="998770" y="0"/>
                  </a:cubicBezTo>
                  <a:cubicBezTo>
                    <a:pt x="1252546" y="-40500"/>
                    <a:pt x="1305455" y="8593"/>
                    <a:pt x="1598032" y="0"/>
                  </a:cubicBezTo>
                  <a:cubicBezTo>
                    <a:pt x="1890609" y="-8593"/>
                    <a:pt x="1947360" y="20123"/>
                    <a:pt x="2219489" y="0"/>
                  </a:cubicBezTo>
                  <a:cubicBezTo>
                    <a:pt x="2286696" y="192573"/>
                    <a:pt x="2186052" y="292542"/>
                    <a:pt x="2219489" y="584695"/>
                  </a:cubicBezTo>
                  <a:cubicBezTo>
                    <a:pt x="2252926" y="876848"/>
                    <a:pt x="2208406" y="1032406"/>
                    <a:pt x="2219489" y="1169389"/>
                  </a:cubicBezTo>
                  <a:cubicBezTo>
                    <a:pt x="2019149" y="1225559"/>
                    <a:pt x="1889597" y="1128009"/>
                    <a:pt x="1731201" y="1169389"/>
                  </a:cubicBezTo>
                  <a:cubicBezTo>
                    <a:pt x="1572805" y="1210769"/>
                    <a:pt x="1348914" y="1167452"/>
                    <a:pt x="1220719" y="1169389"/>
                  </a:cubicBezTo>
                  <a:cubicBezTo>
                    <a:pt x="1092524" y="1171326"/>
                    <a:pt x="826564" y="1124815"/>
                    <a:pt x="621457" y="1169389"/>
                  </a:cubicBezTo>
                  <a:cubicBezTo>
                    <a:pt x="416350" y="1213963"/>
                    <a:pt x="172662" y="1129737"/>
                    <a:pt x="0" y="1169389"/>
                  </a:cubicBezTo>
                  <a:cubicBezTo>
                    <a:pt x="-50844" y="957609"/>
                    <a:pt x="44904" y="711841"/>
                    <a:pt x="0" y="584695"/>
                  </a:cubicBezTo>
                  <a:cubicBezTo>
                    <a:pt x="-44904" y="457549"/>
                    <a:pt x="51945" y="257955"/>
                    <a:pt x="0" y="0"/>
                  </a:cubicBezTo>
                  <a:close/>
                </a:path>
              </a:pathLst>
            </a:custGeom>
            <a:solidFill>
              <a:srgbClr val="FF0000"/>
            </a:solidFill>
            <a:ln w="38100">
              <a:solidFill>
                <a:srgbClr val="FF33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006C0AE9-701D-18CA-F10B-9072519031E9}"/>
                </a:ext>
              </a:extLst>
            </p:cNvPr>
            <p:cNvSpPr/>
            <p:nvPr/>
          </p:nvSpPr>
          <p:spPr>
            <a:xfrm>
              <a:off x="1026160" y="3410696"/>
              <a:ext cx="2286000" cy="646331"/>
            </a:xfrm>
            <a:prstGeom prst="rect">
              <a:avLst/>
            </a:prstGeom>
            <a:noFill/>
          </p:spPr>
          <p:txBody>
            <a:bodyPr wrap="square" lIns="91440" tIns="45720" rIns="91440" bIns="45720">
              <a:spAutoFit/>
            </a:bodyPr>
            <a:lstStyle/>
            <a:p>
              <a:r>
                <a:rPr lang="ja-JP" altLang="en-US" sz="36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７</a:t>
              </a:r>
              <a:r>
                <a:rPr lang="ja-JP" altLang="en-US" sz="28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月</a:t>
              </a:r>
              <a:r>
                <a:rPr lang="ja-JP" altLang="en-US" sz="36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２</a:t>
              </a:r>
              <a:r>
                <a:rPr lang="ja-JP" altLang="en-US" sz="28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日</a:t>
              </a:r>
              <a:r>
                <a:rPr lang="ja-JP" altLang="en-US" sz="32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は</a:t>
              </a:r>
              <a:endParaRPr lang="en-US" altLang="ja-JP" sz="32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endParaRPr>
            </a:p>
          </p:txBody>
        </p:sp>
        <p:sp>
          <p:nvSpPr>
            <p:cNvPr id="7" name="正方形/長方形 6">
              <a:extLst>
                <a:ext uri="{FF2B5EF4-FFF2-40B4-BE49-F238E27FC236}">
                  <a16:creationId xmlns:a16="http://schemas.microsoft.com/office/drawing/2014/main" id="{1503A69E-0EE0-37A8-91D8-BDB765C5779E}"/>
                </a:ext>
              </a:extLst>
            </p:cNvPr>
            <p:cNvSpPr/>
            <p:nvPr/>
          </p:nvSpPr>
          <p:spPr>
            <a:xfrm>
              <a:off x="816359" y="3781739"/>
              <a:ext cx="2429290" cy="923330"/>
            </a:xfrm>
            <a:prstGeom prst="rect">
              <a:avLst/>
            </a:prstGeom>
            <a:noFill/>
          </p:spPr>
          <p:txBody>
            <a:bodyPr wrap="square" lIns="91440" tIns="45720" rIns="91440" bIns="45720">
              <a:spAutoFit/>
            </a:bodyPr>
            <a:lstStyle/>
            <a:p>
              <a:pPr algn="r"/>
              <a:r>
                <a:rPr lang="ja-JP" altLang="en-US" sz="5400" b="0" cap="none" spc="0" dirty="0">
                  <a:ln w="0"/>
                  <a:solidFill>
                    <a:schemeClr val="bg1"/>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a:t>
              </a:r>
            </a:p>
          </p:txBody>
        </p:sp>
      </p:grpSp>
    </p:spTree>
    <p:extLst>
      <p:ext uri="{BB962C8B-B14F-4D97-AF65-F5344CB8AC3E}">
        <p14:creationId xmlns:p14="http://schemas.microsoft.com/office/powerpoint/2010/main" val="3354068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55A2EFBF-5B9D-52B7-44A5-694793ADD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33006" y="-1514996"/>
            <a:ext cx="6839990" cy="9906002"/>
          </a:xfrm>
          <a:prstGeom prst="rect">
            <a:avLst/>
          </a:prstGeom>
        </p:spPr>
      </p:pic>
      <p:pic>
        <p:nvPicPr>
          <p:cNvPr id="21" name="図 20" descr="食品, 座る, テーブル, バスケット が含まれている画像&#10;&#10;自動的に生成された説明">
            <a:extLst>
              <a:ext uri="{FF2B5EF4-FFF2-40B4-BE49-F238E27FC236}">
                <a16:creationId xmlns:a16="http://schemas.microsoft.com/office/drawing/2014/main" id="{4EC80F4F-E019-1D64-5227-28F460916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254" y="2150395"/>
            <a:ext cx="5692722" cy="4154391"/>
          </a:xfrm>
          <a:prstGeom prst="rect">
            <a:avLst/>
          </a:prstGeom>
          <a:effectLst>
            <a:softEdge rad="127000"/>
          </a:effectLst>
        </p:spPr>
      </p:pic>
      <p:sp>
        <p:nvSpPr>
          <p:cNvPr id="5" name="正方形/長方形 4">
            <a:extLst>
              <a:ext uri="{FF2B5EF4-FFF2-40B4-BE49-F238E27FC236}">
                <a16:creationId xmlns:a16="http://schemas.microsoft.com/office/drawing/2014/main" id="{F5CEC004-E1DF-A37D-D6A0-D3B25557738D}"/>
              </a:ext>
            </a:extLst>
          </p:cNvPr>
          <p:cNvSpPr/>
          <p:nvPr/>
        </p:nvSpPr>
        <p:spPr>
          <a:xfrm>
            <a:off x="6345976" y="2130643"/>
            <a:ext cx="3079567" cy="4585871"/>
          </a:xfrm>
          <a:prstGeom prst="rect">
            <a:avLst/>
          </a:prstGeom>
          <a:noFill/>
        </p:spPr>
        <p:txBody>
          <a:bodyPr wrap="square" lIns="91440" tIns="45720" rIns="91440" bIns="45720">
            <a:spAutoFit/>
          </a:bodyPr>
          <a:lstStyle/>
          <a:p>
            <a:r>
              <a:rPr lang="ja-JP" altLang="en-US" sz="1400" b="0" cap="none" spc="0" dirty="0">
                <a:ln w="0"/>
                <a:solidFill>
                  <a:schemeClr val="tx1"/>
                </a:solidFill>
                <a:effectLst>
                  <a:outerShdw blurRad="38100" dist="19050" dir="2700000" algn="tl" rotWithShape="0">
                    <a:schemeClr val="dk1">
                      <a:alpha val="40000"/>
                    </a:schemeClr>
                  </a:outerShdw>
                </a:effectLst>
              </a:rPr>
              <a:t>半夏生に</a:t>
            </a:r>
            <a:r>
              <a:rPr lang="ja-JP" altLang="en-US" sz="1400" dirty="0">
                <a:ln w="0"/>
                <a:effectLst>
                  <a:outerShdw blurRad="38100" dist="19050" dir="2700000" algn="tl" rotWithShape="0">
                    <a:schemeClr val="dk1">
                      <a:alpha val="40000"/>
                    </a:schemeClr>
                  </a:outerShdw>
                </a:effectLst>
              </a:rPr>
              <a:t>サバを食べるのは</a:t>
            </a:r>
            <a:r>
              <a:rPr lang="ja-JP" altLang="en-US" sz="1400" b="0" cap="none" spc="0" dirty="0">
                <a:ln w="0"/>
                <a:solidFill>
                  <a:schemeClr val="tx1"/>
                </a:solidFill>
                <a:effectLst>
                  <a:outerShdw blurRad="38100" dist="19050" dir="2700000" algn="tl" rotWithShape="0">
                    <a:schemeClr val="dk1">
                      <a:alpha val="40000"/>
                    </a:schemeClr>
                  </a:outerShdw>
                </a:effectLst>
              </a:rPr>
              <a:t>江戸時代</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あるお殿様が田植えで疲れた農民に</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栄養を取ってもらうため、若狭湾で</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多く</a:t>
            </a:r>
            <a:r>
              <a:rPr lang="ja-JP" altLang="en-US" sz="1400" b="0" cap="none" spc="0" dirty="0">
                <a:ln w="0"/>
                <a:solidFill>
                  <a:schemeClr val="tx1"/>
                </a:solidFill>
                <a:effectLst>
                  <a:outerShdw blurRad="38100" dist="19050" dir="2700000" algn="tl" rotWithShape="0">
                    <a:schemeClr val="dk1">
                      <a:alpha val="40000"/>
                    </a:schemeClr>
                  </a:outerShdw>
                </a:effectLst>
              </a:rPr>
              <a:t>獲れたサバを勧めたのが始まり</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と言われています。</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あわ</a:t>
            </a:r>
            <a:r>
              <a:rPr lang="ja-JP" altLang="en-US" sz="1400" b="0" cap="none" spc="0" dirty="0">
                <a:ln w="0"/>
                <a:solidFill>
                  <a:schemeClr val="tx1"/>
                </a:solidFill>
                <a:effectLst>
                  <a:outerShdw blurRad="38100" dist="19050" dir="2700000" algn="tl" rotWithShape="0">
                    <a:schemeClr val="dk1">
                      <a:alpha val="40000"/>
                    </a:schemeClr>
                  </a:outerShdw>
                </a:effectLst>
              </a:rPr>
              <a:t>ただしい春から初夏へと皆様の</a:t>
            </a:r>
          </a:p>
          <a:p>
            <a:r>
              <a:rPr lang="ja-JP" altLang="en-US" sz="1400" b="0" cap="none" spc="0" dirty="0">
                <a:ln w="0"/>
                <a:solidFill>
                  <a:schemeClr val="tx1"/>
                </a:solidFill>
                <a:effectLst>
                  <a:outerShdw blurRad="38100" dist="19050" dir="2700000" algn="tl" rotWithShape="0">
                    <a:schemeClr val="dk1">
                      <a:alpha val="40000"/>
                    </a:schemeClr>
                  </a:outerShdw>
                </a:effectLst>
              </a:rPr>
              <a:t>１年の半分が無事に過ぎました。</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2000" cap="none" spc="0" dirty="0">
                <a:ln w="0"/>
                <a:solidFill>
                  <a:srgbClr val="FF0000"/>
                </a:solidFill>
                <a:effectLst>
                  <a:outerShdw blurRad="38100" dist="19050" dir="2700000" algn="tl" rotWithShape="0">
                    <a:schemeClr val="dk1">
                      <a:alpha val="40000"/>
                    </a:schemeClr>
                  </a:outerShdw>
                </a:effectLst>
              </a:rPr>
              <a:t>お疲れ様でした！</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これから、１年の後半が始まります。</a:t>
            </a:r>
          </a:p>
          <a:p>
            <a:r>
              <a:rPr lang="ja-JP" altLang="en-US" sz="1400" b="0" cap="none" spc="0" dirty="0">
                <a:ln w="0"/>
                <a:solidFill>
                  <a:schemeClr val="tx1"/>
                </a:solidFill>
                <a:effectLst>
                  <a:outerShdw blurRad="38100" dist="19050" dir="2700000" algn="tl" rotWithShape="0">
                    <a:schemeClr val="dk1">
                      <a:alpha val="40000"/>
                    </a:schemeClr>
                  </a:outerShdw>
                </a:effectLst>
              </a:rPr>
              <a:t>暑さも更に厳しくなってまいります。</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実り多い１年となりますように！</a:t>
            </a:r>
          </a:p>
          <a:p>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2000" dirty="0">
                <a:ln w="0"/>
                <a:solidFill>
                  <a:srgbClr val="FF0000"/>
                </a:solidFill>
                <a:effectLst>
                  <a:outerShdw blurRad="38100" dist="19050" dir="2700000" algn="tl" rotWithShape="0">
                    <a:schemeClr val="dk1">
                      <a:alpha val="40000"/>
                    </a:schemeClr>
                  </a:outerShdw>
                </a:effectLst>
              </a:rPr>
              <a:t>どうぞ、お元気で！</a:t>
            </a:r>
            <a:endParaRPr lang="en-US" altLang="ja-JP" sz="2000" dirty="0">
              <a:ln w="0"/>
              <a:solidFill>
                <a:srgbClr val="FF0000"/>
              </a:solidFill>
              <a:effectLst>
                <a:outerShdw blurRad="38100" dist="19050" dir="2700000" algn="tl" rotWithShape="0">
                  <a:schemeClr val="dk1">
                    <a:alpha val="40000"/>
                  </a:schemeClr>
                </a:outerShdw>
              </a:effectLst>
            </a:endParaRPr>
          </a:p>
          <a:p>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サバに豊富な脂質のＥＰＡやＤＨＡとビタミン</a:t>
            </a:r>
            <a:r>
              <a:rPr lang="en-US" altLang="ja-JP" sz="1400" dirty="0">
                <a:ln w="0"/>
                <a:effectLst>
                  <a:outerShdw blurRad="38100" dist="19050" dir="2700000" algn="tl" rotWithShape="0">
                    <a:schemeClr val="dk1">
                      <a:alpha val="40000"/>
                    </a:schemeClr>
                  </a:outerShdw>
                </a:effectLst>
              </a:rPr>
              <a:t>B</a:t>
            </a:r>
            <a:r>
              <a:rPr lang="ja-JP" altLang="en-US" sz="1400" dirty="0">
                <a:ln w="0"/>
                <a:effectLst>
                  <a:outerShdw blurRad="38100" dist="19050" dir="2700000" algn="tl" rotWithShape="0">
                    <a:schemeClr val="dk1">
                      <a:alpha val="40000"/>
                    </a:schemeClr>
                  </a:outerShdw>
                </a:effectLst>
              </a:rPr>
              <a:t>群は疲労回復や夏バテ防止に効果があります。</a:t>
            </a:r>
            <a:endParaRPr lang="en-US" altLang="ja-JP" sz="1400" dirty="0">
              <a:ln w="0"/>
              <a:effectLst>
                <a:outerShdw blurRad="38100" dist="19050" dir="2700000" algn="tl" rotWithShape="0">
                  <a:schemeClr val="dk1">
                    <a:alpha val="40000"/>
                  </a:schemeClr>
                </a:outerShdw>
              </a:effectLst>
            </a:endParaRPr>
          </a:p>
        </p:txBody>
      </p:sp>
      <p:sp>
        <p:nvSpPr>
          <p:cNvPr id="6" name="正方形/長方形 5">
            <a:extLst>
              <a:ext uri="{FF2B5EF4-FFF2-40B4-BE49-F238E27FC236}">
                <a16:creationId xmlns:a16="http://schemas.microsoft.com/office/drawing/2014/main" id="{AB51194A-2ADC-FEDC-87FF-C47ABA0532A9}"/>
              </a:ext>
            </a:extLst>
          </p:cNvPr>
          <p:cNvSpPr/>
          <p:nvPr/>
        </p:nvSpPr>
        <p:spPr>
          <a:xfrm>
            <a:off x="4933348" y="289085"/>
            <a:ext cx="4592148" cy="646331"/>
          </a:xfrm>
          <a:prstGeom prst="rect">
            <a:avLst/>
          </a:prstGeom>
          <a:noFill/>
        </p:spPr>
        <p:txBody>
          <a:bodyPr wrap="square" lIns="91440" tIns="45720" rIns="91440" bIns="45720">
            <a:spAutoFit/>
          </a:bodyPr>
          <a:lstStyle/>
          <a:p>
            <a:r>
              <a:rPr lang="ja-JP" altLang="en-US" sz="3600" b="0" cap="none" spc="0" dirty="0">
                <a:ln w="0"/>
                <a:solidFill>
                  <a:srgbClr val="0099FF"/>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お疲れ様</a:t>
            </a:r>
            <a:r>
              <a:rPr lang="ja-JP" altLang="en-US" sz="2800" b="0" cap="none" spc="0" dirty="0">
                <a:ln w="0"/>
                <a:solidFill>
                  <a:srgbClr val="0099FF"/>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と</a:t>
            </a:r>
            <a:r>
              <a:rPr lang="ja-JP" altLang="en-US" sz="3600" b="0" cap="none" spc="0" dirty="0">
                <a:ln w="0"/>
                <a:solidFill>
                  <a:srgbClr val="0099FF"/>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お元気で！！</a:t>
            </a:r>
          </a:p>
        </p:txBody>
      </p:sp>
      <p:sp>
        <p:nvSpPr>
          <p:cNvPr id="9" name="正方形/長方形 8">
            <a:extLst>
              <a:ext uri="{FF2B5EF4-FFF2-40B4-BE49-F238E27FC236}">
                <a16:creationId xmlns:a16="http://schemas.microsoft.com/office/drawing/2014/main" id="{CA39AC6F-2F79-B146-A457-650020C902B4}"/>
              </a:ext>
            </a:extLst>
          </p:cNvPr>
          <p:cNvSpPr/>
          <p:nvPr/>
        </p:nvSpPr>
        <p:spPr>
          <a:xfrm>
            <a:off x="3164245" y="92518"/>
            <a:ext cx="7746991" cy="2092881"/>
          </a:xfrm>
          <a:prstGeom prst="rect">
            <a:avLst/>
          </a:prstGeom>
          <a:noFill/>
        </p:spPr>
        <p:txBody>
          <a:bodyPr wrap="square" lIns="91440" tIns="45720" rIns="91440" bIns="45720">
            <a:spAutoFit/>
          </a:bodyPr>
          <a:lstStyle/>
          <a:p>
            <a:r>
              <a:rPr lang="ja-JP" altLang="en-US" sz="13000" b="0" cap="none" spc="0" dirty="0">
                <a:ln w="0"/>
                <a:solidFill>
                  <a:schemeClr val="bg1"/>
                </a:solidFill>
                <a:effectLst>
                  <a:outerShdw blurRad="50800" dist="38100" dir="2700000" algn="tl" rotWithShape="0">
                    <a:prstClr val="black">
                      <a:alpha val="40000"/>
                    </a:prstClr>
                  </a:outerShdw>
                </a:effectLst>
                <a:latin typeface="江戸勘亭流Ｐ" panose="03000A00000000000000" pitchFamily="66" charset="-128"/>
                <a:ea typeface="江戸勘亭流Ｐ" panose="03000A00000000000000" pitchFamily="66" charset="-128"/>
              </a:rPr>
              <a:t>鯖</a:t>
            </a:r>
            <a:r>
              <a:rPr lang="ja-JP" altLang="en-US" sz="8800" b="0" cap="none" spc="0" dirty="0">
                <a:ln w="0"/>
                <a:solidFill>
                  <a:schemeClr val="bg1"/>
                </a:solidFill>
                <a:effectLst>
                  <a:outerShdw blurRad="50800" dist="38100" dir="2700000" algn="tl" rotWithShape="0">
                    <a:prstClr val="black">
                      <a:alpha val="40000"/>
                    </a:prstClr>
                  </a:outerShdw>
                </a:effectLst>
                <a:latin typeface="江戸勘亭流Ｐ" panose="03000A00000000000000" pitchFamily="66" charset="-128"/>
                <a:ea typeface="江戸勘亭流Ｐ" panose="03000A00000000000000" pitchFamily="66" charset="-128"/>
              </a:rPr>
              <a:t>食べよう！</a:t>
            </a:r>
          </a:p>
        </p:txBody>
      </p:sp>
      <p:sp>
        <p:nvSpPr>
          <p:cNvPr id="13" name="正方形/長方形 12">
            <a:extLst>
              <a:ext uri="{FF2B5EF4-FFF2-40B4-BE49-F238E27FC236}">
                <a16:creationId xmlns:a16="http://schemas.microsoft.com/office/drawing/2014/main" id="{061EEE62-D5BC-3DCB-8767-06C5532401FB}"/>
              </a:ext>
            </a:extLst>
          </p:cNvPr>
          <p:cNvSpPr/>
          <p:nvPr/>
        </p:nvSpPr>
        <p:spPr>
          <a:xfrm>
            <a:off x="3120930" y="37762"/>
            <a:ext cx="7746991" cy="2092881"/>
          </a:xfrm>
          <a:prstGeom prst="rect">
            <a:avLst/>
          </a:prstGeom>
          <a:noFill/>
        </p:spPr>
        <p:txBody>
          <a:bodyPr wrap="square" lIns="91440" tIns="45720" rIns="91440" bIns="45720">
            <a:spAutoFit/>
          </a:bodyPr>
          <a:lstStyle/>
          <a:p>
            <a:r>
              <a:rPr lang="ja-JP" altLang="en-US" sz="130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鯖</a:t>
            </a:r>
            <a:r>
              <a:rPr lang="ja-JP" altLang="en-US" sz="88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食べよう！</a:t>
            </a:r>
          </a:p>
        </p:txBody>
      </p:sp>
      <p:sp>
        <p:nvSpPr>
          <p:cNvPr id="18" name="正方形/長方形 17">
            <a:extLst>
              <a:ext uri="{FF2B5EF4-FFF2-40B4-BE49-F238E27FC236}">
                <a16:creationId xmlns:a16="http://schemas.microsoft.com/office/drawing/2014/main" id="{C3BB73AA-8926-A931-B122-312B14D33DCB}"/>
              </a:ext>
            </a:extLst>
          </p:cNvPr>
          <p:cNvSpPr/>
          <p:nvPr/>
        </p:nvSpPr>
        <p:spPr>
          <a:xfrm rot="20669216">
            <a:off x="609556" y="832760"/>
            <a:ext cx="2219489" cy="1169389"/>
          </a:xfrm>
          <a:custGeom>
            <a:avLst/>
            <a:gdLst>
              <a:gd name="connsiteX0" fmla="*/ 0 w 2219489"/>
              <a:gd name="connsiteY0" fmla="*/ 0 h 1169389"/>
              <a:gd name="connsiteX1" fmla="*/ 554872 w 2219489"/>
              <a:gd name="connsiteY1" fmla="*/ 0 h 1169389"/>
              <a:gd name="connsiteX2" fmla="*/ 1154134 w 2219489"/>
              <a:gd name="connsiteY2" fmla="*/ 0 h 1169389"/>
              <a:gd name="connsiteX3" fmla="*/ 1709007 w 2219489"/>
              <a:gd name="connsiteY3" fmla="*/ 0 h 1169389"/>
              <a:gd name="connsiteX4" fmla="*/ 2219489 w 2219489"/>
              <a:gd name="connsiteY4" fmla="*/ 0 h 1169389"/>
              <a:gd name="connsiteX5" fmla="*/ 2219489 w 2219489"/>
              <a:gd name="connsiteY5" fmla="*/ 584695 h 1169389"/>
              <a:gd name="connsiteX6" fmla="*/ 2219489 w 2219489"/>
              <a:gd name="connsiteY6" fmla="*/ 1169389 h 1169389"/>
              <a:gd name="connsiteX7" fmla="*/ 1642422 w 2219489"/>
              <a:gd name="connsiteY7" fmla="*/ 1169389 h 1169389"/>
              <a:gd name="connsiteX8" fmla="*/ 1131939 w 2219489"/>
              <a:gd name="connsiteY8" fmla="*/ 1169389 h 1169389"/>
              <a:gd name="connsiteX9" fmla="*/ 599262 w 2219489"/>
              <a:gd name="connsiteY9" fmla="*/ 1169389 h 1169389"/>
              <a:gd name="connsiteX10" fmla="*/ 0 w 2219489"/>
              <a:gd name="connsiteY10" fmla="*/ 1169389 h 1169389"/>
              <a:gd name="connsiteX11" fmla="*/ 0 w 2219489"/>
              <a:gd name="connsiteY11" fmla="*/ 561307 h 1169389"/>
              <a:gd name="connsiteX12" fmla="*/ 0 w 2219489"/>
              <a:gd name="connsiteY12" fmla="*/ 0 h 11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489" h="1169389" fill="none" extrusionOk="0">
                <a:moveTo>
                  <a:pt x="0" y="0"/>
                </a:moveTo>
                <a:cubicBezTo>
                  <a:pt x="268560" y="-16805"/>
                  <a:pt x="297191" y="37939"/>
                  <a:pt x="554872" y="0"/>
                </a:cubicBezTo>
                <a:cubicBezTo>
                  <a:pt x="812553" y="-37939"/>
                  <a:pt x="956125" y="39918"/>
                  <a:pt x="1154134" y="0"/>
                </a:cubicBezTo>
                <a:cubicBezTo>
                  <a:pt x="1352143" y="-39918"/>
                  <a:pt x="1440501" y="12394"/>
                  <a:pt x="1709007" y="0"/>
                </a:cubicBezTo>
                <a:cubicBezTo>
                  <a:pt x="1977513" y="-12394"/>
                  <a:pt x="2038836" y="26408"/>
                  <a:pt x="2219489" y="0"/>
                </a:cubicBezTo>
                <a:cubicBezTo>
                  <a:pt x="2277025" y="214013"/>
                  <a:pt x="2151784" y="353768"/>
                  <a:pt x="2219489" y="584695"/>
                </a:cubicBezTo>
                <a:cubicBezTo>
                  <a:pt x="2287194" y="815622"/>
                  <a:pt x="2219396" y="922457"/>
                  <a:pt x="2219489" y="1169389"/>
                </a:cubicBezTo>
                <a:cubicBezTo>
                  <a:pt x="2007241" y="1187092"/>
                  <a:pt x="1898011" y="1117449"/>
                  <a:pt x="1642422" y="1169389"/>
                </a:cubicBezTo>
                <a:cubicBezTo>
                  <a:pt x="1386833" y="1221329"/>
                  <a:pt x="1246466" y="1161588"/>
                  <a:pt x="1131939" y="1169389"/>
                </a:cubicBezTo>
                <a:cubicBezTo>
                  <a:pt x="1017412" y="1177190"/>
                  <a:pt x="726612" y="1110888"/>
                  <a:pt x="599262" y="1169389"/>
                </a:cubicBezTo>
                <a:cubicBezTo>
                  <a:pt x="471912" y="1227890"/>
                  <a:pt x="195860" y="1107544"/>
                  <a:pt x="0" y="1169389"/>
                </a:cubicBezTo>
                <a:cubicBezTo>
                  <a:pt x="-53819" y="979300"/>
                  <a:pt x="23151" y="822858"/>
                  <a:pt x="0" y="561307"/>
                </a:cubicBezTo>
                <a:cubicBezTo>
                  <a:pt x="-23151" y="299756"/>
                  <a:pt x="6016" y="124558"/>
                  <a:pt x="0" y="0"/>
                </a:cubicBezTo>
                <a:close/>
              </a:path>
              <a:path w="2219489" h="1169389" stroke="0" extrusionOk="0">
                <a:moveTo>
                  <a:pt x="0" y="0"/>
                </a:moveTo>
                <a:cubicBezTo>
                  <a:pt x="234821" y="-20581"/>
                  <a:pt x="269549" y="23887"/>
                  <a:pt x="488288" y="0"/>
                </a:cubicBezTo>
                <a:cubicBezTo>
                  <a:pt x="707027" y="-23887"/>
                  <a:pt x="744994" y="40500"/>
                  <a:pt x="998770" y="0"/>
                </a:cubicBezTo>
                <a:cubicBezTo>
                  <a:pt x="1252546" y="-40500"/>
                  <a:pt x="1305455" y="8593"/>
                  <a:pt x="1598032" y="0"/>
                </a:cubicBezTo>
                <a:cubicBezTo>
                  <a:pt x="1890609" y="-8593"/>
                  <a:pt x="1947360" y="20123"/>
                  <a:pt x="2219489" y="0"/>
                </a:cubicBezTo>
                <a:cubicBezTo>
                  <a:pt x="2286696" y="192573"/>
                  <a:pt x="2186052" y="292542"/>
                  <a:pt x="2219489" y="584695"/>
                </a:cubicBezTo>
                <a:cubicBezTo>
                  <a:pt x="2252926" y="876848"/>
                  <a:pt x="2208406" y="1032406"/>
                  <a:pt x="2219489" y="1169389"/>
                </a:cubicBezTo>
                <a:cubicBezTo>
                  <a:pt x="2019149" y="1225559"/>
                  <a:pt x="1889597" y="1128009"/>
                  <a:pt x="1731201" y="1169389"/>
                </a:cubicBezTo>
                <a:cubicBezTo>
                  <a:pt x="1572805" y="1210769"/>
                  <a:pt x="1348914" y="1167452"/>
                  <a:pt x="1220719" y="1169389"/>
                </a:cubicBezTo>
                <a:cubicBezTo>
                  <a:pt x="1092524" y="1171326"/>
                  <a:pt x="826564" y="1124815"/>
                  <a:pt x="621457" y="1169389"/>
                </a:cubicBezTo>
                <a:cubicBezTo>
                  <a:pt x="416350" y="1213963"/>
                  <a:pt x="172662" y="1129737"/>
                  <a:pt x="0" y="1169389"/>
                </a:cubicBezTo>
                <a:cubicBezTo>
                  <a:pt x="-50844" y="957609"/>
                  <a:pt x="44904" y="711841"/>
                  <a:pt x="0" y="584695"/>
                </a:cubicBezTo>
                <a:cubicBezTo>
                  <a:pt x="-44904" y="457549"/>
                  <a:pt x="51945" y="257955"/>
                  <a:pt x="0" y="0"/>
                </a:cubicBezTo>
                <a:close/>
              </a:path>
            </a:pathLst>
          </a:custGeom>
          <a:solidFill>
            <a:srgbClr val="FFFF00"/>
          </a:solidFill>
          <a:ln w="38100">
            <a:solidFill>
              <a:srgbClr val="FFFF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FFFF00"/>
              </a:highlight>
            </a:endParaRPr>
          </a:p>
        </p:txBody>
      </p:sp>
      <p:grpSp>
        <p:nvGrpSpPr>
          <p:cNvPr id="10" name="グループ化 9">
            <a:extLst>
              <a:ext uri="{FF2B5EF4-FFF2-40B4-BE49-F238E27FC236}">
                <a16:creationId xmlns:a16="http://schemas.microsoft.com/office/drawing/2014/main" id="{3521EB92-B814-CD7E-331F-2B471305A9A6}"/>
              </a:ext>
            </a:extLst>
          </p:cNvPr>
          <p:cNvGrpSpPr/>
          <p:nvPr/>
        </p:nvGrpSpPr>
        <p:grpSpPr>
          <a:xfrm rot="20669216">
            <a:off x="271873" y="688120"/>
            <a:ext cx="2495801" cy="1294373"/>
            <a:chOff x="816359" y="3410696"/>
            <a:chExt cx="2495801" cy="1294373"/>
          </a:xfrm>
        </p:grpSpPr>
        <p:sp>
          <p:nvSpPr>
            <p:cNvPr id="8" name="正方形/長方形 7">
              <a:extLst>
                <a:ext uri="{FF2B5EF4-FFF2-40B4-BE49-F238E27FC236}">
                  <a16:creationId xmlns:a16="http://schemas.microsoft.com/office/drawing/2014/main" id="{547C63A2-D39F-93F9-0F6A-1EF6F6EDA77D}"/>
                </a:ext>
              </a:extLst>
            </p:cNvPr>
            <p:cNvSpPr/>
            <p:nvPr/>
          </p:nvSpPr>
          <p:spPr>
            <a:xfrm>
              <a:off x="1052031" y="3535680"/>
              <a:ext cx="2219489" cy="1169389"/>
            </a:xfrm>
            <a:custGeom>
              <a:avLst/>
              <a:gdLst>
                <a:gd name="connsiteX0" fmla="*/ 0 w 2219489"/>
                <a:gd name="connsiteY0" fmla="*/ 0 h 1169389"/>
                <a:gd name="connsiteX1" fmla="*/ 554872 w 2219489"/>
                <a:gd name="connsiteY1" fmla="*/ 0 h 1169389"/>
                <a:gd name="connsiteX2" fmla="*/ 1154134 w 2219489"/>
                <a:gd name="connsiteY2" fmla="*/ 0 h 1169389"/>
                <a:gd name="connsiteX3" fmla="*/ 1709007 w 2219489"/>
                <a:gd name="connsiteY3" fmla="*/ 0 h 1169389"/>
                <a:gd name="connsiteX4" fmla="*/ 2219489 w 2219489"/>
                <a:gd name="connsiteY4" fmla="*/ 0 h 1169389"/>
                <a:gd name="connsiteX5" fmla="*/ 2219489 w 2219489"/>
                <a:gd name="connsiteY5" fmla="*/ 584695 h 1169389"/>
                <a:gd name="connsiteX6" fmla="*/ 2219489 w 2219489"/>
                <a:gd name="connsiteY6" fmla="*/ 1169389 h 1169389"/>
                <a:gd name="connsiteX7" fmla="*/ 1642422 w 2219489"/>
                <a:gd name="connsiteY7" fmla="*/ 1169389 h 1169389"/>
                <a:gd name="connsiteX8" fmla="*/ 1131939 w 2219489"/>
                <a:gd name="connsiteY8" fmla="*/ 1169389 h 1169389"/>
                <a:gd name="connsiteX9" fmla="*/ 599262 w 2219489"/>
                <a:gd name="connsiteY9" fmla="*/ 1169389 h 1169389"/>
                <a:gd name="connsiteX10" fmla="*/ 0 w 2219489"/>
                <a:gd name="connsiteY10" fmla="*/ 1169389 h 1169389"/>
                <a:gd name="connsiteX11" fmla="*/ 0 w 2219489"/>
                <a:gd name="connsiteY11" fmla="*/ 561307 h 1169389"/>
                <a:gd name="connsiteX12" fmla="*/ 0 w 2219489"/>
                <a:gd name="connsiteY12" fmla="*/ 0 h 11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489" h="1169389" fill="none" extrusionOk="0">
                  <a:moveTo>
                    <a:pt x="0" y="0"/>
                  </a:moveTo>
                  <a:cubicBezTo>
                    <a:pt x="268560" y="-16805"/>
                    <a:pt x="297191" y="37939"/>
                    <a:pt x="554872" y="0"/>
                  </a:cubicBezTo>
                  <a:cubicBezTo>
                    <a:pt x="812553" y="-37939"/>
                    <a:pt x="956125" y="39918"/>
                    <a:pt x="1154134" y="0"/>
                  </a:cubicBezTo>
                  <a:cubicBezTo>
                    <a:pt x="1352143" y="-39918"/>
                    <a:pt x="1440501" y="12394"/>
                    <a:pt x="1709007" y="0"/>
                  </a:cubicBezTo>
                  <a:cubicBezTo>
                    <a:pt x="1977513" y="-12394"/>
                    <a:pt x="2038836" y="26408"/>
                    <a:pt x="2219489" y="0"/>
                  </a:cubicBezTo>
                  <a:cubicBezTo>
                    <a:pt x="2277025" y="214013"/>
                    <a:pt x="2151784" y="353768"/>
                    <a:pt x="2219489" y="584695"/>
                  </a:cubicBezTo>
                  <a:cubicBezTo>
                    <a:pt x="2287194" y="815622"/>
                    <a:pt x="2219396" y="922457"/>
                    <a:pt x="2219489" y="1169389"/>
                  </a:cubicBezTo>
                  <a:cubicBezTo>
                    <a:pt x="2007241" y="1187092"/>
                    <a:pt x="1898011" y="1117449"/>
                    <a:pt x="1642422" y="1169389"/>
                  </a:cubicBezTo>
                  <a:cubicBezTo>
                    <a:pt x="1386833" y="1221329"/>
                    <a:pt x="1246466" y="1161588"/>
                    <a:pt x="1131939" y="1169389"/>
                  </a:cubicBezTo>
                  <a:cubicBezTo>
                    <a:pt x="1017412" y="1177190"/>
                    <a:pt x="726612" y="1110888"/>
                    <a:pt x="599262" y="1169389"/>
                  </a:cubicBezTo>
                  <a:cubicBezTo>
                    <a:pt x="471912" y="1227890"/>
                    <a:pt x="195860" y="1107544"/>
                    <a:pt x="0" y="1169389"/>
                  </a:cubicBezTo>
                  <a:cubicBezTo>
                    <a:pt x="-53819" y="979300"/>
                    <a:pt x="23151" y="822858"/>
                    <a:pt x="0" y="561307"/>
                  </a:cubicBezTo>
                  <a:cubicBezTo>
                    <a:pt x="-23151" y="299756"/>
                    <a:pt x="6016" y="124558"/>
                    <a:pt x="0" y="0"/>
                  </a:cubicBezTo>
                  <a:close/>
                </a:path>
                <a:path w="2219489" h="1169389" stroke="0" extrusionOk="0">
                  <a:moveTo>
                    <a:pt x="0" y="0"/>
                  </a:moveTo>
                  <a:cubicBezTo>
                    <a:pt x="234821" y="-20581"/>
                    <a:pt x="269549" y="23887"/>
                    <a:pt x="488288" y="0"/>
                  </a:cubicBezTo>
                  <a:cubicBezTo>
                    <a:pt x="707027" y="-23887"/>
                    <a:pt x="744994" y="40500"/>
                    <a:pt x="998770" y="0"/>
                  </a:cubicBezTo>
                  <a:cubicBezTo>
                    <a:pt x="1252546" y="-40500"/>
                    <a:pt x="1305455" y="8593"/>
                    <a:pt x="1598032" y="0"/>
                  </a:cubicBezTo>
                  <a:cubicBezTo>
                    <a:pt x="1890609" y="-8593"/>
                    <a:pt x="1947360" y="20123"/>
                    <a:pt x="2219489" y="0"/>
                  </a:cubicBezTo>
                  <a:cubicBezTo>
                    <a:pt x="2286696" y="192573"/>
                    <a:pt x="2186052" y="292542"/>
                    <a:pt x="2219489" y="584695"/>
                  </a:cubicBezTo>
                  <a:cubicBezTo>
                    <a:pt x="2252926" y="876848"/>
                    <a:pt x="2208406" y="1032406"/>
                    <a:pt x="2219489" y="1169389"/>
                  </a:cubicBezTo>
                  <a:cubicBezTo>
                    <a:pt x="2019149" y="1225559"/>
                    <a:pt x="1889597" y="1128009"/>
                    <a:pt x="1731201" y="1169389"/>
                  </a:cubicBezTo>
                  <a:cubicBezTo>
                    <a:pt x="1572805" y="1210769"/>
                    <a:pt x="1348914" y="1167452"/>
                    <a:pt x="1220719" y="1169389"/>
                  </a:cubicBezTo>
                  <a:cubicBezTo>
                    <a:pt x="1092524" y="1171326"/>
                    <a:pt x="826564" y="1124815"/>
                    <a:pt x="621457" y="1169389"/>
                  </a:cubicBezTo>
                  <a:cubicBezTo>
                    <a:pt x="416350" y="1213963"/>
                    <a:pt x="172662" y="1129737"/>
                    <a:pt x="0" y="1169389"/>
                  </a:cubicBezTo>
                  <a:cubicBezTo>
                    <a:pt x="-50844" y="957609"/>
                    <a:pt x="44904" y="711841"/>
                    <a:pt x="0" y="584695"/>
                  </a:cubicBezTo>
                  <a:cubicBezTo>
                    <a:pt x="-44904" y="457549"/>
                    <a:pt x="51945" y="257955"/>
                    <a:pt x="0" y="0"/>
                  </a:cubicBezTo>
                  <a:close/>
                </a:path>
              </a:pathLst>
            </a:custGeom>
            <a:solidFill>
              <a:srgbClr val="FF0000"/>
            </a:solidFill>
            <a:ln w="38100">
              <a:solidFill>
                <a:srgbClr val="FF33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006C0AE9-701D-18CA-F10B-9072519031E9}"/>
                </a:ext>
              </a:extLst>
            </p:cNvPr>
            <p:cNvSpPr/>
            <p:nvPr/>
          </p:nvSpPr>
          <p:spPr>
            <a:xfrm>
              <a:off x="1026160" y="3410696"/>
              <a:ext cx="2286000" cy="646331"/>
            </a:xfrm>
            <a:prstGeom prst="rect">
              <a:avLst/>
            </a:prstGeom>
            <a:noFill/>
          </p:spPr>
          <p:txBody>
            <a:bodyPr wrap="square" lIns="91440" tIns="45720" rIns="91440" bIns="45720">
              <a:spAutoFit/>
            </a:bodyPr>
            <a:lstStyle/>
            <a:p>
              <a:r>
                <a:rPr lang="ja-JP" altLang="en-US" sz="36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７</a:t>
              </a:r>
              <a:r>
                <a:rPr lang="ja-JP" altLang="en-US" sz="28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月</a:t>
              </a:r>
              <a:r>
                <a:rPr lang="ja-JP" altLang="en-US" sz="36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２</a:t>
              </a:r>
              <a:r>
                <a:rPr lang="ja-JP" altLang="en-US" sz="28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日</a:t>
              </a:r>
              <a:r>
                <a:rPr lang="ja-JP" altLang="en-US" sz="32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は</a:t>
              </a:r>
              <a:endParaRPr lang="en-US" altLang="ja-JP" sz="32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endParaRPr>
            </a:p>
          </p:txBody>
        </p:sp>
        <p:sp>
          <p:nvSpPr>
            <p:cNvPr id="7" name="正方形/長方形 6">
              <a:extLst>
                <a:ext uri="{FF2B5EF4-FFF2-40B4-BE49-F238E27FC236}">
                  <a16:creationId xmlns:a16="http://schemas.microsoft.com/office/drawing/2014/main" id="{1503A69E-0EE0-37A8-91D8-BDB765C5779E}"/>
                </a:ext>
              </a:extLst>
            </p:cNvPr>
            <p:cNvSpPr/>
            <p:nvPr/>
          </p:nvSpPr>
          <p:spPr>
            <a:xfrm>
              <a:off x="816359" y="3781739"/>
              <a:ext cx="2429290" cy="923330"/>
            </a:xfrm>
            <a:prstGeom prst="rect">
              <a:avLst/>
            </a:prstGeom>
            <a:noFill/>
          </p:spPr>
          <p:txBody>
            <a:bodyPr wrap="square" lIns="91440" tIns="45720" rIns="91440" bIns="45720">
              <a:spAutoFit/>
            </a:bodyPr>
            <a:lstStyle/>
            <a:p>
              <a:pPr algn="r"/>
              <a:r>
                <a:rPr lang="ja-JP" altLang="en-US" sz="5400" b="0" cap="none" spc="0" dirty="0">
                  <a:ln w="0"/>
                  <a:solidFill>
                    <a:schemeClr val="bg1"/>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a:t>
              </a:r>
            </a:p>
          </p:txBody>
        </p:sp>
      </p:grpSp>
      <p:sp>
        <p:nvSpPr>
          <p:cNvPr id="22" name="正方形/長方形 21">
            <a:extLst>
              <a:ext uri="{FF2B5EF4-FFF2-40B4-BE49-F238E27FC236}">
                <a16:creationId xmlns:a16="http://schemas.microsoft.com/office/drawing/2014/main" id="{A8CC62B3-8921-E4B0-2123-C69A531B2B90}"/>
              </a:ext>
            </a:extLst>
          </p:cNvPr>
          <p:cNvSpPr/>
          <p:nvPr/>
        </p:nvSpPr>
        <p:spPr>
          <a:xfrm rot="20918524">
            <a:off x="623805" y="4964478"/>
            <a:ext cx="6009457" cy="738664"/>
          </a:xfrm>
          <a:prstGeom prst="rect">
            <a:avLst/>
          </a:prstGeom>
          <a:noFill/>
        </p:spPr>
        <p:txBody>
          <a:bodyPr wrap="square" lIns="91440" tIns="45720" rIns="91440" bIns="45720">
            <a:spAutoFit/>
          </a:bodyPr>
          <a:lstStyle/>
          <a:p>
            <a:r>
              <a:rPr lang="ja-JP" altLang="en-US" b="1" cap="none" spc="0" dirty="0">
                <a:ln w="0"/>
                <a:solidFill>
                  <a:srgbClr val="FFFF00"/>
                </a:solidFill>
                <a:effectLst>
                  <a:outerShdw blurRad="38100" dist="19050" dir="2700000" algn="tl" rotWithShape="0">
                    <a:schemeClr val="dk1">
                      <a:alpha val="40000"/>
                    </a:schemeClr>
                  </a:outerShdw>
                </a:effectLst>
              </a:rPr>
              <a:t>サバに豊富な脂質のＥＰＡやＤＨＡとビタミン</a:t>
            </a:r>
            <a:r>
              <a:rPr lang="en-US" altLang="ja-JP" b="1" cap="none" spc="0" dirty="0">
                <a:ln w="0"/>
                <a:solidFill>
                  <a:srgbClr val="FFFF00"/>
                </a:solidFill>
                <a:effectLst>
                  <a:outerShdw blurRad="38100" dist="19050" dir="2700000" algn="tl" rotWithShape="0">
                    <a:schemeClr val="dk1">
                      <a:alpha val="40000"/>
                    </a:schemeClr>
                  </a:outerShdw>
                </a:effectLst>
              </a:rPr>
              <a:t>B</a:t>
            </a:r>
            <a:r>
              <a:rPr lang="ja-JP" altLang="en-US" b="1" cap="none" spc="0" dirty="0">
                <a:ln w="0"/>
                <a:solidFill>
                  <a:srgbClr val="FFFF00"/>
                </a:solidFill>
                <a:effectLst>
                  <a:outerShdw blurRad="38100" dist="19050" dir="2700000" algn="tl" rotWithShape="0">
                    <a:schemeClr val="dk1">
                      <a:alpha val="40000"/>
                    </a:schemeClr>
                  </a:outerShdw>
                </a:effectLst>
              </a:rPr>
              <a:t>群は</a:t>
            </a:r>
            <a:endParaRPr lang="en-US" altLang="ja-JP" b="1" cap="none" spc="0" dirty="0">
              <a:ln w="0"/>
              <a:solidFill>
                <a:srgbClr val="FFFF00"/>
              </a:solidFill>
              <a:effectLst>
                <a:outerShdw blurRad="38100" dist="19050" dir="2700000" algn="tl" rotWithShape="0">
                  <a:schemeClr val="dk1">
                    <a:alpha val="40000"/>
                  </a:schemeClr>
                </a:outerShdw>
              </a:effectLst>
            </a:endParaRPr>
          </a:p>
          <a:p>
            <a:r>
              <a:rPr lang="ja-JP" altLang="en-US" sz="2400" b="1" cap="none" spc="0" dirty="0">
                <a:ln w="0"/>
                <a:solidFill>
                  <a:srgbClr val="FFFF00"/>
                </a:solidFill>
                <a:effectLst>
                  <a:outerShdw blurRad="38100" dist="19050" dir="2700000" algn="tl" rotWithShape="0">
                    <a:schemeClr val="dk1">
                      <a:alpha val="40000"/>
                    </a:schemeClr>
                  </a:outerShdw>
                </a:effectLst>
              </a:rPr>
              <a:t>疲労回復や夏バテ防止に効果があります</a:t>
            </a:r>
            <a:r>
              <a:rPr lang="en-US" altLang="ja-JP" sz="2400" b="1" cap="none" spc="0" dirty="0">
                <a:ln w="0"/>
                <a:solidFill>
                  <a:srgbClr val="FFFF00"/>
                </a:solidFill>
                <a:effectLst>
                  <a:outerShdw blurRad="38100" dist="19050" dir="2700000" algn="tl" rotWithShape="0">
                    <a:schemeClr val="dk1">
                      <a:alpha val="40000"/>
                    </a:schemeClr>
                  </a:outerShdw>
                </a:effectLst>
              </a:rPr>
              <a:t>!</a:t>
            </a:r>
            <a:endParaRPr lang="ja-JP" altLang="en-US" sz="2400" b="1" cap="none" spc="0" dirty="0">
              <a:ln w="0"/>
              <a:solidFill>
                <a:srgbClr val="FFFF00"/>
              </a:solidFill>
              <a:effectLst>
                <a:outerShdw blurRad="38100" dist="19050" dir="2700000" algn="tl" rotWithShape="0">
                  <a:schemeClr val="dk1">
                    <a:alpha val="40000"/>
                  </a:schemeClr>
                </a:outerShdw>
              </a:effectLst>
            </a:endParaRPr>
          </a:p>
        </p:txBody>
      </p:sp>
      <p:sp>
        <p:nvSpPr>
          <p:cNvPr id="14" name="正方形/長方形 13">
            <a:extLst>
              <a:ext uri="{FF2B5EF4-FFF2-40B4-BE49-F238E27FC236}">
                <a16:creationId xmlns:a16="http://schemas.microsoft.com/office/drawing/2014/main" id="{C9064136-4359-21E1-A37F-0B330D999CB5}"/>
              </a:ext>
            </a:extLst>
          </p:cNvPr>
          <p:cNvSpPr/>
          <p:nvPr/>
        </p:nvSpPr>
        <p:spPr>
          <a:xfrm>
            <a:off x="2421953" y="5869825"/>
            <a:ext cx="3733458" cy="276999"/>
          </a:xfrm>
          <a:prstGeom prst="rect">
            <a:avLst/>
          </a:prstGeom>
          <a:noFill/>
        </p:spPr>
        <p:txBody>
          <a:bodyPr wrap="none" lIns="91440" tIns="45720" rIns="91440" bIns="45720">
            <a:spAutoFit/>
          </a:bodyPr>
          <a:lstStyle/>
          <a:p>
            <a:pPr algn="ctr"/>
            <a:r>
              <a:rPr lang="ja-JP" altLang="en-US" sz="1200" dirty="0">
                <a:ln w="0"/>
                <a:solidFill>
                  <a:schemeClr val="bg1"/>
                </a:solidFill>
                <a:effectLst>
                  <a:outerShdw blurRad="38100" dist="19050" dir="2700000" algn="tl" rotWithShape="0">
                    <a:schemeClr val="dk1">
                      <a:alpha val="40000"/>
                    </a:schemeClr>
                  </a:outerShdw>
                </a:effectLst>
              </a:rPr>
              <a:t>画像引用元：</a:t>
            </a:r>
            <a:r>
              <a:rPr lang="en-US" altLang="ja-JP" sz="1200" dirty="0">
                <a:ln w="0"/>
                <a:solidFill>
                  <a:schemeClr val="bg1"/>
                </a:solidFill>
                <a:effectLst>
                  <a:outerShdw blurRad="38100" dist="19050" dir="2700000" algn="tl" rotWithShape="0">
                    <a:schemeClr val="dk1">
                      <a:alpha val="40000"/>
                    </a:schemeClr>
                  </a:outerShdw>
                </a:effectLst>
              </a:rPr>
              <a:t>https://www.sakanamachi.info/pages/73/</a:t>
            </a:r>
            <a:endParaRPr lang="ja-JP" altLang="en-US" sz="1200" b="0" cap="none" spc="0"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4794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背景パターン&#10;&#10;低い精度で自動的に生成された説明">
            <a:extLst>
              <a:ext uri="{FF2B5EF4-FFF2-40B4-BE49-F238E27FC236}">
                <a16:creationId xmlns:a16="http://schemas.microsoft.com/office/drawing/2014/main" id="{4799B135-779F-7BC0-62FA-BF088993CE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524000" y="-1524000"/>
            <a:ext cx="6858000" cy="9906000"/>
          </a:xfrm>
          <a:prstGeom prst="rect">
            <a:avLst/>
          </a:prstGeom>
        </p:spPr>
      </p:pic>
      <p:sp>
        <p:nvSpPr>
          <p:cNvPr id="4" name="正方形/長方形 3">
            <a:extLst>
              <a:ext uri="{FF2B5EF4-FFF2-40B4-BE49-F238E27FC236}">
                <a16:creationId xmlns:a16="http://schemas.microsoft.com/office/drawing/2014/main" id="{912AD77C-7E63-21A9-60A8-244C98E47BEA}"/>
              </a:ext>
            </a:extLst>
          </p:cNvPr>
          <p:cNvSpPr/>
          <p:nvPr/>
        </p:nvSpPr>
        <p:spPr>
          <a:xfrm>
            <a:off x="3157623" y="373346"/>
            <a:ext cx="6870984" cy="646331"/>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latin typeface="+mn-ea"/>
              </a:rPr>
              <a:t>半夏生には豊作</a:t>
            </a:r>
            <a:r>
              <a:rPr lang="ja-JP" altLang="en-US" b="1" dirty="0">
                <a:ln w="0"/>
                <a:effectLst>
                  <a:outerShdw blurRad="38100" dist="19050" dir="2700000" algn="tl" rotWithShape="0">
                    <a:schemeClr val="dk1">
                      <a:alpha val="40000"/>
                    </a:schemeClr>
                  </a:outerShdw>
                </a:effectLst>
                <a:latin typeface="+mn-ea"/>
              </a:rPr>
              <a:t>の</a:t>
            </a:r>
            <a:r>
              <a:rPr lang="ja-JP" altLang="en-US" b="1" cap="none" spc="0" dirty="0">
                <a:ln w="0"/>
                <a:solidFill>
                  <a:schemeClr val="tx1"/>
                </a:solidFill>
                <a:effectLst>
                  <a:outerShdw blurRad="38100" dist="19050" dir="2700000" algn="tl" rotWithShape="0">
                    <a:schemeClr val="dk1">
                      <a:alpha val="40000"/>
                    </a:schemeClr>
                  </a:outerShdw>
                </a:effectLst>
                <a:latin typeface="+mn-ea"/>
              </a:rPr>
              <a:t>祈願と田植えの労ねぎらって</a:t>
            </a:r>
            <a:endParaRPr lang="en-US" altLang="ja-JP" b="1" cap="none" spc="0" dirty="0">
              <a:ln w="0"/>
              <a:solidFill>
                <a:schemeClr val="tx1"/>
              </a:solidFill>
              <a:effectLst>
                <a:outerShdw blurRad="38100" dist="19050" dir="2700000" algn="tl" rotWithShape="0">
                  <a:schemeClr val="dk1">
                    <a:alpha val="40000"/>
                  </a:schemeClr>
                </a:outerShdw>
              </a:effectLst>
              <a:latin typeface="+mn-ea"/>
            </a:endParaRPr>
          </a:p>
          <a:p>
            <a:r>
              <a:rPr lang="ja-JP" altLang="en-US" b="1" cap="none" spc="0" dirty="0">
                <a:ln w="0"/>
                <a:solidFill>
                  <a:schemeClr val="tx1"/>
                </a:solidFill>
                <a:effectLst>
                  <a:outerShdw blurRad="38100" dist="19050" dir="2700000" algn="tl" rotWithShape="0">
                    <a:schemeClr val="dk1">
                      <a:alpha val="40000"/>
                    </a:schemeClr>
                  </a:outerShdw>
                </a:effectLst>
                <a:latin typeface="+mn-ea"/>
              </a:rPr>
              <a:t>                          お供えしたタコを食べたといわれています。</a:t>
            </a:r>
          </a:p>
        </p:txBody>
      </p:sp>
      <p:sp>
        <p:nvSpPr>
          <p:cNvPr id="5" name="正方形/長方形 4">
            <a:extLst>
              <a:ext uri="{FF2B5EF4-FFF2-40B4-BE49-F238E27FC236}">
                <a16:creationId xmlns:a16="http://schemas.microsoft.com/office/drawing/2014/main" id="{BB7AA526-0EB6-4673-9467-47EDE7A0CE65}"/>
              </a:ext>
            </a:extLst>
          </p:cNvPr>
          <p:cNvSpPr/>
          <p:nvPr/>
        </p:nvSpPr>
        <p:spPr>
          <a:xfrm>
            <a:off x="369841" y="718840"/>
            <a:ext cx="9427148" cy="1938992"/>
          </a:xfrm>
          <a:prstGeom prst="rect">
            <a:avLst/>
          </a:prstGeom>
          <a:noFill/>
        </p:spPr>
        <p:txBody>
          <a:bodyPr wrap="square" lIns="91440" tIns="45720" rIns="91440" bIns="45720">
            <a:spAutoFit/>
          </a:bodyPr>
          <a:lstStyle/>
          <a:p>
            <a:r>
              <a:rPr lang="ja-JP" altLang="en-US" sz="9600" b="1" cap="none" spc="0" dirty="0">
                <a:ln w="0"/>
                <a:solidFill>
                  <a:schemeClr val="bg1"/>
                </a:solidFill>
                <a:effectLst>
                  <a:outerShdw blurRad="50800" dist="76200" dir="2700000" algn="tl" rotWithShape="0">
                    <a:prstClr val="black">
                      <a:alpha val="40000"/>
                    </a:prstClr>
                  </a:outerShdw>
                </a:effectLst>
                <a:latin typeface="江戸勘亭流Ｐ" panose="03000A00000000000000" pitchFamily="66" charset="-128"/>
                <a:ea typeface="江戸勘亭流Ｐ" panose="03000A00000000000000" pitchFamily="66" charset="-128"/>
              </a:rPr>
              <a:t>半夏生 </a:t>
            </a:r>
            <a:r>
              <a:rPr lang="ja-JP" altLang="en-US" sz="12000" b="1" cap="none" spc="0" dirty="0">
                <a:ln w="0"/>
                <a:solidFill>
                  <a:schemeClr val="bg1"/>
                </a:solidFill>
                <a:effectLst>
                  <a:outerShdw blurRad="50800" dist="76200" dir="2700000" algn="tl" rotWithShape="0">
                    <a:prstClr val="black">
                      <a:alpha val="40000"/>
                    </a:prstClr>
                  </a:outerShdw>
                </a:effectLst>
                <a:latin typeface="江戸勘亭流Ｐ" panose="03000A00000000000000" pitchFamily="66" charset="-128"/>
                <a:ea typeface="江戸勘亭流Ｐ" panose="03000A00000000000000" pitchFamily="66" charset="-128"/>
              </a:rPr>
              <a:t>蛸</a:t>
            </a:r>
            <a:r>
              <a:rPr lang="ja-JP" altLang="en-US" sz="9600" b="1" cap="none" spc="0" dirty="0">
                <a:ln w="0"/>
                <a:solidFill>
                  <a:schemeClr val="bg1"/>
                </a:solidFill>
                <a:effectLst>
                  <a:outerShdw blurRad="50800" dist="76200" dir="2700000" algn="tl" rotWithShape="0">
                    <a:prstClr val="black">
                      <a:alpha val="40000"/>
                    </a:prstClr>
                  </a:outerShdw>
                </a:effectLst>
                <a:latin typeface="江戸勘亭流Ｐ" panose="03000A00000000000000" pitchFamily="66" charset="-128"/>
                <a:ea typeface="江戸勘亭流Ｐ" panose="03000A00000000000000" pitchFamily="66" charset="-128"/>
              </a:rPr>
              <a:t> まつり</a:t>
            </a:r>
          </a:p>
        </p:txBody>
      </p:sp>
      <p:sp>
        <p:nvSpPr>
          <p:cNvPr id="6" name="正方形/長方形 5">
            <a:extLst>
              <a:ext uri="{FF2B5EF4-FFF2-40B4-BE49-F238E27FC236}">
                <a16:creationId xmlns:a16="http://schemas.microsoft.com/office/drawing/2014/main" id="{0245E393-62BD-27AD-6516-41FA24A483DF}"/>
              </a:ext>
            </a:extLst>
          </p:cNvPr>
          <p:cNvSpPr/>
          <p:nvPr/>
        </p:nvSpPr>
        <p:spPr>
          <a:xfrm>
            <a:off x="505476" y="2545753"/>
            <a:ext cx="9114907" cy="584775"/>
          </a:xfrm>
          <a:prstGeom prst="rect">
            <a:avLst/>
          </a:prstGeom>
          <a:noFill/>
        </p:spPr>
        <p:txBody>
          <a:bodyPr wrap="square" lIns="91440" tIns="45720" rIns="91440" bIns="45720">
            <a:spAutoFit/>
          </a:bodyPr>
          <a:lstStyle/>
          <a:p>
            <a:r>
              <a:rPr lang="ja-JP" altLang="en-US" sz="3200" b="0" cap="none" spc="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地元産</a:t>
            </a:r>
            <a:r>
              <a:rPr lang="ja-JP" altLang="en-US" sz="240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 </a:t>
            </a:r>
            <a:r>
              <a:rPr lang="ja-JP" altLang="en-US" sz="3200" b="0" cap="none" spc="0" dirty="0">
                <a:ln w="0"/>
                <a:solidFill>
                  <a:srgbClr val="00B0F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旬</a:t>
            </a:r>
            <a:r>
              <a:rPr lang="ja-JP" altLang="en-US" sz="2400" b="0" cap="none" spc="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の</a:t>
            </a:r>
            <a:r>
              <a:rPr lang="ja-JP" altLang="en-US" sz="3200" b="0" cap="none" spc="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美味しいタコ</a:t>
            </a:r>
            <a:r>
              <a:rPr lang="ja-JP" altLang="en-US" sz="2400" b="0" cap="none" spc="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を</a:t>
            </a:r>
            <a:r>
              <a:rPr lang="ja-JP" altLang="en-US" sz="3200" b="0" cap="none" spc="0" dirty="0">
                <a:ln w="0"/>
                <a:solidFill>
                  <a:srgbClr val="FF3300"/>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たっぷり召し上がれ！</a:t>
            </a:r>
          </a:p>
        </p:txBody>
      </p:sp>
      <p:grpSp>
        <p:nvGrpSpPr>
          <p:cNvPr id="16" name="グループ化 15">
            <a:extLst>
              <a:ext uri="{FF2B5EF4-FFF2-40B4-BE49-F238E27FC236}">
                <a16:creationId xmlns:a16="http://schemas.microsoft.com/office/drawing/2014/main" id="{675D1B60-C67E-BBEA-2A45-E302BC25A37D}"/>
              </a:ext>
            </a:extLst>
          </p:cNvPr>
          <p:cNvGrpSpPr/>
          <p:nvPr/>
        </p:nvGrpSpPr>
        <p:grpSpPr>
          <a:xfrm>
            <a:off x="1400583" y="318860"/>
            <a:ext cx="1634433" cy="844663"/>
            <a:chOff x="543704" y="384138"/>
            <a:chExt cx="1634433" cy="844663"/>
          </a:xfrm>
        </p:grpSpPr>
        <p:sp>
          <p:nvSpPr>
            <p:cNvPr id="9" name="正方形/長方形 8">
              <a:extLst>
                <a:ext uri="{FF2B5EF4-FFF2-40B4-BE49-F238E27FC236}">
                  <a16:creationId xmlns:a16="http://schemas.microsoft.com/office/drawing/2014/main" id="{9057ACFE-D142-BEC5-E140-BAF8F652EF11}"/>
                </a:ext>
              </a:extLst>
            </p:cNvPr>
            <p:cNvSpPr/>
            <p:nvPr/>
          </p:nvSpPr>
          <p:spPr>
            <a:xfrm rot="20669216">
              <a:off x="658671" y="428275"/>
              <a:ext cx="1452227" cy="765140"/>
            </a:xfrm>
            <a:custGeom>
              <a:avLst/>
              <a:gdLst>
                <a:gd name="connsiteX0" fmla="*/ 0 w 1452227"/>
                <a:gd name="connsiteY0" fmla="*/ 0 h 765140"/>
                <a:gd name="connsiteX1" fmla="*/ 513120 w 1452227"/>
                <a:gd name="connsiteY1" fmla="*/ 0 h 765140"/>
                <a:gd name="connsiteX2" fmla="*/ 1026240 w 1452227"/>
                <a:gd name="connsiteY2" fmla="*/ 0 h 765140"/>
                <a:gd name="connsiteX3" fmla="*/ 1452227 w 1452227"/>
                <a:gd name="connsiteY3" fmla="*/ 0 h 765140"/>
                <a:gd name="connsiteX4" fmla="*/ 1452227 w 1452227"/>
                <a:gd name="connsiteY4" fmla="*/ 397873 h 765140"/>
                <a:gd name="connsiteX5" fmla="*/ 1452227 w 1452227"/>
                <a:gd name="connsiteY5" fmla="*/ 765140 h 765140"/>
                <a:gd name="connsiteX6" fmla="*/ 982674 w 1452227"/>
                <a:gd name="connsiteY6" fmla="*/ 765140 h 765140"/>
                <a:gd name="connsiteX7" fmla="*/ 513120 w 1452227"/>
                <a:gd name="connsiteY7" fmla="*/ 765140 h 765140"/>
                <a:gd name="connsiteX8" fmla="*/ 0 w 1452227"/>
                <a:gd name="connsiteY8" fmla="*/ 765140 h 765140"/>
                <a:gd name="connsiteX9" fmla="*/ 0 w 1452227"/>
                <a:gd name="connsiteY9" fmla="*/ 397873 h 765140"/>
                <a:gd name="connsiteX10" fmla="*/ 0 w 1452227"/>
                <a:gd name="connsiteY10" fmla="*/ 0 h 7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2227" h="765140" fill="none" extrusionOk="0">
                  <a:moveTo>
                    <a:pt x="0" y="0"/>
                  </a:moveTo>
                  <a:cubicBezTo>
                    <a:pt x="151331" y="-22753"/>
                    <a:pt x="257066" y="53583"/>
                    <a:pt x="513120" y="0"/>
                  </a:cubicBezTo>
                  <a:cubicBezTo>
                    <a:pt x="769174" y="-53583"/>
                    <a:pt x="906189" y="17521"/>
                    <a:pt x="1026240" y="0"/>
                  </a:cubicBezTo>
                  <a:cubicBezTo>
                    <a:pt x="1146291" y="-17521"/>
                    <a:pt x="1254366" y="34435"/>
                    <a:pt x="1452227" y="0"/>
                  </a:cubicBezTo>
                  <a:cubicBezTo>
                    <a:pt x="1464737" y="135298"/>
                    <a:pt x="1414084" y="278026"/>
                    <a:pt x="1452227" y="397873"/>
                  </a:cubicBezTo>
                  <a:cubicBezTo>
                    <a:pt x="1490370" y="517720"/>
                    <a:pt x="1410381" y="584264"/>
                    <a:pt x="1452227" y="765140"/>
                  </a:cubicBezTo>
                  <a:cubicBezTo>
                    <a:pt x="1288655" y="786520"/>
                    <a:pt x="1149253" y="753398"/>
                    <a:pt x="982674" y="765140"/>
                  </a:cubicBezTo>
                  <a:cubicBezTo>
                    <a:pt x="816095" y="776882"/>
                    <a:pt x="641060" y="708813"/>
                    <a:pt x="513120" y="765140"/>
                  </a:cubicBezTo>
                  <a:cubicBezTo>
                    <a:pt x="385180" y="821467"/>
                    <a:pt x="187709" y="735640"/>
                    <a:pt x="0" y="765140"/>
                  </a:cubicBezTo>
                  <a:cubicBezTo>
                    <a:pt x="-14680" y="620247"/>
                    <a:pt x="23002" y="482713"/>
                    <a:pt x="0" y="397873"/>
                  </a:cubicBezTo>
                  <a:cubicBezTo>
                    <a:pt x="-23002" y="313033"/>
                    <a:pt x="46857" y="146572"/>
                    <a:pt x="0" y="0"/>
                  </a:cubicBezTo>
                  <a:close/>
                </a:path>
                <a:path w="1452227" h="765140" stroke="0" extrusionOk="0">
                  <a:moveTo>
                    <a:pt x="0" y="0"/>
                  </a:moveTo>
                  <a:cubicBezTo>
                    <a:pt x="121770" y="-48507"/>
                    <a:pt x="268755" y="35577"/>
                    <a:pt x="440509" y="0"/>
                  </a:cubicBezTo>
                  <a:cubicBezTo>
                    <a:pt x="612263" y="-35577"/>
                    <a:pt x="679760" y="7864"/>
                    <a:pt x="895540" y="0"/>
                  </a:cubicBezTo>
                  <a:cubicBezTo>
                    <a:pt x="1111320" y="-7864"/>
                    <a:pt x="1189382" y="56905"/>
                    <a:pt x="1452227" y="0"/>
                  </a:cubicBezTo>
                  <a:cubicBezTo>
                    <a:pt x="1484879" y="151661"/>
                    <a:pt x="1433644" y="218880"/>
                    <a:pt x="1452227" y="382570"/>
                  </a:cubicBezTo>
                  <a:cubicBezTo>
                    <a:pt x="1470810" y="546260"/>
                    <a:pt x="1432902" y="668616"/>
                    <a:pt x="1452227" y="765140"/>
                  </a:cubicBezTo>
                  <a:cubicBezTo>
                    <a:pt x="1198611" y="766395"/>
                    <a:pt x="1080069" y="762809"/>
                    <a:pt x="939107" y="765140"/>
                  </a:cubicBezTo>
                  <a:cubicBezTo>
                    <a:pt x="798145" y="767471"/>
                    <a:pt x="642439" y="735668"/>
                    <a:pt x="498598" y="765140"/>
                  </a:cubicBezTo>
                  <a:cubicBezTo>
                    <a:pt x="354757" y="794612"/>
                    <a:pt x="110545" y="706443"/>
                    <a:pt x="0" y="765140"/>
                  </a:cubicBezTo>
                  <a:cubicBezTo>
                    <a:pt x="-9665" y="679897"/>
                    <a:pt x="28712" y="468031"/>
                    <a:pt x="0" y="367267"/>
                  </a:cubicBezTo>
                  <a:cubicBezTo>
                    <a:pt x="-28712" y="266503"/>
                    <a:pt x="38501" y="141307"/>
                    <a:pt x="0" y="0"/>
                  </a:cubicBezTo>
                  <a:close/>
                </a:path>
              </a:pathLst>
            </a:custGeom>
            <a:solidFill>
              <a:srgbClr val="FF0000"/>
            </a:solidFill>
            <a:ln w="38100">
              <a:solidFill>
                <a:srgbClr val="FF33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D8BB823D-97ED-11F3-EC6E-342239A2258A}"/>
                </a:ext>
              </a:extLst>
            </p:cNvPr>
            <p:cNvSpPr/>
            <p:nvPr/>
          </p:nvSpPr>
          <p:spPr>
            <a:xfrm rot="20669216">
              <a:off x="543704" y="384138"/>
              <a:ext cx="1489720" cy="400110"/>
            </a:xfrm>
            <a:prstGeom prst="rect">
              <a:avLst/>
            </a:prstGeom>
            <a:noFill/>
          </p:spPr>
          <p:txBody>
            <a:bodyPr wrap="square" lIns="91440" tIns="45720" rIns="91440" bIns="45720">
              <a:spAutoFit/>
            </a:bodyPr>
            <a:lstStyle/>
            <a:p>
              <a:r>
                <a:rPr lang="ja-JP" altLang="en-US" sz="20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７</a:t>
              </a:r>
              <a:r>
                <a:rPr lang="ja-JP" altLang="en-US"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月</a:t>
              </a:r>
              <a:r>
                <a:rPr lang="ja-JP" altLang="en-US" sz="20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２</a:t>
              </a:r>
              <a:r>
                <a:rPr lang="ja-JP" altLang="en-US"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日は</a:t>
              </a:r>
              <a:endParaRPr lang="en-US" altLang="ja-JP"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endParaRPr>
            </a:p>
          </p:txBody>
        </p:sp>
        <p:sp>
          <p:nvSpPr>
            <p:cNvPr id="11" name="正方形/長方形 10">
              <a:extLst>
                <a:ext uri="{FF2B5EF4-FFF2-40B4-BE49-F238E27FC236}">
                  <a16:creationId xmlns:a16="http://schemas.microsoft.com/office/drawing/2014/main" id="{CF5B9EC4-8607-626E-6991-8F1EEDA383CC}"/>
                </a:ext>
              </a:extLst>
            </p:cNvPr>
            <p:cNvSpPr/>
            <p:nvPr/>
          </p:nvSpPr>
          <p:spPr>
            <a:xfrm rot="20669216">
              <a:off x="569823" y="582470"/>
              <a:ext cx="1608314" cy="646331"/>
            </a:xfrm>
            <a:prstGeom prst="rect">
              <a:avLst/>
            </a:prstGeom>
            <a:noFill/>
          </p:spPr>
          <p:txBody>
            <a:bodyPr wrap="square" lIns="91440" tIns="45720" rIns="91440" bIns="45720">
              <a:spAutoFit/>
            </a:bodyPr>
            <a:lstStyle/>
            <a:p>
              <a:pPr algn="r"/>
              <a:r>
                <a:rPr lang="ja-JP" altLang="en-US" sz="3600" b="0" cap="none" spc="0" dirty="0">
                  <a:ln w="0"/>
                  <a:solidFill>
                    <a:schemeClr val="bg1"/>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a:t>
              </a:r>
            </a:p>
          </p:txBody>
        </p:sp>
      </p:grpSp>
      <p:pic>
        <p:nvPicPr>
          <p:cNvPr id="20" name="図 19" descr="皿に盛られた食べ物&#10;&#10;自動的に生成された説明">
            <a:extLst>
              <a:ext uri="{FF2B5EF4-FFF2-40B4-BE49-F238E27FC236}">
                <a16:creationId xmlns:a16="http://schemas.microsoft.com/office/drawing/2014/main" id="{24FEC9BC-EC1B-BB74-96CB-78457464AF9A}"/>
              </a:ext>
            </a:extLst>
          </p:cNvPr>
          <p:cNvPicPr>
            <a:picLocks noChangeAspect="1"/>
          </p:cNvPicPr>
          <p:nvPr/>
        </p:nvPicPr>
        <p:blipFill rotWithShape="1">
          <a:blip r:embed="rId3">
            <a:extLst>
              <a:ext uri="{28A0092B-C50C-407E-A947-70E740481C1C}">
                <a14:useLocalDpi xmlns:a14="http://schemas.microsoft.com/office/drawing/2010/main" val="0"/>
              </a:ext>
            </a:extLst>
          </a:blip>
          <a:srcRect t="3512" b="7958"/>
          <a:stretch/>
        </p:blipFill>
        <p:spPr>
          <a:xfrm>
            <a:off x="2586822" y="4778423"/>
            <a:ext cx="2209800" cy="1474351"/>
          </a:xfrm>
          <a:prstGeom prst="rect">
            <a:avLst/>
          </a:prstGeom>
          <a:effectLst>
            <a:softEdge rad="63500"/>
          </a:effectLst>
        </p:spPr>
      </p:pic>
      <p:pic>
        <p:nvPicPr>
          <p:cNvPr id="24" name="図 23" descr="皿の上の食べ物&#10;&#10;自動的に生成された説明">
            <a:extLst>
              <a:ext uri="{FF2B5EF4-FFF2-40B4-BE49-F238E27FC236}">
                <a16:creationId xmlns:a16="http://schemas.microsoft.com/office/drawing/2014/main" id="{7ECAE4E7-E96F-80A0-4C7A-5A06D808CA4B}"/>
              </a:ext>
            </a:extLst>
          </p:cNvPr>
          <p:cNvPicPr>
            <a:picLocks noChangeAspect="1"/>
          </p:cNvPicPr>
          <p:nvPr/>
        </p:nvPicPr>
        <p:blipFill rotWithShape="1">
          <a:blip r:embed="rId4">
            <a:extLst>
              <a:ext uri="{28A0092B-C50C-407E-A947-70E740481C1C}">
                <a14:useLocalDpi xmlns:a14="http://schemas.microsoft.com/office/drawing/2010/main" val="0"/>
              </a:ext>
            </a:extLst>
          </a:blip>
          <a:srcRect l="8487" t="5795" r="8132" b="12134"/>
          <a:stretch/>
        </p:blipFill>
        <p:spPr>
          <a:xfrm>
            <a:off x="2589943" y="3134012"/>
            <a:ext cx="2283990" cy="1499863"/>
          </a:xfrm>
          <a:prstGeom prst="rect">
            <a:avLst/>
          </a:prstGeom>
          <a:effectLst>
            <a:softEdge rad="63500"/>
          </a:effectLst>
        </p:spPr>
      </p:pic>
      <p:pic>
        <p:nvPicPr>
          <p:cNvPr id="26" name="図 25" descr="鍋に入っているサラダ&#10;&#10;自動的に生成された説明">
            <a:extLst>
              <a:ext uri="{FF2B5EF4-FFF2-40B4-BE49-F238E27FC236}">
                <a16:creationId xmlns:a16="http://schemas.microsoft.com/office/drawing/2014/main" id="{80858AA0-3243-01AB-43FB-F9A14CA5AA12}"/>
              </a:ext>
            </a:extLst>
          </p:cNvPr>
          <p:cNvPicPr>
            <a:picLocks noChangeAspect="1"/>
          </p:cNvPicPr>
          <p:nvPr/>
        </p:nvPicPr>
        <p:blipFill rotWithShape="1">
          <a:blip r:embed="rId5">
            <a:extLst>
              <a:ext uri="{28A0092B-C50C-407E-A947-70E740481C1C}">
                <a14:useLocalDpi xmlns:a14="http://schemas.microsoft.com/office/drawing/2010/main" val="0"/>
              </a:ext>
            </a:extLst>
          </a:blip>
          <a:srcRect t="11712" r="14962"/>
          <a:stretch/>
        </p:blipFill>
        <p:spPr>
          <a:xfrm>
            <a:off x="7419740" y="4778423"/>
            <a:ext cx="2209800" cy="1530688"/>
          </a:xfrm>
          <a:prstGeom prst="rect">
            <a:avLst/>
          </a:prstGeom>
          <a:effectLst>
            <a:softEdge rad="63500"/>
          </a:effectLst>
        </p:spPr>
      </p:pic>
      <p:pic>
        <p:nvPicPr>
          <p:cNvPr id="28" name="図 27" descr="皿の上のサラダとフルーツ&#10;&#10;自動的に生成された説明">
            <a:extLst>
              <a:ext uri="{FF2B5EF4-FFF2-40B4-BE49-F238E27FC236}">
                <a16:creationId xmlns:a16="http://schemas.microsoft.com/office/drawing/2014/main" id="{2F87E7CA-6232-808A-A648-A4A2751CC91F}"/>
              </a:ext>
            </a:extLst>
          </p:cNvPr>
          <p:cNvPicPr>
            <a:picLocks noChangeAspect="1"/>
          </p:cNvPicPr>
          <p:nvPr/>
        </p:nvPicPr>
        <p:blipFill rotWithShape="1">
          <a:blip r:embed="rId6">
            <a:extLst>
              <a:ext uri="{28A0092B-C50C-407E-A947-70E740481C1C}">
                <a14:useLocalDpi xmlns:a14="http://schemas.microsoft.com/office/drawing/2010/main" val="0"/>
              </a:ext>
            </a:extLst>
          </a:blip>
          <a:srcRect l="25261" t="24577" r="26941" b="17762"/>
          <a:stretch/>
        </p:blipFill>
        <p:spPr>
          <a:xfrm>
            <a:off x="5032069" y="4778423"/>
            <a:ext cx="2210312" cy="1499863"/>
          </a:xfrm>
          <a:prstGeom prst="rect">
            <a:avLst/>
          </a:prstGeom>
          <a:effectLst>
            <a:softEdge rad="63500"/>
          </a:effectLst>
        </p:spPr>
      </p:pic>
      <p:pic>
        <p:nvPicPr>
          <p:cNvPr id="30" name="図 29" descr="ボウルに盛られた料理&#10;&#10;自動的に生成された説明">
            <a:extLst>
              <a:ext uri="{FF2B5EF4-FFF2-40B4-BE49-F238E27FC236}">
                <a16:creationId xmlns:a16="http://schemas.microsoft.com/office/drawing/2014/main" id="{F02B6BCB-BCBC-3081-4468-1644538182EA}"/>
              </a:ext>
            </a:extLst>
          </p:cNvPr>
          <p:cNvPicPr>
            <a:picLocks noChangeAspect="1"/>
          </p:cNvPicPr>
          <p:nvPr/>
        </p:nvPicPr>
        <p:blipFill rotWithShape="1">
          <a:blip r:embed="rId7">
            <a:extLst>
              <a:ext uri="{28A0092B-C50C-407E-A947-70E740481C1C}">
                <a14:useLocalDpi xmlns:a14="http://schemas.microsoft.com/office/drawing/2010/main" val="0"/>
              </a:ext>
            </a:extLst>
          </a:blip>
          <a:srcRect l="5590" t="7830" r="5596" b="2807"/>
          <a:stretch/>
        </p:blipFill>
        <p:spPr>
          <a:xfrm>
            <a:off x="5032069" y="3135409"/>
            <a:ext cx="2209800" cy="1518182"/>
          </a:xfrm>
          <a:prstGeom prst="rect">
            <a:avLst/>
          </a:prstGeom>
          <a:effectLst>
            <a:softEdge rad="63500"/>
          </a:effectLst>
        </p:spPr>
      </p:pic>
      <p:pic>
        <p:nvPicPr>
          <p:cNvPr id="32" name="図 31" descr="皿に盛られた肉料理&#10;&#10;低い精度で自動的に生成された説明">
            <a:extLst>
              <a:ext uri="{FF2B5EF4-FFF2-40B4-BE49-F238E27FC236}">
                <a16:creationId xmlns:a16="http://schemas.microsoft.com/office/drawing/2014/main" id="{B631FF57-95CB-863A-1702-142465F0DA5A}"/>
              </a:ext>
            </a:extLst>
          </p:cNvPr>
          <p:cNvPicPr>
            <a:picLocks noChangeAspect="1"/>
          </p:cNvPicPr>
          <p:nvPr/>
        </p:nvPicPr>
        <p:blipFill rotWithShape="1">
          <a:blip r:embed="rId8">
            <a:extLst>
              <a:ext uri="{28A0092B-C50C-407E-A947-70E740481C1C}">
                <a14:useLocalDpi xmlns:a14="http://schemas.microsoft.com/office/drawing/2010/main" val="0"/>
              </a:ext>
            </a:extLst>
          </a:blip>
          <a:srcRect b="31531"/>
          <a:stretch/>
        </p:blipFill>
        <p:spPr>
          <a:xfrm>
            <a:off x="249945" y="4778423"/>
            <a:ext cx="2209800" cy="1513019"/>
          </a:xfrm>
          <a:prstGeom prst="rect">
            <a:avLst/>
          </a:prstGeom>
          <a:effectLst>
            <a:softEdge rad="63500"/>
          </a:effectLst>
        </p:spPr>
      </p:pic>
      <p:pic>
        <p:nvPicPr>
          <p:cNvPr id="34" name="図 33" descr="皿の上の料理&#10;&#10;自動的に生成された説明">
            <a:extLst>
              <a:ext uri="{FF2B5EF4-FFF2-40B4-BE49-F238E27FC236}">
                <a16:creationId xmlns:a16="http://schemas.microsoft.com/office/drawing/2014/main" id="{5A4BA87F-567C-6F06-F401-BE48EB3EAF96}"/>
              </a:ext>
            </a:extLst>
          </p:cNvPr>
          <p:cNvPicPr>
            <a:picLocks noChangeAspect="1"/>
          </p:cNvPicPr>
          <p:nvPr/>
        </p:nvPicPr>
        <p:blipFill rotWithShape="1">
          <a:blip r:embed="rId9">
            <a:extLst>
              <a:ext uri="{28A0092B-C50C-407E-A947-70E740481C1C}">
                <a14:useLocalDpi xmlns:a14="http://schemas.microsoft.com/office/drawing/2010/main" val="0"/>
              </a:ext>
            </a:extLst>
          </a:blip>
          <a:srcRect l="12920" t="11234" r="5385" b="5384"/>
          <a:stretch/>
        </p:blipFill>
        <p:spPr>
          <a:xfrm>
            <a:off x="7410583" y="3148799"/>
            <a:ext cx="2209800" cy="1504792"/>
          </a:xfrm>
          <a:prstGeom prst="rect">
            <a:avLst/>
          </a:prstGeom>
          <a:effectLst>
            <a:softEdge rad="63500"/>
          </a:effectLst>
        </p:spPr>
      </p:pic>
      <p:pic>
        <p:nvPicPr>
          <p:cNvPr id="40" name="図 39" descr="食品, テーブル, ケーキ, 誕生日 が含まれている画像&#10;&#10;自動的に生成された説明">
            <a:extLst>
              <a:ext uri="{FF2B5EF4-FFF2-40B4-BE49-F238E27FC236}">
                <a16:creationId xmlns:a16="http://schemas.microsoft.com/office/drawing/2014/main" id="{8F106C65-CF05-4447-F91D-3FD959EEC440}"/>
              </a:ext>
            </a:extLst>
          </p:cNvPr>
          <p:cNvPicPr>
            <a:picLocks noChangeAspect="1"/>
          </p:cNvPicPr>
          <p:nvPr/>
        </p:nvPicPr>
        <p:blipFill rotWithShape="1">
          <a:blip r:embed="rId10">
            <a:extLst>
              <a:ext uri="{28A0092B-C50C-407E-A947-70E740481C1C}">
                <a14:useLocalDpi xmlns:a14="http://schemas.microsoft.com/office/drawing/2010/main" val="0"/>
              </a:ext>
            </a:extLst>
          </a:blip>
          <a:srcRect l="6144" t="12492" r="5068" b="3299"/>
          <a:stretch/>
        </p:blipFill>
        <p:spPr>
          <a:xfrm>
            <a:off x="249944" y="3127435"/>
            <a:ext cx="2209801" cy="1513019"/>
          </a:xfrm>
          <a:prstGeom prst="rect">
            <a:avLst/>
          </a:prstGeom>
          <a:effectLst>
            <a:softEdge rad="63500"/>
          </a:effectLst>
        </p:spPr>
      </p:pic>
      <p:sp>
        <p:nvSpPr>
          <p:cNvPr id="41" name="正方形/長方形 40">
            <a:extLst>
              <a:ext uri="{FF2B5EF4-FFF2-40B4-BE49-F238E27FC236}">
                <a16:creationId xmlns:a16="http://schemas.microsoft.com/office/drawing/2014/main" id="{72A1C708-9E01-F2D0-63AE-09127C178EB8}"/>
              </a:ext>
            </a:extLst>
          </p:cNvPr>
          <p:cNvSpPr/>
          <p:nvPr/>
        </p:nvSpPr>
        <p:spPr>
          <a:xfrm>
            <a:off x="345777" y="629468"/>
            <a:ext cx="9427148" cy="1938992"/>
          </a:xfrm>
          <a:prstGeom prst="rect">
            <a:avLst/>
          </a:prstGeom>
          <a:noFill/>
        </p:spPr>
        <p:txBody>
          <a:bodyPr wrap="square" lIns="91440" tIns="45720" rIns="91440" bIns="45720">
            <a:spAutoFit/>
          </a:bodyPr>
          <a:lstStyle/>
          <a:p>
            <a:r>
              <a:rPr lang="ja-JP" altLang="en-US" sz="9600" b="0" cap="none" spc="0" dirty="0">
                <a:ln w="0"/>
                <a:solidFill>
                  <a:srgbClr val="3333CC"/>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 </a:t>
            </a:r>
            <a:r>
              <a:rPr lang="ja-JP" altLang="en-US" sz="12000" b="0" cap="none" spc="0" dirty="0">
                <a:ln w="0"/>
                <a:solidFill>
                  <a:srgbClr val="3333CC"/>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蛸</a:t>
            </a:r>
            <a:r>
              <a:rPr lang="ja-JP" altLang="en-US" sz="9600" b="0" cap="none" spc="0" dirty="0">
                <a:ln w="0"/>
                <a:solidFill>
                  <a:srgbClr val="3333CC"/>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 まつり</a:t>
            </a:r>
          </a:p>
        </p:txBody>
      </p:sp>
    </p:spTree>
    <p:extLst>
      <p:ext uri="{BB962C8B-B14F-4D97-AF65-F5344CB8AC3E}">
        <p14:creationId xmlns:p14="http://schemas.microsoft.com/office/powerpoint/2010/main" val="297350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肉と野菜の料理&#10;&#10;自動的に生成された説明">
            <a:extLst>
              <a:ext uri="{FF2B5EF4-FFF2-40B4-BE49-F238E27FC236}">
                <a16:creationId xmlns:a16="http://schemas.microsoft.com/office/drawing/2014/main" id="{528F0376-8164-8F60-A31C-0265A6AF5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787"/>
            <a:ext cx="9906000" cy="6831214"/>
          </a:xfrm>
          <a:prstGeom prst="rect">
            <a:avLst/>
          </a:prstGeom>
        </p:spPr>
      </p:pic>
      <p:grpSp>
        <p:nvGrpSpPr>
          <p:cNvPr id="16" name="グループ化 15">
            <a:extLst>
              <a:ext uri="{FF2B5EF4-FFF2-40B4-BE49-F238E27FC236}">
                <a16:creationId xmlns:a16="http://schemas.microsoft.com/office/drawing/2014/main" id="{61B46BF4-59CB-C305-AA01-687505731AAA}"/>
              </a:ext>
            </a:extLst>
          </p:cNvPr>
          <p:cNvGrpSpPr/>
          <p:nvPr/>
        </p:nvGrpSpPr>
        <p:grpSpPr>
          <a:xfrm>
            <a:off x="3885264" y="192099"/>
            <a:ext cx="2585323" cy="6771053"/>
            <a:chOff x="3526499" y="86947"/>
            <a:chExt cx="2585323" cy="6771053"/>
          </a:xfrm>
        </p:grpSpPr>
        <p:sp>
          <p:nvSpPr>
            <p:cNvPr id="3" name="正方形/長方形 2">
              <a:extLst>
                <a:ext uri="{FF2B5EF4-FFF2-40B4-BE49-F238E27FC236}">
                  <a16:creationId xmlns:a16="http://schemas.microsoft.com/office/drawing/2014/main" id="{18F5E5A3-395C-F38F-5D23-902FA6442C3F}"/>
                </a:ext>
              </a:extLst>
            </p:cNvPr>
            <p:cNvSpPr/>
            <p:nvPr/>
          </p:nvSpPr>
          <p:spPr>
            <a:xfrm>
              <a:off x="3526499" y="86947"/>
              <a:ext cx="2585323" cy="6771053"/>
            </a:xfrm>
            <a:prstGeom prst="rect">
              <a:avLst/>
            </a:prstGeom>
            <a:noFill/>
            <a:effectLst>
              <a:outerShdw blurRad="50800" dist="101600" dir="2700000" algn="tl" rotWithShape="0">
                <a:prstClr val="black">
                  <a:alpha val="40000"/>
                </a:prstClr>
              </a:outerShdw>
            </a:effectLst>
          </p:spPr>
          <p:txBody>
            <a:bodyPr vert="eaVert" wrap="square" lIns="91440" tIns="45720" rIns="91440" bIns="45720">
              <a:spAutoFit/>
            </a:bodyPr>
            <a:lstStyle/>
            <a:p>
              <a:r>
                <a:rPr lang="ja-JP" altLang="en-US" sz="4800" b="1" cap="none" spc="0" dirty="0">
                  <a:ln w="0"/>
                  <a:solidFill>
                    <a:schemeClr val="tx1"/>
                  </a:solidFill>
                  <a:latin typeface="江戸勘亭流Ｐ" panose="03000A00000000000000" pitchFamily="66" charset="-128"/>
                  <a:ea typeface="江戸勘亭流Ｐ" panose="03000A00000000000000" pitchFamily="66" charset="-128"/>
                </a:rPr>
                <a:t>   </a:t>
              </a:r>
              <a:r>
                <a:rPr lang="ja-JP" altLang="en-US" sz="48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rPr>
                <a:t>半夏生</a:t>
              </a:r>
              <a:endParaRPr lang="en-US" altLang="ja-JP" sz="48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endParaRPr>
            </a:p>
            <a:p>
              <a:r>
                <a:rPr lang="ja-JP" altLang="en-US" sz="60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rPr>
                <a:t>たこ焼きパーティー</a:t>
              </a:r>
              <a:endParaRPr lang="en-US" altLang="ja-JP" sz="60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endParaRPr>
            </a:p>
            <a:p>
              <a:r>
                <a:rPr lang="ja-JP" altLang="en-US" sz="48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rPr>
                <a:t>                         しよう</a:t>
              </a:r>
            </a:p>
          </p:txBody>
        </p:sp>
        <p:sp>
          <p:nvSpPr>
            <p:cNvPr id="4" name="正方形/長方形 3">
              <a:extLst>
                <a:ext uri="{FF2B5EF4-FFF2-40B4-BE49-F238E27FC236}">
                  <a16:creationId xmlns:a16="http://schemas.microsoft.com/office/drawing/2014/main" id="{8A2B02E0-251B-F81D-A1B4-7EC9276DF1C5}"/>
                </a:ext>
              </a:extLst>
            </p:cNvPr>
            <p:cNvSpPr/>
            <p:nvPr/>
          </p:nvSpPr>
          <p:spPr>
            <a:xfrm rot="1669196">
              <a:off x="3843179" y="5431484"/>
              <a:ext cx="654701" cy="1323439"/>
            </a:xfrm>
            <a:prstGeom prst="rect">
              <a:avLst/>
            </a:prstGeom>
            <a:noFill/>
          </p:spPr>
          <p:txBody>
            <a:bodyPr wrap="square" lIns="91440" tIns="45720" rIns="91440" bIns="45720">
              <a:spAutoFit/>
            </a:bodyPr>
            <a:lstStyle/>
            <a:p>
              <a:r>
                <a:rPr lang="ja-JP" altLang="en-US" sz="8000" b="1" cap="none" spc="0" dirty="0">
                  <a:ln w="0"/>
                  <a:solidFill>
                    <a:schemeClr val="bg1"/>
                  </a:solidFill>
                  <a:effectLst>
                    <a:outerShdw blurRad="63500" dist="101600" sx="102000" sy="102000" algn="ctr" rotWithShape="0">
                      <a:prstClr val="black">
                        <a:alpha val="40000"/>
                      </a:prstClr>
                    </a:outerShdw>
                  </a:effectLst>
                  <a:latin typeface="江戸勘亭流Ｐ" panose="03000A00000000000000" pitchFamily="66" charset="-128"/>
                  <a:ea typeface="江戸勘亭流Ｐ" panose="03000A00000000000000" pitchFamily="66" charset="-128"/>
                </a:rPr>
                <a:t>！</a:t>
              </a:r>
            </a:p>
          </p:txBody>
        </p:sp>
      </p:grpSp>
      <p:sp>
        <p:nvSpPr>
          <p:cNvPr id="12" name="正方形/長方形 11">
            <a:extLst>
              <a:ext uri="{FF2B5EF4-FFF2-40B4-BE49-F238E27FC236}">
                <a16:creationId xmlns:a16="http://schemas.microsoft.com/office/drawing/2014/main" id="{62172CF6-A8CE-3FE2-E301-1A3D52183AE0}"/>
              </a:ext>
            </a:extLst>
          </p:cNvPr>
          <p:cNvSpPr/>
          <p:nvPr/>
        </p:nvSpPr>
        <p:spPr>
          <a:xfrm>
            <a:off x="7996269" y="2085488"/>
            <a:ext cx="1661993" cy="4982815"/>
          </a:xfrm>
          <a:prstGeom prst="rect">
            <a:avLst/>
          </a:prstGeom>
          <a:noFill/>
        </p:spPr>
        <p:txBody>
          <a:bodyPr vert="eaVert" wrap="square" lIns="91440" tIns="45720" rIns="91440" bIns="45720">
            <a:spAutoFit/>
          </a:bodyPr>
          <a:lstStyle/>
          <a:p>
            <a:r>
              <a:rPr lang="ja-JP" altLang="en-US" sz="2400" b="1" cap="none" spc="0" dirty="0">
                <a:ln w="0"/>
                <a:solidFill>
                  <a:srgbClr val="FFFF00"/>
                </a:solidFill>
                <a:effectLst>
                  <a:outerShdw blurRad="38100" dist="19050" dir="2700000" algn="tl" rotWithShape="0">
                    <a:schemeClr val="dk1">
                      <a:alpha val="40000"/>
                    </a:schemeClr>
                  </a:outerShdw>
                </a:effectLst>
                <a:latin typeface="+mn-ea"/>
              </a:rPr>
              <a:t>半夏生には豊作</a:t>
            </a:r>
            <a:r>
              <a:rPr lang="ja-JP" altLang="en-US" sz="2400" b="1" dirty="0">
                <a:ln w="0"/>
                <a:solidFill>
                  <a:srgbClr val="FFFF00"/>
                </a:solidFill>
                <a:effectLst>
                  <a:outerShdw blurRad="38100" dist="19050" dir="2700000" algn="tl" rotWithShape="0">
                    <a:schemeClr val="dk1">
                      <a:alpha val="40000"/>
                    </a:schemeClr>
                  </a:outerShdw>
                </a:effectLst>
                <a:latin typeface="+mn-ea"/>
              </a:rPr>
              <a:t>の</a:t>
            </a:r>
            <a:r>
              <a:rPr lang="ja-JP" altLang="en-US" sz="2400" b="1" cap="none" spc="0" dirty="0">
                <a:ln w="0"/>
                <a:solidFill>
                  <a:srgbClr val="FFFF00"/>
                </a:solidFill>
                <a:effectLst>
                  <a:outerShdw blurRad="38100" dist="19050" dir="2700000" algn="tl" rotWithShape="0">
                    <a:schemeClr val="dk1">
                      <a:alpha val="40000"/>
                    </a:schemeClr>
                  </a:outerShdw>
                </a:effectLst>
                <a:latin typeface="+mn-ea"/>
              </a:rPr>
              <a:t>祈願と</a:t>
            </a:r>
            <a:endParaRPr lang="en-US" altLang="ja-JP" sz="2400" b="1" cap="none" spc="0" dirty="0">
              <a:ln w="0"/>
              <a:solidFill>
                <a:srgbClr val="FFFF00"/>
              </a:solidFill>
              <a:effectLst>
                <a:outerShdw blurRad="38100" dist="19050" dir="2700000" algn="tl" rotWithShape="0">
                  <a:schemeClr val="dk1">
                    <a:alpha val="40000"/>
                  </a:schemeClr>
                </a:outerShdw>
              </a:effectLst>
              <a:latin typeface="+mn-ea"/>
            </a:endParaRPr>
          </a:p>
          <a:p>
            <a:r>
              <a:rPr lang="ja-JP" altLang="en-US" sz="2400" b="1" cap="none" spc="0" dirty="0">
                <a:ln w="0"/>
                <a:solidFill>
                  <a:srgbClr val="FFFF00"/>
                </a:solidFill>
                <a:effectLst>
                  <a:outerShdw blurRad="38100" dist="19050" dir="2700000" algn="tl" rotWithShape="0">
                    <a:schemeClr val="dk1">
                      <a:alpha val="40000"/>
                    </a:schemeClr>
                  </a:outerShdw>
                </a:effectLst>
                <a:latin typeface="+mn-ea"/>
              </a:rPr>
              <a:t>　　田植えの労をねぎらい</a:t>
            </a:r>
            <a:endParaRPr lang="en-US" altLang="ja-JP" sz="2400" b="1" dirty="0">
              <a:ln w="0"/>
              <a:solidFill>
                <a:srgbClr val="FFFF00"/>
              </a:solidFill>
              <a:effectLst>
                <a:outerShdw blurRad="38100" dist="19050" dir="2700000" algn="tl" rotWithShape="0">
                  <a:schemeClr val="dk1">
                    <a:alpha val="40000"/>
                  </a:schemeClr>
                </a:outerShdw>
              </a:effectLst>
              <a:latin typeface="+mn-ea"/>
            </a:endParaRPr>
          </a:p>
          <a:p>
            <a:r>
              <a:rPr lang="ja-JP" altLang="en-US" sz="2400" b="1" cap="none" spc="0" dirty="0">
                <a:ln w="0"/>
                <a:solidFill>
                  <a:srgbClr val="FFFF00"/>
                </a:solidFill>
                <a:effectLst>
                  <a:outerShdw blurRad="38100" dist="19050" dir="2700000" algn="tl" rotWithShape="0">
                    <a:schemeClr val="dk1">
                      <a:alpha val="40000"/>
                    </a:schemeClr>
                  </a:outerShdw>
                </a:effectLst>
                <a:latin typeface="+mn-ea"/>
              </a:rPr>
              <a:t>　　お供えしたタコを食べたと</a:t>
            </a:r>
            <a:endParaRPr lang="en-US" altLang="ja-JP" sz="2400" b="1" cap="none" spc="0" dirty="0">
              <a:ln w="0"/>
              <a:solidFill>
                <a:srgbClr val="FFFF00"/>
              </a:solidFill>
              <a:effectLst>
                <a:outerShdw blurRad="38100" dist="19050" dir="2700000" algn="tl" rotWithShape="0">
                  <a:schemeClr val="dk1">
                    <a:alpha val="40000"/>
                  </a:schemeClr>
                </a:outerShdw>
              </a:effectLst>
              <a:latin typeface="+mn-ea"/>
            </a:endParaRPr>
          </a:p>
          <a:p>
            <a:r>
              <a:rPr lang="ja-JP" altLang="en-US" sz="2400" b="1" cap="none" spc="0" dirty="0">
                <a:ln w="0"/>
                <a:solidFill>
                  <a:srgbClr val="FFFF00"/>
                </a:solidFill>
                <a:effectLst>
                  <a:outerShdw blurRad="38100" dist="19050" dir="2700000" algn="tl" rotWithShape="0">
                    <a:schemeClr val="dk1">
                      <a:alpha val="40000"/>
                    </a:schemeClr>
                  </a:outerShdw>
                </a:effectLst>
                <a:latin typeface="+mn-ea"/>
              </a:rPr>
              <a:t>　　　</a:t>
            </a:r>
            <a:r>
              <a:rPr lang="ja-JP" altLang="en-US" sz="2400" b="1" dirty="0">
                <a:ln w="0"/>
                <a:solidFill>
                  <a:srgbClr val="FFFF00"/>
                </a:solidFill>
                <a:effectLst>
                  <a:outerShdw blurRad="38100" dist="19050" dir="2700000" algn="tl" rotWithShape="0">
                    <a:schemeClr val="dk1">
                      <a:alpha val="40000"/>
                    </a:schemeClr>
                  </a:outerShdw>
                </a:effectLst>
                <a:latin typeface="+mn-ea"/>
              </a:rPr>
              <a:t>　　　　　</a:t>
            </a:r>
            <a:r>
              <a:rPr lang="ja-JP" altLang="en-US" sz="2400" b="1" cap="none" spc="0" dirty="0">
                <a:ln w="0"/>
                <a:solidFill>
                  <a:srgbClr val="FFFF00"/>
                </a:solidFill>
                <a:effectLst>
                  <a:outerShdw blurRad="38100" dist="19050" dir="2700000" algn="tl" rotWithShape="0">
                    <a:schemeClr val="dk1">
                      <a:alpha val="40000"/>
                    </a:schemeClr>
                  </a:outerShdw>
                </a:effectLst>
                <a:latin typeface="+mn-ea"/>
              </a:rPr>
              <a:t>いわれています。</a:t>
            </a:r>
          </a:p>
        </p:txBody>
      </p:sp>
      <p:sp>
        <p:nvSpPr>
          <p:cNvPr id="15" name="正方形/長方形 14">
            <a:extLst>
              <a:ext uri="{FF2B5EF4-FFF2-40B4-BE49-F238E27FC236}">
                <a16:creationId xmlns:a16="http://schemas.microsoft.com/office/drawing/2014/main" id="{3CA2FF6B-9DC6-7871-502A-52BDF6198076}"/>
              </a:ext>
            </a:extLst>
          </p:cNvPr>
          <p:cNvSpPr/>
          <p:nvPr/>
        </p:nvSpPr>
        <p:spPr>
          <a:xfrm>
            <a:off x="212620" y="472143"/>
            <a:ext cx="1292662" cy="3513221"/>
          </a:xfrm>
          <a:prstGeom prst="rect">
            <a:avLst/>
          </a:prstGeom>
          <a:noFill/>
          <a:effectLst>
            <a:outerShdw blurRad="63500" dist="101600" dir="2400000" sx="102000" sy="102000" algn="ctr" rotWithShape="0">
              <a:prstClr val="black">
                <a:alpha val="40000"/>
              </a:prstClr>
            </a:outerShdw>
          </a:effectLst>
        </p:spPr>
        <p:txBody>
          <a:bodyPr vert="eaVert" wrap="square" lIns="91440" tIns="45720" rIns="91440" bIns="45720">
            <a:spAutoFit/>
          </a:bodyPr>
          <a:lstStyle/>
          <a:p>
            <a:r>
              <a:rPr lang="ja-JP" altLang="en-US" sz="2400" b="1" cap="none" spc="0" dirty="0">
                <a:ln w="0"/>
                <a:solidFill>
                  <a:schemeClr val="bg1">
                    <a:lumMod val="50000"/>
                  </a:schemeClr>
                </a:solidFill>
                <a:effectLst>
                  <a:outerShdw blurRad="50800" dist="38100" dir="2700000" algn="tl" rotWithShape="0">
                    <a:prstClr val="black">
                      <a:alpha val="40000"/>
                    </a:prstClr>
                  </a:outerShdw>
                </a:effectLst>
                <a:latin typeface="+mn-ea"/>
              </a:rPr>
              <a:t>旬の美味しいタコを</a:t>
            </a:r>
            <a:endParaRPr lang="en-US" altLang="ja-JP" sz="2400" b="1" cap="none" spc="0" dirty="0">
              <a:ln w="0"/>
              <a:solidFill>
                <a:schemeClr val="bg1">
                  <a:lumMod val="50000"/>
                </a:schemeClr>
              </a:solidFill>
              <a:effectLst>
                <a:outerShdw blurRad="50800" dist="38100" dir="2700000" algn="tl" rotWithShape="0">
                  <a:prstClr val="black">
                    <a:alpha val="40000"/>
                  </a:prstClr>
                </a:outerShdw>
              </a:effectLst>
              <a:latin typeface="+mn-ea"/>
            </a:endParaRPr>
          </a:p>
          <a:p>
            <a:r>
              <a:rPr lang="ja-JP" altLang="en-US" sz="2400" b="1" cap="none" spc="0" dirty="0">
                <a:ln w="0"/>
                <a:solidFill>
                  <a:schemeClr val="bg1">
                    <a:lumMod val="50000"/>
                  </a:schemeClr>
                </a:solidFill>
                <a:effectLst>
                  <a:outerShdw blurRad="50800" dist="38100" dir="2700000" algn="tl" rotWithShape="0">
                    <a:prstClr val="black">
                      <a:alpha val="40000"/>
                    </a:prstClr>
                  </a:outerShdw>
                </a:effectLst>
                <a:latin typeface="+mn-ea"/>
              </a:rPr>
              <a:t>　みんなで楽しく</a:t>
            </a:r>
            <a:endParaRPr lang="en-US" altLang="ja-JP" sz="2400" b="1" cap="none" spc="0" dirty="0">
              <a:ln w="0"/>
              <a:solidFill>
                <a:schemeClr val="bg1">
                  <a:lumMod val="50000"/>
                </a:schemeClr>
              </a:solidFill>
              <a:effectLst>
                <a:outerShdw blurRad="50800" dist="38100" dir="2700000" algn="tl" rotWithShape="0">
                  <a:prstClr val="black">
                    <a:alpha val="40000"/>
                  </a:prstClr>
                </a:outerShdw>
              </a:effectLst>
              <a:latin typeface="+mn-ea"/>
            </a:endParaRPr>
          </a:p>
          <a:p>
            <a:r>
              <a:rPr lang="ja-JP" altLang="en-US" sz="2400" b="1" dirty="0">
                <a:ln w="0"/>
                <a:solidFill>
                  <a:schemeClr val="bg1">
                    <a:lumMod val="50000"/>
                  </a:schemeClr>
                </a:solidFill>
                <a:effectLst>
                  <a:outerShdw blurRad="50800" dist="38100" dir="2700000" algn="tl" rotWithShape="0">
                    <a:prstClr val="black">
                      <a:alpha val="40000"/>
                    </a:prstClr>
                  </a:outerShdw>
                </a:effectLst>
                <a:latin typeface="+mn-ea"/>
              </a:rPr>
              <a:t>　　</a:t>
            </a:r>
            <a:r>
              <a:rPr lang="ja-JP" altLang="en-US" sz="2400" b="1" cap="none" spc="0" dirty="0">
                <a:ln w="0"/>
                <a:solidFill>
                  <a:schemeClr val="bg1">
                    <a:lumMod val="50000"/>
                  </a:schemeClr>
                </a:solidFill>
                <a:effectLst>
                  <a:outerShdw blurRad="50800" dist="38100" dir="2700000" algn="tl" rotWithShape="0">
                    <a:prstClr val="black">
                      <a:alpha val="40000"/>
                    </a:prstClr>
                  </a:outerShdw>
                </a:effectLst>
                <a:latin typeface="+mn-ea"/>
              </a:rPr>
              <a:t>たこ焼きパーティー</a:t>
            </a:r>
          </a:p>
        </p:txBody>
      </p:sp>
      <p:grpSp>
        <p:nvGrpSpPr>
          <p:cNvPr id="17" name="グループ化 16">
            <a:extLst>
              <a:ext uri="{FF2B5EF4-FFF2-40B4-BE49-F238E27FC236}">
                <a16:creationId xmlns:a16="http://schemas.microsoft.com/office/drawing/2014/main" id="{2FD17E6B-1886-BED7-702A-1907BE4B5F47}"/>
              </a:ext>
            </a:extLst>
          </p:cNvPr>
          <p:cNvGrpSpPr/>
          <p:nvPr/>
        </p:nvGrpSpPr>
        <p:grpSpPr>
          <a:xfrm>
            <a:off x="3793822" y="86947"/>
            <a:ext cx="2585323" cy="6771053"/>
            <a:chOff x="3528086" y="177187"/>
            <a:chExt cx="2585323" cy="6771053"/>
          </a:xfrm>
        </p:grpSpPr>
        <p:sp>
          <p:nvSpPr>
            <p:cNvPr id="18" name="正方形/長方形 17">
              <a:extLst>
                <a:ext uri="{FF2B5EF4-FFF2-40B4-BE49-F238E27FC236}">
                  <a16:creationId xmlns:a16="http://schemas.microsoft.com/office/drawing/2014/main" id="{C5FDF1EE-0911-71DF-BD1E-E57215A34314}"/>
                </a:ext>
              </a:extLst>
            </p:cNvPr>
            <p:cNvSpPr/>
            <p:nvPr/>
          </p:nvSpPr>
          <p:spPr>
            <a:xfrm>
              <a:off x="3528086" y="177187"/>
              <a:ext cx="2585323" cy="6771053"/>
            </a:xfrm>
            <a:prstGeom prst="rect">
              <a:avLst/>
            </a:prstGeom>
            <a:noFill/>
          </p:spPr>
          <p:txBody>
            <a:bodyPr vert="eaVert" wrap="square" lIns="91440" tIns="45720" rIns="91440" bIns="45720">
              <a:spAutoFit/>
            </a:bodyPr>
            <a:lstStyle/>
            <a:p>
              <a:r>
                <a:rPr lang="ja-JP" altLang="en-US" sz="4800" b="0" cap="none" spc="0" dirty="0">
                  <a:ln w="0"/>
                  <a:solidFill>
                    <a:schemeClr val="tx1"/>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   </a:t>
              </a:r>
              <a:r>
                <a:rPr lang="ja-JP" altLang="en-US" sz="48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a:t>
              </a:r>
              <a:endParaRPr lang="en-US" altLang="ja-JP" sz="48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a:p>
              <a:r>
                <a:rPr lang="ja-JP" altLang="en-US" sz="60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たこ焼きパーティー</a:t>
              </a:r>
              <a:endParaRPr lang="en-US" altLang="ja-JP" sz="60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a:p>
              <a:r>
                <a:rPr lang="ja-JP" altLang="en-US" sz="48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                         しよう</a:t>
              </a:r>
            </a:p>
          </p:txBody>
        </p:sp>
        <p:sp>
          <p:nvSpPr>
            <p:cNvPr id="19" name="正方形/長方形 18">
              <a:extLst>
                <a:ext uri="{FF2B5EF4-FFF2-40B4-BE49-F238E27FC236}">
                  <a16:creationId xmlns:a16="http://schemas.microsoft.com/office/drawing/2014/main" id="{729DD789-17A4-091A-F92F-91FFB2EFF825}"/>
                </a:ext>
              </a:extLst>
            </p:cNvPr>
            <p:cNvSpPr/>
            <p:nvPr/>
          </p:nvSpPr>
          <p:spPr>
            <a:xfrm rot="1669196">
              <a:off x="3843179" y="5431484"/>
              <a:ext cx="654701" cy="1323439"/>
            </a:xfrm>
            <a:prstGeom prst="rect">
              <a:avLst/>
            </a:prstGeom>
            <a:noFill/>
          </p:spPr>
          <p:txBody>
            <a:bodyPr wrap="square" lIns="91440" tIns="45720" rIns="91440" bIns="45720">
              <a:spAutoFit/>
            </a:bodyPr>
            <a:lstStyle/>
            <a:p>
              <a:r>
                <a:rPr lang="ja-JP" altLang="en-US" sz="8000" b="0" cap="none" spc="0" dirty="0">
                  <a:ln w="0"/>
                  <a:solidFill>
                    <a:srgbClr val="FF00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a:t>
              </a:r>
            </a:p>
          </p:txBody>
        </p:sp>
      </p:grpSp>
      <p:sp>
        <p:nvSpPr>
          <p:cNvPr id="25" name="正方形/長方形 24">
            <a:extLst>
              <a:ext uri="{FF2B5EF4-FFF2-40B4-BE49-F238E27FC236}">
                <a16:creationId xmlns:a16="http://schemas.microsoft.com/office/drawing/2014/main" id="{0ADF4EC2-271B-93AA-6E3F-3BA27BE55E7E}"/>
              </a:ext>
            </a:extLst>
          </p:cNvPr>
          <p:cNvSpPr/>
          <p:nvPr/>
        </p:nvSpPr>
        <p:spPr>
          <a:xfrm>
            <a:off x="180129" y="424812"/>
            <a:ext cx="1292662" cy="3513221"/>
          </a:xfrm>
          <a:prstGeom prst="rect">
            <a:avLst/>
          </a:prstGeom>
          <a:noFill/>
          <a:effectLst>
            <a:outerShdw blurRad="63500" dist="101600" dir="2400000" sx="102000" sy="102000" algn="ctr" rotWithShape="0">
              <a:prstClr val="black">
                <a:alpha val="40000"/>
              </a:prstClr>
            </a:outerShdw>
          </a:effectLst>
        </p:spPr>
        <p:txBody>
          <a:bodyPr vert="eaVert" wrap="square" lIns="91440" tIns="45720" rIns="91440" bIns="45720">
            <a:spAutoFit/>
          </a:bodyPr>
          <a:lstStyle/>
          <a:p>
            <a:r>
              <a:rPr lang="ja-JP" altLang="en-US" sz="2400" b="1" cap="none" spc="0" dirty="0">
                <a:ln w="0"/>
                <a:solidFill>
                  <a:srgbClr val="FFFF00"/>
                </a:solidFill>
                <a:effectLst>
                  <a:outerShdw blurRad="50800" dist="38100" dir="2700000" algn="tl" rotWithShape="0">
                    <a:prstClr val="black">
                      <a:alpha val="40000"/>
                    </a:prstClr>
                  </a:outerShdw>
                </a:effectLst>
                <a:latin typeface="+mn-ea"/>
              </a:rPr>
              <a:t>旬の美味しいタコを</a:t>
            </a:r>
            <a:endParaRPr lang="en-US" altLang="ja-JP" sz="2400" b="1" cap="none" spc="0" dirty="0">
              <a:ln w="0"/>
              <a:solidFill>
                <a:srgbClr val="FFFF00"/>
              </a:solidFill>
              <a:effectLst>
                <a:outerShdw blurRad="50800" dist="38100" dir="2700000" algn="tl" rotWithShape="0">
                  <a:prstClr val="black">
                    <a:alpha val="40000"/>
                  </a:prstClr>
                </a:outerShdw>
              </a:effectLst>
              <a:latin typeface="+mn-ea"/>
            </a:endParaRPr>
          </a:p>
          <a:p>
            <a:r>
              <a:rPr lang="ja-JP" altLang="en-US" sz="2400" b="1" cap="none" spc="0" dirty="0">
                <a:ln w="0"/>
                <a:solidFill>
                  <a:srgbClr val="FFFF00"/>
                </a:solidFill>
                <a:effectLst>
                  <a:outerShdw blurRad="50800" dist="38100" dir="2700000" algn="tl" rotWithShape="0">
                    <a:prstClr val="black">
                      <a:alpha val="40000"/>
                    </a:prstClr>
                  </a:outerShdw>
                </a:effectLst>
                <a:latin typeface="+mn-ea"/>
              </a:rPr>
              <a:t>　みんなで楽しく</a:t>
            </a:r>
            <a:endParaRPr lang="en-US" altLang="ja-JP" sz="2400" b="1" cap="none" spc="0" dirty="0">
              <a:ln w="0"/>
              <a:solidFill>
                <a:srgbClr val="FFFF00"/>
              </a:solidFill>
              <a:effectLst>
                <a:outerShdw blurRad="50800" dist="38100" dir="2700000" algn="tl" rotWithShape="0">
                  <a:prstClr val="black">
                    <a:alpha val="40000"/>
                  </a:prstClr>
                </a:outerShdw>
              </a:effectLst>
              <a:latin typeface="+mn-ea"/>
            </a:endParaRPr>
          </a:p>
          <a:p>
            <a:r>
              <a:rPr lang="ja-JP" altLang="en-US" sz="2400" b="1" dirty="0">
                <a:ln w="0"/>
                <a:solidFill>
                  <a:srgbClr val="FFFF00"/>
                </a:solidFill>
                <a:effectLst>
                  <a:outerShdw blurRad="50800" dist="38100" dir="2700000" algn="tl" rotWithShape="0">
                    <a:prstClr val="black">
                      <a:alpha val="40000"/>
                    </a:prstClr>
                  </a:outerShdw>
                </a:effectLst>
                <a:latin typeface="+mn-ea"/>
              </a:rPr>
              <a:t>　　</a:t>
            </a:r>
            <a:r>
              <a:rPr lang="ja-JP" altLang="en-US" sz="2400" b="1" cap="none" spc="0" dirty="0">
                <a:ln w="0"/>
                <a:solidFill>
                  <a:srgbClr val="FFFF00"/>
                </a:solidFill>
                <a:effectLst>
                  <a:outerShdw blurRad="50800" dist="38100" dir="2700000" algn="tl" rotWithShape="0">
                    <a:prstClr val="black">
                      <a:alpha val="40000"/>
                    </a:prstClr>
                  </a:outerShdw>
                </a:effectLst>
                <a:latin typeface="+mn-ea"/>
              </a:rPr>
              <a:t>たこ焼きパーティー</a:t>
            </a:r>
          </a:p>
        </p:txBody>
      </p:sp>
      <p:grpSp>
        <p:nvGrpSpPr>
          <p:cNvPr id="35" name="グループ化 34">
            <a:extLst>
              <a:ext uri="{FF2B5EF4-FFF2-40B4-BE49-F238E27FC236}">
                <a16:creationId xmlns:a16="http://schemas.microsoft.com/office/drawing/2014/main" id="{73919FEE-7DE6-6219-871A-EC3D54551319}"/>
              </a:ext>
            </a:extLst>
          </p:cNvPr>
          <p:cNvGrpSpPr/>
          <p:nvPr/>
        </p:nvGrpSpPr>
        <p:grpSpPr>
          <a:xfrm>
            <a:off x="8045987" y="475514"/>
            <a:ext cx="1550362" cy="1570279"/>
            <a:chOff x="10031925" y="5099261"/>
            <a:chExt cx="1550362" cy="1570279"/>
          </a:xfrm>
        </p:grpSpPr>
        <p:sp>
          <p:nvSpPr>
            <p:cNvPr id="36" name="正方形/長方形 35">
              <a:extLst>
                <a:ext uri="{FF2B5EF4-FFF2-40B4-BE49-F238E27FC236}">
                  <a16:creationId xmlns:a16="http://schemas.microsoft.com/office/drawing/2014/main" id="{5C1B849C-2EEC-8DF7-D09B-3E8345FB571C}"/>
                </a:ext>
              </a:extLst>
            </p:cNvPr>
            <p:cNvSpPr/>
            <p:nvPr/>
          </p:nvSpPr>
          <p:spPr>
            <a:xfrm>
              <a:off x="10146054" y="5099261"/>
              <a:ext cx="1338854" cy="1338854"/>
            </a:xfrm>
            <a:custGeom>
              <a:avLst/>
              <a:gdLst>
                <a:gd name="connsiteX0" fmla="*/ 0 w 1338854"/>
                <a:gd name="connsiteY0" fmla="*/ 0 h 1338854"/>
                <a:gd name="connsiteX1" fmla="*/ 473062 w 1338854"/>
                <a:gd name="connsiteY1" fmla="*/ 0 h 1338854"/>
                <a:gd name="connsiteX2" fmla="*/ 879181 w 1338854"/>
                <a:gd name="connsiteY2" fmla="*/ 0 h 1338854"/>
                <a:gd name="connsiteX3" fmla="*/ 1338854 w 1338854"/>
                <a:gd name="connsiteY3" fmla="*/ 0 h 1338854"/>
                <a:gd name="connsiteX4" fmla="*/ 1338854 w 1338854"/>
                <a:gd name="connsiteY4" fmla="*/ 432896 h 1338854"/>
                <a:gd name="connsiteX5" fmla="*/ 1338854 w 1338854"/>
                <a:gd name="connsiteY5" fmla="*/ 839015 h 1338854"/>
                <a:gd name="connsiteX6" fmla="*/ 1338854 w 1338854"/>
                <a:gd name="connsiteY6" fmla="*/ 1338854 h 1338854"/>
                <a:gd name="connsiteX7" fmla="*/ 905958 w 1338854"/>
                <a:gd name="connsiteY7" fmla="*/ 1338854 h 1338854"/>
                <a:gd name="connsiteX8" fmla="*/ 473062 w 1338854"/>
                <a:gd name="connsiteY8" fmla="*/ 1338854 h 1338854"/>
                <a:gd name="connsiteX9" fmla="*/ 0 w 1338854"/>
                <a:gd name="connsiteY9" fmla="*/ 1338854 h 1338854"/>
                <a:gd name="connsiteX10" fmla="*/ 0 w 1338854"/>
                <a:gd name="connsiteY10" fmla="*/ 905958 h 1338854"/>
                <a:gd name="connsiteX11" fmla="*/ 0 w 1338854"/>
                <a:gd name="connsiteY11" fmla="*/ 446285 h 1338854"/>
                <a:gd name="connsiteX12" fmla="*/ 0 w 1338854"/>
                <a:gd name="connsiteY12" fmla="*/ 0 h 133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854" h="1338854" extrusionOk="0">
                  <a:moveTo>
                    <a:pt x="0" y="0"/>
                  </a:moveTo>
                  <a:cubicBezTo>
                    <a:pt x="153484" y="-29541"/>
                    <a:pt x="272507" y="6658"/>
                    <a:pt x="473062" y="0"/>
                  </a:cubicBezTo>
                  <a:cubicBezTo>
                    <a:pt x="673617" y="-6658"/>
                    <a:pt x="724649" y="47036"/>
                    <a:pt x="879181" y="0"/>
                  </a:cubicBezTo>
                  <a:cubicBezTo>
                    <a:pt x="1033713" y="-47036"/>
                    <a:pt x="1177392" y="48863"/>
                    <a:pt x="1338854" y="0"/>
                  </a:cubicBezTo>
                  <a:cubicBezTo>
                    <a:pt x="1348658" y="212363"/>
                    <a:pt x="1289915" y="277392"/>
                    <a:pt x="1338854" y="432896"/>
                  </a:cubicBezTo>
                  <a:cubicBezTo>
                    <a:pt x="1387793" y="588400"/>
                    <a:pt x="1337118" y="722484"/>
                    <a:pt x="1338854" y="839015"/>
                  </a:cubicBezTo>
                  <a:cubicBezTo>
                    <a:pt x="1340590" y="955546"/>
                    <a:pt x="1329219" y="1152287"/>
                    <a:pt x="1338854" y="1338854"/>
                  </a:cubicBezTo>
                  <a:cubicBezTo>
                    <a:pt x="1151445" y="1371527"/>
                    <a:pt x="1027183" y="1332015"/>
                    <a:pt x="905958" y="1338854"/>
                  </a:cubicBezTo>
                  <a:cubicBezTo>
                    <a:pt x="784733" y="1345693"/>
                    <a:pt x="678978" y="1296301"/>
                    <a:pt x="473062" y="1338854"/>
                  </a:cubicBezTo>
                  <a:cubicBezTo>
                    <a:pt x="267146" y="1381407"/>
                    <a:pt x="114930" y="1319280"/>
                    <a:pt x="0" y="1338854"/>
                  </a:cubicBezTo>
                  <a:cubicBezTo>
                    <a:pt x="-37345" y="1139615"/>
                    <a:pt x="6206" y="1067249"/>
                    <a:pt x="0" y="905958"/>
                  </a:cubicBezTo>
                  <a:cubicBezTo>
                    <a:pt x="-6206" y="744667"/>
                    <a:pt x="44717" y="542025"/>
                    <a:pt x="0" y="446285"/>
                  </a:cubicBezTo>
                  <a:cubicBezTo>
                    <a:pt x="-44717" y="350545"/>
                    <a:pt x="23976" y="192575"/>
                    <a:pt x="0" y="0"/>
                  </a:cubicBezTo>
                  <a:close/>
                </a:path>
              </a:pathLst>
            </a:custGeom>
            <a:noFill/>
            <a:ln w="76200">
              <a:solidFill>
                <a:schemeClr val="bg1"/>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8B195A67-B6A6-F01B-1C1A-4DDB3226ED59}"/>
                </a:ext>
              </a:extLst>
            </p:cNvPr>
            <p:cNvSpPr/>
            <p:nvPr/>
          </p:nvSpPr>
          <p:spPr>
            <a:xfrm>
              <a:off x="11089844" y="5153583"/>
              <a:ext cx="492443" cy="943506"/>
            </a:xfrm>
            <a:prstGeom prst="rect">
              <a:avLst/>
            </a:prstGeom>
            <a:noFill/>
          </p:spPr>
          <p:txBody>
            <a:bodyPr vert="eaVert" wrap="square" lIns="91440" tIns="45720" rIns="91440" bIns="45720">
              <a:spAutoFit/>
            </a:bodyPr>
            <a:lstStyle/>
            <a:p>
              <a:r>
                <a:rPr lang="ja-JP" altLang="en-US" sz="2000" b="1" cap="none" spc="0"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rPr>
                <a:t>半夏生</a:t>
              </a:r>
              <a:r>
                <a:rPr lang="ja-JP" altLang="en-US" b="0" cap="none" spc="0"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rPr>
                <a:t> </a:t>
              </a:r>
              <a:endParaRPr lang="en-US" altLang="ja-JP" b="0" cap="none" spc="0"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endParaRPr>
            </a:p>
          </p:txBody>
        </p:sp>
        <p:sp>
          <p:nvSpPr>
            <p:cNvPr id="38" name="正方形/長方形 37">
              <a:extLst>
                <a:ext uri="{FF2B5EF4-FFF2-40B4-BE49-F238E27FC236}">
                  <a16:creationId xmlns:a16="http://schemas.microsoft.com/office/drawing/2014/main" id="{2E539CE3-41C5-7598-5218-0F2712114335}"/>
                </a:ext>
              </a:extLst>
            </p:cNvPr>
            <p:cNvSpPr/>
            <p:nvPr/>
          </p:nvSpPr>
          <p:spPr>
            <a:xfrm>
              <a:off x="10031925" y="5585156"/>
              <a:ext cx="492443" cy="1084384"/>
            </a:xfrm>
            <a:prstGeom prst="rect">
              <a:avLst/>
            </a:prstGeom>
            <a:noFill/>
          </p:spPr>
          <p:txBody>
            <a:bodyPr vert="eaVert" wrap="square" lIns="91440" tIns="45720" rIns="91440" bIns="45720">
              <a:spAutoFit/>
            </a:bodyPr>
            <a:lstStyle/>
            <a:p>
              <a:r>
                <a:rPr lang="ja-JP" altLang="en-US" sz="2000" b="1" cap="none" spc="0"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rPr>
                <a:t>まつり</a:t>
              </a:r>
            </a:p>
          </p:txBody>
        </p:sp>
        <p:sp>
          <p:nvSpPr>
            <p:cNvPr id="39" name="正方形/長方形 38">
              <a:extLst>
                <a:ext uri="{FF2B5EF4-FFF2-40B4-BE49-F238E27FC236}">
                  <a16:creationId xmlns:a16="http://schemas.microsoft.com/office/drawing/2014/main" id="{472F1E89-CEE7-EC54-37A6-51099CBE8477}"/>
                </a:ext>
              </a:extLst>
            </p:cNvPr>
            <p:cNvSpPr/>
            <p:nvPr/>
          </p:nvSpPr>
          <p:spPr>
            <a:xfrm>
              <a:off x="10146054" y="5309563"/>
              <a:ext cx="1292662" cy="827453"/>
            </a:xfrm>
            <a:prstGeom prst="rect">
              <a:avLst/>
            </a:prstGeom>
            <a:noFill/>
          </p:spPr>
          <p:txBody>
            <a:bodyPr vert="eaVert" wrap="square" lIns="91440" tIns="45720" rIns="91440" bIns="45720">
              <a:spAutoFit/>
            </a:bodyPr>
            <a:lstStyle/>
            <a:p>
              <a:r>
                <a:rPr lang="ja-JP" altLang="en-US" sz="7200" b="1"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rPr>
                <a:t>蛸</a:t>
              </a:r>
              <a:endParaRPr lang="en-US" altLang="ja-JP" sz="7200" b="1" dirty="0">
                <a:ln w="0"/>
                <a:solidFill>
                  <a:schemeClr val="bg1"/>
                </a:solidFill>
                <a:effectLst>
                  <a:outerShdw blurRad="38100" dist="19050" dir="2700000" algn="tl" rotWithShape="0">
                    <a:schemeClr val="dk1">
                      <a:alpha val="40000"/>
                    </a:schemeClr>
                  </a:outerShdw>
                </a:effectLst>
                <a:ea typeface="古印体ﾏｰﾙ(GT)" panose="02000509000000000000" pitchFamily="1" charset="-128"/>
              </a:endParaRPr>
            </a:p>
          </p:txBody>
        </p:sp>
      </p:grpSp>
      <p:grpSp>
        <p:nvGrpSpPr>
          <p:cNvPr id="34" name="グループ化 33">
            <a:extLst>
              <a:ext uri="{FF2B5EF4-FFF2-40B4-BE49-F238E27FC236}">
                <a16:creationId xmlns:a16="http://schemas.microsoft.com/office/drawing/2014/main" id="{0CAA1A52-D91C-2CEA-C159-6408DC0E2516}"/>
              </a:ext>
            </a:extLst>
          </p:cNvPr>
          <p:cNvGrpSpPr/>
          <p:nvPr/>
        </p:nvGrpSpPr>
        <p:grpSpPr>
          <a:xfrm>
            <a:off x="7996269" y="424812"/>
            <a:ext cx="1550367" cy="1570279"/>
            <a:chOff x="10031929" y="5099261"/>
            <a:chExt cx="1550367" cy="1570279"/>
          </a:xfrm>
        </p:grpSpPr>
        <p:sp>
          <p:nvSpPr>
            <p:cNvPr id="10" name="正方形/長方形 9">
              <a:extLst>
                <a:ext uri="{FF2B5EF4-FFF2-40B4-BE49-F238E27FC236}">
                  <a16:creationId xmlns:a16="http://schemas.microsoft.com/office/drawing/2014/main" id="{F42263FD-B14F-643F-B659-5011A5E590D1}"/>
                </a:ext>
              </a:extLst>
            </p:cNvPr>
            <p:cNvSpPr/>
            <p:nvPr/>
          </p:nvSpPr>
          <p:spPr>
            <a:xfrm>
              <a:off x="10146054" y="5099261"/>
              <a:ext cx="1338854" cy="1338854"/>
            </a:xfrm>
            <a:custGeom>
              <a:avLst/>
              <a:gdLst>
                <a:gd name="connsiteX0" fmla="*/ 0 w 1338854"/>
                <a:gd name="connsiteY0" fmla="*/ 0 h 1338854"/>
                <a:gd name="connsiteX1" fmla="*/ 473062 w 1338854"/>
                <a:gd name="connsiteY1" fmla="*/ 0 h 1338854"/>
                <a:gd name="connsiteX2" fmla="*/ 879181 w 1338854"/>
                <a:gd name="connsiteY2" fmla="*/ 0 h 1338854"/>
                <a:gd name="connsiteX3" fmla="*/ 1338854 w 1338854"/>
                <a:gd name="connsiteY3" fmla="*/ 0 h 1338854"/>
                <a:gd name="connsiteX4" fmla="*/ 1338854 w 1338854"/>
                <a:gd name="connsiteY4" fmla="*/ 432896 h 1338854"/>
                <a:gd name="connsiteX5" fmla="*/ 1338854 w 1338854"/>
                <a:gd name="connsiteY5" fmla="*/ 839015 h 1338854"/>
                <a:gd name="connsiteX6" fmla="*/ 1338854 w 1338854"/>
                <a:gd name="connsiteY6" fmla="*/ 1338854 h 1338854"/>
                <a:gd name="connsiteX7" fmla="*/ 905958 w 1338854"/>
                <a:gd name="connsiteY7" fmla="*/ 1338854 h 1338854"/>
                <a:gd name="connsiteX8" fmla="*/ 473062 w 1338854"/>
                <a:gd name="connsiteY8" fmla="*/ 1338854 h 1338854"/>
                <a:gd name="connsiteX9" fmla="*/ 0 w 1338854"/>
                <a:gd name="connsiteY9" fmla="*/ 1338854 h 1338854"/>
                <a:gd name="connsiteX10" fmla="*/ 0 w 1338854"/>
                <a:gd name="connsiteY10" fmla="*/ 905958 h 1338854"/>
                <a:gd name="connsiteX11" fmla="*/ 0 w 1338854"/>
                <a:gd name="connsiteY11" fmla="*/ 446285 h 1338854"/>
                <a:gd name="connsiteX12" fmla="*/ 0 w 1338854"/>
                <a:gd name="connsiteY12" fmla="*/ 0 h 133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854" h="1338854" extrusionOk="0">
                  <a:moveTo>
                    <a:pt x="0" y="0"/>
                  </a:moveTo>
                  <a:cubicBezTo>
                    <a:pt x="153484" y="-29541"/>
                    <a:pt x="272507" y="6658"/>
                    <a:pt x="473062" y="0"/>
                  </a:cubicBezTo>
                  <a:cubicBezTo>
                    <a:pt x="673617" y="-6658"/>
                    <a:pt x="724649" y="47036"/>
                    <a:pt x="879181" y="0"/>
                  </a:cubicBezTo>
                  <a:cubicBezTo>
                    <a:pt x="1033713" y="-47036"/>
                    <a:pt x="1177392" y="48863"/>
                    <a:pt x="1338854" y="0"/>
                  </a:cubicBezTo>
                  <a:cubicBezTo>
                    <a:pt x="1348658" y="212363"/>
                    <a:pt x="1289915" y="277392"/>
                    <a:pt x="1338854" y="432896"/>
                  </a:cubicBezTo>
                  <a:cubicBezTo>
                    <a:pt x="1387793" y="588400"/>
                    <a:pt x="1337118" y="722484"/>
                    <a:pt x="1338854" y="839015"/>
                  </a:cubicBezTo>
                  <a:cubicBezTo>
                    <a:pt x="1340590" y="955546"/>
                    <a:pt x="1329219" y="1152287"/>
                    <a:pt x="1338854" y="1338854"/>
                  </a:cubicBezTo>
                  <a:cubicBezTo>
                    <a:pt x="1151445" y="1371527"/>
                    <a:pt x="1027183" y="1332015"/>
                    <a:pt x="905958" y="1338854"/>
                  </a:cubicBezTo>
                  <a:cubicBezTo>
                    <a:pt x="784733" y="1345693"/>
                    <a:pt x="678978" y="1296301"/>
                    <a:pt x="473062" y="1338854"/>
                  </a:cubicBezTo>
                  <a:cubicBezTo>
                    <a:pt x="267146" y="1381407"/>
                    <a:pt x="114930" y="1319280"/>
                    <a:pt x="0" y="1338854"/>
                  </a:cubicBezTo>
                  <a:cubicBezTo>
                    <a:pt x="-37345" y="1139615"/>
                    <a:pt x="6206" y="1067249"/>
                    <a:pt x="0" y="905958"/>
                  </a:cubicBezTo>
                  <a:cubicBezTo>
                    <a:pt x="-6206" y="744667"/>
                    <a:pt x="44717" y="542025"/>
                    <a:pt x="0" y="446285"/>
                  </a:cubicBezTo>
                  <a:cubicBezTo>
                    <a:pt x="-44717" y="350545"/>
                    <a:pt x="23976" y="192575"/>
                    <a:pt x="0" y="0"/>
                  </a:cubicBezTo>
                  <a:close/>
                </a:path>
              </a:pathLst>
            </a:custGeom>
            <a:noFill/>
            <a:ln w="38100">
              <a:solidFill>
                <a:srgbClr val="3333CC"/>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B050"/>
                </a:solidFill>
              </a:endParaRPr>
            </a:p>
          </p:txBody>
        </p:sp>
        <p:sp>
          <p:nvSpPr>
            <p:cNvPr id="7" name="正方形/長方形 6">
              <a:extLst>
                <a:ext uri="{FF2B5EF4-FFF2-40B4-BE49-F238E27FC236}">
                  <a16:creationId xmlns:a16="http://schemas.microsoft.com/office/drawing/2014/main" id="{999ACE52-37D2-EE53-4EA2-75B7E3381A13}"/>
                </a:ext>
              </a:extLst>
            </p:cNvPr>
            <p:cNvSpPr/>
            <p:nvPr/>
          </p:nvSpPr>
          <p:spPr>
            <a:xfrm>
              <a:off x="11089853" y="5153583"/>
              <a:ext cx="492443" cy="943506"/>
            </a:xfrm>
            <a:prstGeom prst="rect">
              <a:avLst/>
            </a:prstGeom>
            <a:noFill/>
          </p:spPr>
          <p:txBody>
            <a:bodyPr vert="eaVert" wrap="square" lIns="91440" tIns="45720" rIns="91440" bIns="45720">
              <a:spAutoFit/>
            </a:bodyPr>
            <a:lstStyle/>
            <a:p>
              <a:r>
                <a:rPr lang="ja-JP" altLang="en-US" sz="2000" b="1" cap="none" spc="0" dirty="0">
                  <a:ln w="0"/>
                  <a:solidFill>
                    <a:srgbClr val="3333CC"/>
                  </a:solidFill>
                  <a:effectLst>
                    <a:outerShdw blurRad="38100" dist="19050" dir="2700000" algn="tl" rotWithShape="0">
                      <a:schemeClr val="dk1">
                        <a:alpha val="40000"/>
                      </a:schemeClr>
                    </a:outerShdw>
                  </a:effectLst>
                  <a:ea typeface="古印体ﾏｰﾙ(GT)" panose="02000509000000000000" pitchFamily="1" charset="-128"/>
                </a:rPr>
                <a:t>半夏生</a:t>
              </a:r>
              <a:r>
                <a:rPr lang="ja-JP" altLang="en-US" b="0" cap="none" spc="0" dirty="0">
                  <a:ln w="0"/>
                  <a:solidFill>
                    <a:srgbClr val="00B050"/>
                  </a:solidFill>
                  <a:effectLst>
                    <a:outerShdw blurRad="38100" dist="19050" dir="2700000" algn="tl" rotWithShape="0">
                      <a:schemeClr val="dk1">
                        <a:alpha val="40000"/>
                      </a:schemeClr>
                    </a:outerShdw>
                  </a:effectLst>
                  <a:ea typeface="古印体ﾏｰﾙ(GT)" panose="02000509000000000000" pitchFamily="1" charset="-128"/>
                </a:rPr>
                <a:t> </a:t>
              </a:r>
              <a:endParaRPr lang="en-US" altLang="ja-JP" b="0" cap="none" spc="0" dirty="0">
                <a:ln w="0"/>
                <a:solidFill>
                  <a:srgbClr val="00B050"/>
                </a:solidFill>
                <a:effectLst>
                  <a:outerShdw blurRad="38100" dist="19050" dir="2700000" algn="tl" rotWithShape="0">
                    <a:schemeClr val="dk1">
                      <a:alpha val="40000"/>
                    </a:schemeClr>
                  </a:outerShdw>
                </a:effectLst>
                <a:ea typeface="古印体ﾏｰﾙ(GT)" panose="02000509000000000000" pitchFamily="1" charset="-128"/>
              </a:endParaRPr>
            </a:p>
          </p:txBody>
        </p:sp>
        <p:sp>
          <p:nvSpPr>
            <p:cNvPr id="6" name="正方形/長方形 5">
              <a:extLst>
                <a:ext uri="{FF2B5EF4-FFF2-40B4-BE49-F238E27FC236}">
                  <a16:creationId xmlns:a16="http://schemas.microsoft.com/office/drawing/2014/main" id="{2DEF6C9F-F2FF-9F86-4E2B-60A54AD702C4}"/>
                </a:ext>
              </a:extLst>
            </p:cNvPr>
            <p:cNvSpPr/>
            <p:nvPr/>
          </p:nvSpPr>
          <p:spPr>
            <a:xfrm>
              <a:off x="10031929" y="5585156"/>
              <a:ext cx="492443" cy="1084384"/>
            </a:xfrm>
            <a:prstGeom prst="rect">
              <a:avLst/>
            </a:prstGeom>
            <a:noFill/>
          </p:spPr>
          <p:txBody>
            <a:bodyPr vert="eaVert" wrap="square" lIns="91440" tIns="45720" rIns="91440" bIns="45720">
              <a:spAutoFit/>
            </a:bodyPr>
            <a:lstStyle/>
            <a:p>
              <a:r>
                <a:rPr lang="ja-JP" altLang="en-US" sz="2000" b="1" cap="none" spc="0" dirty="0">
                  <a:ln w="0"/>
                  <a:solidFill>
                    <a:srgbClr val="3333CC"/>
                  </a:solidFill>
                  <a:effectLst>
                    <a:outerShdw blurRad="38100" dist="19050" dir="2700000" algn="tl" rotWithShape="0">
                      <a:schemeClr val="dk1">
                        <a:alpha val="40000"/>
                      </a:schemeClr>
                    </a:outerShdw>
                  </a:effectLst>
                  <a:ea typeface="古印体ﾏｰﾙ(GT)" panose="02000509000000000000" pitchFamily="1" charset="-128"/>
                </a:rPr>
                <a:t>まつり</a:t>
              </a:r>
            </a:p>
          </p:txBody>
        </p:sp>
        <p:sp>
          <p:nvSpPr>
            <p:cNvPr id="8" name="正方形/長方形 7">
              <a:extLst>
                <a:ext uri="{FF2B5EF4-FFF2-40B4-BE49-F238E27FC236}">
                  <a16:creationId xmlns:a16="http://schemas.microsoft.com/office/drawing/2014/main" id="{5287F346-94D8-DB6D-0B3E-01DE5B9146A8}"/>
                </a:ext>
              </a:extLst>
            </p:cNvPr>
            <p:cNvSpPr/>
            <p:nvPr/>
          </p:nvSpPr>
          <p:spPr>
            <a:xfrm>
              <a:off x="10146054" y="5309563"/>
              <a:ext cx="1292662" cy="827453"/>
            </a:xfrm>
            <a:prstGeom prst="rect">
              <a:avLst/>
            </a:prstGeom>
            <a:noFill/>
          </p:spPr>
          <p:txBody>
            <a:bodyPr vert="eaVert" wrap="square" lIns="91440" tIns="45720" rIns="91440" bIns="45720">
              <a:spAutoFit/>
            </a:bodyPr>
            <a:lstStyle/>
            <a:p>
              <a:r>
                <a:rPr lang="ja-JP" altLang="en-US" sz="7200" dirty="0">
                  <a:ln w="0"/>
                  <a:solidFill>
                    <a:srgbClr val="3333CC"/>
                  </a:solidFill>
                  <a:effectLst>
                    <a:outerShdw blurRad="38100" dist="19050" dir="2700000" algn="tl" rotWithShape="0">
                      <a:schemeClr val="dk1">
                        <a:alpha val="40000"/>
                      </a:schemeClr>
                    </a:outerShdw>
                  </a:effectLst>
                  <a:ea typeface="古印体ﾏｰﾙ(GT)" panose="02000509000000000000" pitchFamily="1" charset="-128"/>
                </a:rPr>
                <a:t>蛸</a:t>
              </a:r>
              <a:endParaRPr lang="en-US" altLang="ja-JP" sz="7200" dirty="0">
                <a:ln w="0"/>
                <a:solidFill>
                  <a:srgbClr val="3333CC"/>
                </a:solidFill>
                <a:effectLst>
                  <a:outerShdw blurRad="38100" dist="19050" dir="2700000" algn="tl" rotWithShape="0">
                    <a:schemeClr val="dk1">
                      <a:alpha val="40000"/>
                    </a:schemeClr>
                  </a:outerShdw>
                </a:effectLst>
                <a:ea typeface="古印体ﾏｰﾙ(GT)" panose="02000509000000000000" pitchFamily="1" charset="-128"/>
              </a:endParaRPr>
            </a:p>
          </p:txBody>
        </p:sp>
      </p:grpSp>
    </p:spTree>
    <p:extLst>
      <p:ext uri="{BB962C8B-B14F-4D97-AF65-F5344CB8AC3E}">
        <p14:creationId xmlns:p14="http://schemas.microsoft.com/office/powerpoint/2010/main" val="1440584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12AD77C-7E63-21A9-60A8-244C98E47BEA}"/>
              </a:ext>
            </a:extLst>
          </p:cNvPr>
          <p:cNvSpPr/>
          <p:nvPr/>
        </p:nvSpPr>
        <p:spPr>
          <a:xfrm>
            <a:off x="2364388" y="386919"/>
            <a:ext cx="6870984" cy="707886"/>
          </a:xfrm>
          <a:prstGeom prst="rect">
            <a:avLst/>
          </a:prstGeom>
          <a:noFill/>
        </p:spPr>
        <p:txBody>
          <a:bodyPr wrap="square" lIns="91440" tIns="45720" rIns="91440" bIns="45720">
            <a:spAutoFit/>
          </a:bodyPr>
          <a:lstStyle/>
          <a:p>
            <a:r>
              <a:rPr lang="ja-JP" altLang="en-US" sz="2000" b="1" cap="none" spc="0" dirty="0">
                <a:ln w="0"/>
                <a:solidFill>
                  <a:schemeClr val="tx1"/>
                </a:solidFill>
                <a:effectLst>
                  <a:outerShdw blurRad="38100" dist="19050" dir="2700000" algn="tl" rotWithShape="0">
                    <a:schemeClr val="dk1">
                      <a:alpha val="40000"/>
                    </a:schemeClr>
                  </a:outerShdw>
                </a:effectLst>
                <a:latin typeface="+mn-ea"/>
              </a:rPr>
              <a:t>半夏生には豊作</a:t>
            </a:r>
            <a:r>
              <a:rPr lang="ja-JP" altLang="en-US" sz="2000" b="1" dirty="0">
                <a:ln w="0"/>
                <a:effectLst>
                  <a:outerShdw blurRad="38100" dist="19050" dir="2700000" algn="tl" rotWithShape="0">
                    <a:schemeClr val="dk1">
                      <a:alpha val="40000"/>
                    </a:schemeClr>
                  </a:outerShdw>
                </a:effectLst>
                <a:latin typeface="+mn-ea"/>
              </a:rPr>
              <a:t>の</a:t>
            </a:r>
            <a:r>
              <a:rPr lang="ja-JP" altLang="en-US" sz="2000" b="1" cap="none" spc="0" dirty="0">
                <a:ln w="0"/>
                <a:solidFill>
                  <a:schemeClr val="tx1"/>
                </a:solidFill>
                <a:effectLst>
                  <a:outerShdw blurRad="38100" dist="19050" dir="2700000" algn="tl" rotWithShape="0">
                    <a:schemeClr val="dk1">
                      <a:alpha val="40000"/>
                    </a:schemeClr>
                  </a:outerShdw>
                </a:effectLst>
                <a:latin typeface="+mn-ea"/>
              </a:rPr>
              <a:t>祈願と田植えの労ねぎらって</a:t>
            </a:r>
            <a:endParaRPr lang="en-US" altLang="ja-JP" sz="2000" b="1" dirty="0">
              <a:ln w="0"/>
              <a:effectLst>
                <a:outerShdw blurRad="38100" dist="19050" dir="2700000" algn="tl" rotWithShape="0">
                  <a:schemeClr val="dk1">
                    <a:alpha val="40000"/>
                  </a:schemeClr>
                </a:outerShdw>
              </a:effectLst>
              <a:latin typeface="+mn-ea"/>
            </a:endParaRPr>
          </a:p>
          <a:p>
            <a:r>
              <a:rPr lang="ja-JP" altLang="en-US" sz="2000" b="1" cap="none" spc="0" dirty="0">
                <a:ln w="0"/>
                <a:solidFill>
                  <a:schemeClr val="tx1"/>
                </a:solidFill>
                <a:effectLst>
                  <a:outerShdw blurRad="38100" dist="19050" dir="2700000" algn="tl" rotWithShape="0">
                    <a:schemeClr val="dk1">
                      <a:alpha val="40000"/>
                    </a:schemeClr>
                  </a:outerShdw>
                </a:effectLst>
                <a:latin typeface="+mn-ea"/>
              </a:rPr>
              <a:t>お供えしたタコを食べたといわれています。</a:t>
            </a:r>
          </a:p>
        </p:txBody>
      </p:sp>
      <p:sp>
        <p:nvSpPr>
          <p:cNvPr id="6" name="正方形/長方形 5">
            <a:extLst>
              <a:ext uri="{FF2B5EF4-FFF2-40B4-BE49-F238E27FC236}">
                <a16:creationId xmlns:a16="http://schemas.microsoft.com/office/drawing/2014/main" id="{0245E393-62BD-27AD-6516-41FA24A483DF}"/>
              </a:ext>
            </a:extLst>
          </p:cNvPr>
          <p:cNvSpPr/>
          <p:nvPr/>
        </p:nvSpPr>
        <p:spPr>
          <a:xfrm>
            <a:off x="2312166" y="1794725"/>
            <a:ext cx="9114907" cy="461665"/>
          </a:xfrm>
          <a:prstGeom prst="rect">
            <a:avLst/>
          </a:prstGeom>
          <a:noFill/>
        </p:spPr>
        <p:txBody>
          <a:bodyPr wrap="square" lIns="91440" tIns="45720" rIns="91440" bIns="45720">
            <a:spAutoFit/>
          </a:bodyPr>
          <a:lstStyle/>
          <a:p>
            <a:r>
              <a:rPr lang="ja-JP" altLang="en-US" sz="2400" b="0" cap="none" spc="0" dirty="0">
                <a:ln w="0"/>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地元産</a:t>
            </a:r>
            <a:r>
              <a:rPr lang="ja-JP" altLang="en-US" sz="2400" dirty="0">
                <a:ln w="0"/>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 </a:t>
            </a:r>
            <a:r>
              <a:rPr lang="ja-JP" altLang="en-US" sz="2400" b="0" cap="none" spc="0" dirty="0">
                <a:ln w="0"/>
                <a:solidFill>
                  <a:srgbClr val="33CCFF"/>
                </a:solidFill>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旬</a:t>
            </a:r>
            <a:r>
              <a:rPr lang="ja-JP" altLang="en-US" sz="2400" b="0" cap="none" spc="0" dirty="0">
                <a:ln w="0"/>
                <a:effectLst>
                  <a:outerShdw blurRad="38100" dist="19050" dir="2700000" algn="tl" rotWithShape="0">
                    <a:schemeClr val="dk1">
                      <a:alpha val="40000"/>
                    </a:schemeClr>
                  </a:outerShdw>
                </a:effectLst>
                <a:latin typeface="HGSｺﾞｼｯｸE" panose="020B0900000000000000" pitchFamily="50" charset="-128"/>
                <a:ea typeface="HGSｺﾞｼｯｸE" panose="020B0900000000000000" pitchFamily="50" charset="-128"/>
              </a:rPr>
              <a:t>の美味しいタコをたっぷり召し上がれ！</a:t>
            </a:r>
          </a:p>
        </p:txBody>
      </p:sp>
      <p:grpSp>
        <p:nvGrpSpPr>
          <p:cNvPr id="16" name="グループ化 15">
            <a:extLst>
              <a:ext uri="{FF2B5EF4-FFF2-40B4-BE49-F238E27FC236}">
                <a16:creationId xmlns:a16="http://schemas.microsoft.com/office/drawing/2014/main" id="{675D1B60-C67E-BBEA-2A45-E302BC25A37D}"/>
              </a:ext>
            </a:extLst>
          </p:cNvPr>
          <p:cNvGrpSpPr/>
          <p:nvPr/>
        </p:nvGrpSpPr>
        <p:grpSpPr>
          <a:xfrm>
            <a:off x="365867" y="424567"/>
            <a:ext cx="1634433" cy="844663"/>
            <a:chOff x="543704" y="384138"/>
            <a:chExt cx="1634433" cy="844663"/>
          </a:xfrm>
        </p:grpSpPr>
        <p:sp>
          <p:nvSpPr>
            <p:cNvPr id="9" name="正方形/長方形 8">
              <a:extLst>
                <a:ext uri="{FF2B5EF4-FFF2-40B4-BE49-F238E27FC236}">
                  <a16:creationId xmlns:a16="http://schemas.microsoft.com/office/drawing/2014/main" id="{9057ACFE-D142-BEC5-E140-BAF8F652EF11}"/>
                </a:ext>
              </a:extLst>
            </p:cNvPr>
            <p:cNvSpPr/>
            <p:nvPr/>
          </p:nvSpPr>
          <p:spPr>
            <a:xfrm rot="20669216">
              <a:off x="658671" y="428275"/>
              <a:ext cx="1452227" cy="765140"/>
            </a:xfrm>
            <a:custGeom>
              <a:avLst/>
              <a:gdLst>
                <a:gd name="connsiteX0" fmla="*/ 0 w 1452227"/>
                <a:gd name="connsiteY0" fmla="*/ 0 h 765140"/>
                <a:gd name="connsiteX1" fmla="*/ 513120 w 1452227"/>
                <a:gd name="connsiteY1" fmla="*/ 0 h 765140"/>
                <a:gd name="connsiteX2" fmla="*/ 1026240 w 1452227"/>
                <a:gd name="connsiteY2" fmla="*/ 0 h 765140"/>
                <a:gd name="connsiteX3" fmla="*/ 1452227 w 1452227"/>
                <a:gd name="connsiteY3" fmla="*/ 0 h 765140"/>
                <a:gd name="connsiteX4" fmla="*/ 1452227 w 1452227"/>
                <a:gd name="connsiteY4" fmla="*/ 397873 h 765140"/>
                <a:gd name="connsiteX5" fmla="*/ 1452227 w 1452227"/>
                <a:gd name="connsiteY5" fmla="*/ 765140 h 765140"/>
                <a:gd name="connsiteX6" fmla="*/ 982674 w 1452227"/>
                <a:gd name="connsiteY6" fmla="*/ 765140 h 765140"/>
                <a:gd name="connsiteX7" fmla="*/ 513120 w 1452227"/>
                <a:gd name="connsiteY7" fmla="*/ 765140 h 765140"/>
                <a:gd name="connsiteX8" fmla="*/ 0 w 1452227"/>
                <a:gd name="connsiteY8" fmla="*/ 765140 h 765140"/>
                <a:gd name="connsiteX9" fmla="*/ 0 w 1452227"/>
                <a:gd name="connsiteY9" fmla="*/ 397873 h 765140"/>
                <a:gd name="connsiteX10" fmla="*/ 0 w 1452227"/>
                <a:gd name="connsiteY10" fmla="*/ 0 h 7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2227" h="765140" fill="none" extrusionOk="0">
                  <a:moveTo>
                    <a:pt x="0" y="0"/>
                  </a:moveTo>
                  <a:cubicBezTo>
                    <a:pt x="151331" y="-22753"/>
                    <a:pt x="257066" y="53583"/>
                    <a:pt x="513120" y="0"/>
                  </a:cubicBezTo>
                  <a:cubicBezTo>
                    <a:pt x="769174" y="-53583"/>
                    <a:pt x="906189" y="17521"/>
                    <a:pt x="1026240" y="0"/>
                  </a:cubicBezTo>
                  <a:cubicBezTo>
                    <a:pt x="1146291" y="-17521"/>
                    <a:pt x="1254366" y="34435"/>
                    <a:pt x="1452227" y="0"/>
                  </a:cubicBezTo>
                  <a:cubicBezTo>
                    <a:pt x="1464737" y="135298"/>
                    <a:pt x="1414084" y="278026"/>
                    <a:pt x="1452227" y="397873"/>
                  </a:cubicBezTo>
                  <a:cubicBezTo>
                    <a:pt x="1490370" y="517720"/>
                    <a:pt x="1410381" y="584264"/>
                    <a:pt x="1452227" y="765140"/>
                  </a:cubicBezTo>
                  <a:cubicBezTo>
                    <a:pt x="1288655" y="786520"/>
                    <a:pt x="1149253" y="753398"/>
                    <a:pt x="982674" y="765140"/>
                  </a:cubicBezTo>
                  <a:cubicBezTo>
                    <a:pt x="816095" y="776882"/>
                    <a:pt x="641060" y="708813"/>
                    <a:pt x="513120" y="765140"/>
                  </a:cubicBezTo>
                  <a:cubicBezTo>
                    <a:pt x="385180" y="821467"/>
                    <a:pt x="187709" y="735640"/>
                    <a:pt x="0" y="765140"/>
                  </a:cubicBezTo>
                  <a:cubicBezTo>
                    <a:pt x="-14680" y="620247"/>
                    <a:pt x="23002" y="482713"/>
                    <a:pt x="0" y="397873"/>
                  </a:cubicBezTo>
                  <a:cubicBezTo>
                    <a:pt x="-23002" y="313033"/>
                    <a:pt x="46857" y="146572"/>
                    <a:pt x="0" y="0"/>
                  </a:cubicBezTo>
                  <a:close/>
                </a:path>
                <a:path w="1452227" h="765140" stroke="0" extrusionOk="0">
                  <a:moveTo>
                    <a:pt x="0" y="0"/>
                  </a:moveTo>
                  <a:cubicBezTo>
                    <a:pt x="121770" y="-48507"/>
                    <a:pt x="268755" y="35577"/>
                    <a:pt x="440509" y="0"/>
                  </a:cubicBezTo>
                  <a:cubicBezTo>
                    <a:pt x="612263" y="-35577"/>
                    <a:pt x="679760" y="7864"/>
                    <a:pt x="895540" y="0"/>
                  </a:cubicBezTo>
                  <a:cubicBezTo>
                    <a:pt x="1111320" y="-7864"/>
                    <a:pt x="1189382" y="56905"/>
                    <a:pt x="1452227" y="0"/>
                  </a:cubicBezTo>
                  <a:cubicBezTo>
                    <a:pt x="1484879" y="151661"/>
                    <a:pt x="1433644" y="218880"/>
                    <a:pt x="1452227" y="382570"/>
                  </a:cubicBezTo>
                  <a:cubicBezTo>
                    <a:pt x="1470810" y="546260"/>
                    <a:pt x="1432902" y="668616"/>
                    <a:pt x="1452227" y="765140"/>
                  </a:cubicBezTo>
                  <a:cubicBezTo>
                    <a:pt x="1198611" y="766395"/>
                    <a:pt x="1080069" y="762809"/>
                    <a:pt x="939107" y="765140"/>
                  </a:cubicBezTo>
                  <a:cubicBezTo>
                    <a:pt x="798145" y="767471"/>
                    <a:pt x="642439" y="735668"/>
                    <a:pt x="498598" y="765140"/>
                  </a:cubicBezTo>
                  <a:cubicBezTo>
                    <a:pt x="354757" y="794612"/>
                    <a:pt x="110545" y="706443"/>
                    <a:pt x="0" y="765140"/>
                  </a:cubicBezTo>
                  <a:cubicBezTo>
                    <a:pt x="-9665" y="679897"/>
                    <a:pt x="28712" y="468031"/>
                    <a:pt x="0" y="367267"/>
                  </a:cubicBezTo>
                  <a:cubicBezTo>
                    <a:pt x="-28712" y="266503"/>
                    <a:pt x="38501" y="141307"/>
                    <a:pt x="0" y="0"/>
                  </a:cubicBezTo>
                  <a:close/>
                </a:path>
              </a:pathLst>
            </a:custGeom>
            <a:solidFill>
              <a:srgbClr val="FF0000"/>
            </a:solidFill>
            <a:ln w="38100">
              <a:solidFill>
                <a:srgbClr val="FF3300"/>
              </a:solidFill>
              <a:extLst>
                <a:ext uri="{C807C97D-BFC1-408E-A445-0C87EB9F89A2}">
                  <ask:lineSketchStyleProps xmlns:ask="http://schemas.microsoft.com/office/drawing/2018/sketchyshapes" sd="265021699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D8BB823D-97ED-11F3-EC6E-342239A2258A}"/>
                </a:ext>
              </a:extLst>
            </p:cNvPr>
            <p:cNvSpPr/>
            <p:nvPr/>
          </p:nvSpPr>
          <p:spPr>
            <a:xfrm rot="20669216">
              <a:off x="543704" y="384138"/>
              <a:ext cx="1489720" cy="400110"/>
            </a:xfrm>
            <a:prstGeom prst="rect">
              <a:avLst/>
            </a:prstGeom>
            <a:noFill/>
          </p:spPr>
          <p:txBody>
            <a:bodyPr wrap="square" lIns="91440" tIns="45720" rIns="91440" bIns="45720">
              <a:spAutoFit/>
            </a:bodyPr>
            <a:lstStyle/>
            <a:p>
              <a:r>
                <a:rPr lang="ja-JP" altLang="en-US" sz="20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７</a:t>
              </a:r>
              <a:r>
                <a:rPr lang="ja-JP" altLang="en-US"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月</a:t>
              </a:r>
              <a:r>
                <a:rPr lang="ja-JP" altLang="en-US" sz="2000" b="1"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２</a:t>
              </a:r>
              <a:r>
                <a:rPr lang="ja-JP" altLang="en-US"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rPr>
                <a:t>日は</a:t>
              </a:r>
              <a:endParaRPr lang="en-US" altLang="ja-JP" sz="2000" b="0" cap="none" spc="0" dirty="0">
                <a:ln w="0"/>
                <a:solidFill>
                  <a:schemeClr val="bg1"/>
                </a:solidFill>
                <a:effectLst>
                  <a:outerShdw blurRad="38100" dist="19050" dir="2700000" algn="tl" rotWithShape="0">
                    <a:schemeClr val="dk1">
                      <a:alpha val="40000"/>
                    </a:schemeClr>
                  </a:outerShdw>
                </a:effectLst>
                <a:latin typeface="HG教科書体" panose="02020609000000000000" pitchFamily="17" charset="-128"/>
                <a:ea typeface="HG教科書体" panose="02020609000000000000" pitchFamily="17" charset="-128"/>
              </a:endParaRPr>
            </a:p>
          </p:txBody>
        </p:sp>
        <p:sp>
          <p:nvSpPr>
            <p:cNvPr id="11" name="正方形/長方形 10">
              <a:extLst>
                <a:ext uri="{FF2B5EF4-FFF2-40B4-BE49-F238E27FC236}">
                  <a16:creationId xmlns:a16="http://schemas.microsoft.com/office/drawing/2014/main" id="{CF5B9EC4-8607-626E-6991-8F1EEDA383CC}"/>
                </a:ext>
              </a:extLst>
            </p:cNvPr>
            <p:cNvSpPr/>
            <p:nvPr/>
          </p:nvSpPr>
          <p:spPr>
            <a:xfrm rot="20669216">
              <a:off x="569823" y="582470"/>
              <a:ext cx="1608314" cy="646331"/>
            </a:xfrm>
            <a:prstGeom prst="rect">
              <a:avLst/>
            </a:prstGeom>
            <a:noFill/>
          </p:spPr>
          <p:txBody>
            <a:bodyPr wrap="square" lIns="91440" tIns="45720" rIns="91440" bIns="45720">
              <a:spAutoFit/>
            </a:bodyPr>
            <a:lstStyle/>
            <a:p>
              <a:pPr algn="r"/>
              <a:r>
                <a:rPr lang="ja-JP" altLang="en-US" sz="3600" b="0" cap="none" spc="0" dirty="0">
                  <a:ln w="0"/>
                  <a:solidFill>
                    <a:schemeClr val="bg1"/>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a:t>
              </a:r>
            </a:p>
          </p:txBody>
        </p:sp>
      </p:grpSp>
      <p:pic>
        <p:nvPicPr>
          <p:cNvPr id="20" name="図 19" descr="皿に盛られた食べ物&#10;&#10;自動的に生成された説明">
            <a:extLst>
              <a:ext uri="{FF2B5EF4-FFF2-40B4-BE49-F238E27FC236}">
                <a16:creationId xmlns:a16="http://schemas.microsoft.com/office/drawing/2014/main" id="{24FEC9BC-EC1B-BB74-96CB-78457464AF9A}"/>
              </a:ext>
            </a:extLst>
          </p:cNvPr>
          <p:cNvPicPr>
            <a:picLocks noChangeAspect="1"/>
          </p:cNvPicPr>
          <p:nvPr/>
        </p:nvPicPr>
        <p:blipFill rotWithShape="1">
          <a:blip r:embed="rId2">
            <a:extLst>
              <a:ext uri="{28A0092B-C50C-407E-A947-70E740481C1C}">
                <a14:useLocalDpi xmlns:a14="http://schemas.microsoft.com/office/drawing/2010/main" val="0"/>
              </a:ext>
            </a:extLst>
          </a:blip>
          <a:srcRect t="3512" b="7958"/>
          <a:stretch/>
        </p:blipFill>
        <p:spPr>
          <a:xfrm>
            <a:off x="154588" y="3748033"/>
            <a:ext cx="2209800" cy="1474351"/>
          </a:xfrm>
          <a:prstGeom prst="rect">
            <a:avLst/>
          </a:prstGeom>
          <a:effectLst>
            <a:softEdge rad="63500"/>
          </a:effectLst>
        </p:spPr>
      </p:pic>
      <p:pic>
        <p:nvPicPr>
          <p:cNvPr id="24" name="図 23" descr="皿の上の食べ物&#10;&#10;自動的に生成された説明">
            <a:extLst>
              <a:ext uri="{FF2B5EF4-FFF2-40B4-BE49-F238E27FC236}">
                <a16:creationId xmlns:a16="http://schemas.microsoft.com/office/drawing/2014/main" id="{7ECAE4E7-E96F-80A0-4C7A-5A06D808CA4B}"/>
              </a:ext>
            </a:extLst>
          </p:cNvPr>
          <p:cNvPicPr>
            <a:picLocks noChangeAspect="1"/>
          </p:cNvPicPr>
          <p:nvPr/>
        </p:nvPicPr>
        <p:blipFill rotWithShape="1">
          <a:blip r:embed="rId3">
            <a:extLst>
              <a:ext uri="{28A0092B-C50C-407E-A947-70E740481C1C}">
                <a14:useLocalDpi xmlns:a14="http://schemas.microsoft.com/office/drawing/2010/main" val="0"/>
              </a:ext>
            </a:extLst>
          </a:blip>
          <a:srcRect l="8487" t="5795" r="8132" b="12134"/>
          <a:stretch/>
        </p:blipFill>
        <p:spPr>
          <a:xfrm>
            <a:off x="134121" y="2307398"/>
            <a:ext cx="2209800" cy="1451143"/>
          </a:xfrm>
          <a:prstGeom prst="rect">
            <a:avLst/>
          </a:prstGeom>
          <a:effectLst>
            <a:softEdge rad="63500"/>
          </a:effectLst>
        </p:spPr>
      </p:pic>
      <p:pic>
        <p:nvPicPr>
          <p:cNvPr id="28" name="図 27" descr="皿の上のサラダとフルーツ&#10;&#10;自動的に生成された説明">
            <a:extLst>
              <a:ext uri="{FF2B5EF4-FFF2-40B4-BE49-F238E27FC236}">
                <a16:creationId xmlns:a16="http://schemas.microsoft.com/office/drawing/2014/main" id="{2F87E7CA-6232-808A-A648-A4A2751CC91F}"/>
              </a:ext>
            </a:extLst>
          </p:cNvPr>
          <p:cNvPicPr>
            <a:picLocks noChangeAspect="1"/>
          </p:cNvPicPr>
          <p:nvPr/>
        </p:nvPicPr>
        <p:blipFill rotWithShape="1">
          <a:blip r:embed="rId4">
            <a:extLst>
              <a:ext uri="{28A0092B-C50C-407E-A947-70E740481C1C}">
                <a14:useLocalDpi xmlns:a14="http://schemas.microsoft.com/office/drawing/2010/main" val="0"/>
              </a:ext>
            </a:extLst>
          </a:blip>
          <a:srcRect l="25261" t="24577" r="26941" b="17762"/>
          <a:stretch/>
        </p:blipFill>
        <p:spPr>
          <a:xfrm>
            <a:off x="5081338" y="2307399"/>
            <a:ext cx="2123027" cy="1440634"/>
          </a:xfrm>
          <a:prstGeom prst="rect">
            <a:avLst/>
          </a:prstGeom>
          <a:effectLst>
            <a:softEdge rad="63500"/>
          </a:effectLst>
        </p:spPr>
      </p:pic>
      <p:sp>
        <p:nvSpPr>
          <p:cNvPr id="19" name="正方形/長方形 18">
            <a:extLst>
              <a:ext uri="{FF2B5EF4-FFF2-40B4-BE49-F238E27FC236}">
                <a16:creationId xmlns:a16="http://schemas.microsoft.com/office/drawing/2014/main" id="{24729051-06AF-3F94-7E83-1494E638517A}"/>
              </a:ext>
            </a:extLst>
          </p:cNvPr>
          <p:cNvSpPr/>
          <p:nvPr/>
        </p:nvSpPr>
        <p:spPr>
          <a:xfrm>
            <a:off x="1110727" y="800518"/>
            <a:ext cx="8809591" cy="1200329"/>
          </a:xfrm>
          <a:prstGeom prst="rect">
            <a:avLst/>
          </a:prstGeom>
          <a:noFill/>
        </p:spPr>
        <p:txBody>
          <a:bodyPr wrap="square" lIns="91440" tIns="45720" rIns="91440" bIns="45720">
            <a:spAutoFit/>
          </a:bodyPr>
          <a:lstStyle/>
          <a:p>
            <a:r>
              <a:rPr lang="ja-JP" altLang="en-US" sz="5400" b="0" cap="none" spc="0" dirty="0">
                <a:ln w="0"/>
                <a:solidFill>
                  <a:srgbClr val="00B05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おすすめ！</a:t>
            </a:r>
            <a:r>
              <a:rPr lang="ja-JP" altLang="en-US" sz="7200" b="0" cap="none" spc="0"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タコ</a:t>
            </a:r>
            <a:r>
              <a:rPr lang="ja-JP" altLang="en-US" sz="5400" b="0" cap="none" spc="0"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 </a:t>
            </a:r>
            <a:r>
              <a:rPr lang="ja-JP" altLang="en-US" sz="5400" b="0" cap="none" spc="0" dirty="0">
                <a:ln w="0"/>
                <a:solidFill>
                  <a:srgbClr val="00B05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人気メニュー</a:t>
            </a:r>
          </a:p>
        </p:txBody>
      </p:sp>
      <p:sp>
        <p:nvSpPr>
          <p:cNvPr id="22" name="正方形/長方形 21">
            <a:extLst>
              <a:ext uri="{FF2B5EF4-FFF2-40B4-BE49-F238E27FC236}">
                <a16:creationId xmlns:a16="http://schemas.microsoft.com/office/drawing/2014/main" id="{439A0EF4-80B6-D650-2C55-868899C5BB9B}"/>
              </a:ext>
            </a:extLst>
          </p:cNvPr>
          <p:cNvSpPr/>
          <p:nvPr/>
        </p:nvSpPr>
        <p:spPr>
          <a:xfrm>
            <a:off x="2364388" y="2307398"/>
            <a:ext cx="2327650" cy="1231106"/>
          </a:xfrm>
          <a:prstGeom prst="rect">
            <a:avLst/>
          </a:prstGeom>
          <a:noFill/>
        </p:spPr>
        <p:txBody>
          <a:bodyPr wrap="square" lIns="91440" tIns="45720" rIns="91440" bIns="45720">
            <a:spAutoFit/>
          </a:bodyPr>
          <a:lstStyle/>
          <a:p>
            <a:r>
              <a:rPr lang="ja-JP" altLang="en-US" sz="1400" b="0" cap="none" spc="0" dirty="0">
                <a:ln w="0"/>
                <a:latin typeface="HGSｺﾞｼｯｸE" panose="020B0900000000000000" pitchFamily="50" charset="-128"/>
                <a:ea typeface="HGSｺﾞｼｯｸE" panose="020B0900000000000000" pitchFamily="50" charset="-128"/>
              </a:rPr>
              <a:t>タコ天</a:t>
            </a:r>
          </a:p>
          <a:p>
            <a:r>
              <a:rPr lang="ja-JP" altLang="en-US" sz="1200" dirty="0">
                <a:ln w="0"/>
                <a:effectLst>
                  <a:outerShdw blurRad="38100" dist="19050" dir="2700000" algn="tl" rotWithShape="0">
                    <a:schemeClr val="dk1">
                      <a:alpha val="40000"/>
                    </a:schemeClr>
                  </a:outerShdw>
                </a:effectLst>
                <a:latin typeface="+mn-ea"/>
              </a:rPr>
              <a:t>サク</a:t>
            </a:r>
            <a:r>
              <a:rPr lang="ja-JP" altLang="en-US" sz="1200" b="0" cap="none" spc="0" dirty="0">
                <a:ln w="0"/>
                <a:effectLst>
                  <a:outerShdw blurRad="38100" dist="19050" dir="2700000" algn="tl" rotWithShape="0">
                    <a:schemeClr val="dk1">
                      <a:alpha val="40000"/>
                    </a:schemeClr>
                  </a:outerShdw>
                </a:effectLst>
                <a:latin typeface="+mn-ea"/>
              </a:rPr>
              <a:t>ッとした衣に、シコシコの歯ざわりのよいタコ、青のりの風味が効いてやみつきに！</a:t>
            </a:r>
            <a:endParaRPr lang="en-US" altLang="ja-JP" sz="1200" b="0" cap="none" spc="0" dirty="0">
              <a:ln w="0"/>
              <a:effectLst>
                <a:outerShdw blurRad="38100" dist="19050" dir="2700000" algn="tl" rotWithShape="0">
                  <a:schemeClr val="dk1">
                    <a:alpha val="40000"/>
                  </a:schemeClr>
                </a:outerShdw>
              </a:effectLst>
              <a:latin typeface="+mn-ea"/>
            </a:endParaRPr>
          </a:p>
          <a:p>
            <a:r>
              <a:rPr lang="ja-JP" altLang="en-US" sz="1200" b="0" cap="none" spc="0" dirty="0">
                <a:ln w="0"/>
                <a:effectLst>
                  <a:outerShdw blurRad="38100" dist="19050" dir="2700000" algn="tl" rotWithShape="0">
                    <a:schemeClr val="dk1">
                      <a:alpha val="40000"/>
                    </a:schemeClr>
                  </a:outerShdw>
                </a:effectLst>
                <a:latin typeface="+mn-ea"/>
              </a:rPr>
              <a:t>レモンをギュッと絞ってさわやかにどうぞ！</a:t>
            </a:r>
          </a:p>
        </p:txBody>
      </p:sp>
      <p:pic>
        <p:nvPicPr>
          <p:cNvPr id="12" name="図 11" descr="ボウルの中にあるサラダ&#10;&#10;自動的に生成された説明">
            <a:extLst>
              <a:ext uri="{FF2B5EF4-FFF2-40B4-BE49-F238E27FC236}">
                <a16:creationId xmlns:a16="http://schemas.microsoft.com/office/drawing/2014/main" id="{39453BAD-F673-989A-A67A-C57063BD53B1}"/>
              </a:ext>
            </a:extLst>
          </p:cNvPr>
          <p:cNvPicPr>
            <a:picLocks noChangeAspect="1"/>
          </p:cNvPicPr>
          <p:nvPr/>
        </p:nvPicPr>
        <p:blipFill rotWithShape="1">
          <a:blip r:embed="rId5">
            <a:extLst>
              <a:ext uri="{28A0092B-C50C-407E-A947-70E740481C1C}">
                <a14:useLocalDpi xmlns:a14="http://schemas.microsoft.com/office/drawing/2010/main" val="0"/>
              </a:ext>
            </a:extLst>
          </a:blip>
          <a:srcRect b="10299"/>
          <a:stretch/>
        </p:blipFill>
        <p:spPr>
          <a:xfrm>
            <a:off x="134121" y="5222384"/>
            <a:ext cx="2175897" cy="1463843"/>
          </a:xfrm>
          <a:prstGeom prst="rect">
            <a:avLst/>
          </a:prstGeom>
          <a:effectLst>
            <a:softEdge rad="63500"/>
          </a:effectLst>
        </p:spPr>
      </p:pic>
      <p:sp>
        <p:nvSpPr>
          <p:cNvPr id="27" name="正方形/長方形 26">
            <a:extLst>
              <a:ext uri="{FF2B5EF4-FFF2-40B4-BE49-F238E27FC236}">
                <a16:creationId xmlns:a16="http://schemas.microsoft.com/office/drawing/2014/main" id="{2BCD26D8-78FA-C5DE-6704-E0FF0B19AF3C}"/>
              </a:ext>
            </a:extLst>
          </p:cNvPr>
          <p:cNvSpPr/>
          <p:nvPr/>
        </p:nvSpPr>
        <p:spPr>
          <a:xfrm>
            <a:off x="2384855" y="3758541"/>
            <a:ext cx="2327650" cy="1231106"/>
          </a:xfrm>
          <a:prstGeom prst="rect">
            <a:avLst/>
          </a:prstGeom>
          <a:noFill/>
        </p:spPr>
        <p:txBody>
          <a:bodyPr wrap="square" lIns="91440" tIns="45720" rIns="91440" bIns="45720">
            <a:spAutoFit/>
          </a:bodyPr>
          <a:lstStyle/>
          <a:p>
            <a:r>
              <a:rPr lang="ja-JP" altLang="en-US" sz="1400" b="0" cap="none" spc="0" dirty="0">
                <a:ln w="0"/>
                <a:latin typeface="HGSｺﾞｼｯｸE" panose="020B0900000000000000" pitchFamily="50" charset="-128"/>
                <a:ea typeface="HGSｺﾞｼｯｸE" panose="020B0900000000000000" pitchFamily="50" charset="-128"/>
              </a:rPr>
              <a:t>タコと里芋の煮物</a:t>
            </a:r>
            <a:endParaRPr lang="en-US" altLang="ja-JP" sz="1400" b="0" cap="none" spc="0" dirty="0">
              <a:ln w="0"/>
              <a:latin typeface="HGSｺﾞｼｯｸE" panose="020B0900000000000000" pitchFamily="50" charset="-128"/>
              <a:ea typeface="HGSｺﾞｼｯｸE" panose="020B0900000000000000" pitchFamily="50" charset="-128"/>
            </a:endParaRPr>
          </a:p>
          <a:p>
            <a:r>
              <a:rPr lang="ja-JP" altLang="en-US" sz="1200" b="0" cap="none" spc="0" dirty="0">
                <a:ln w="0"/>
                <a:latin typeface="+mn-ea"/>
              </a:rPr>
              <a:t>タコの味が里芋に染みて素朴な味わいになります。タコも柔らかくなり、どなたにもお召し上がりいただけます。</a:t>
            </a:r>
          </a:p>
          <a:p>
            <a:endParaRPr lang="ja-JP" altLang="en-US" sz="1200" b="0" cap="none" spc="0" dirty="0">
              <a:ln w="0"/>
              <a:effectLst>
                <a:outerShdw blurRad="38100" dist="19050" dir="2700000" algn="tl" rotWithShape="0">
                  <a:schemeClr val="dk1">
                    <a:alpha val="40000"/>
                  </a:schemeClr>
                </a:outerShdw>
              </a:effectLst>
              <a:latin typeface="+mn-ea"/>
            </a:endParaRPr>
          </a:p>
        </p:txBody>
      </p:sp>
      <p:sp>
        <p:nvSpPr>
          <p:cNvPr id="29" name="正方形/長方形 28">
            <a:extLst>
              <a:ext uri="{FF2B5EF4-FFF2-40B4-BE49-F238E27FC236}">
                <a16:creationId xmlns:a16="http://schemas.microsoft.com/office/drawing/2014/main" id="{5A2DF5AF-823F-DE67-8B1F-8B2A2F4B2F0C}"/>
              </a:ext>
            </a:extLst>
          </p:cNvPr>
          <p:cNvSpPr/>
          <p:nvPr/>
        </p:nvSpPr>
        <p:spPr>
          <a:xfrm>
            <a:off x="2384855" y="5222384"/>
            <a:ext cx="2327650" cy="1046440"/>
          </a:xfrm>
          <a:prstGeom prst="rect">
            <a:avLst/>
          </a:prstGeom>
          <a:noFill/>
        </p:spPr>
        <p:txBody>
          <a:bodyPr wrap="square" lIns="91440" tIns="45720" rIns="91440" bIns="45720">
            <a:spAutoFit/>
          </a:bodyPr>
          <a:lstStyle/>
          <a:p>
            <a:r>
              <a:rPr lang="ja-JP" altLang="en-US" sz="1400" b="0" cap="none" spc="0" dirty="0">
                <a:ln w="0"/>
                <a:latin typeface="HGSｺﾞｼｯｸE" panose="020B0900000000000000" pitchFamily="50" charset="-128"/>
                <a:ea typeface="HGSｺﾞｼｯｸE" panose="020B0900000000000000" pitchFamily="50" charset="-128"/>
              </a:rPr>
              <a:t>タコのカルパッチョ</a:t>
            </a:r>
          </a:p>
          <a:p>
            <a:r>
              <a:rPr lang="ja-JP" altLang="en-US" sz="1200" b="0" cap="none" spc="0" dirty="0">
                <a:ln w="0"/>
                <a:effectLst>
                  <a:outerShdw blurRad="38100" dist="19050" dir="2700000" algn="tl" rotWithShape="0">
                    <a:schemeClr val="dk1">
                      <a:alpha val="40000"/>
                    </a:schemeClr>
                  </a:outerShdw>
                </a:effectLst>
                <a:latin typeface="+mn-ea"/>
              </a:rPr>
              <a:t>淡白なたこにオリーブオイルでパプリカ</a:t>
            </a:r>
            <a:r>
              <a:rPr lang="ja-JP" altLang="en-US" sz="1200" dirty="0">
                <a:ln w="0"/>
                <a:effectLst>
                  <a:outerShdw blurRad="38100" dist="19050" dir="2700000" algn="tl" rotWithShape="0">
                    <a:schemeClr val="dk1">
                      <a:alpha val="40000"/>
                    </a:schemeClr>
                  </a:outerShdw>
                </a:effectLst>
                <a:latin typeface="+mn-ea"/>
              </a:rPr>
              <a:t>、ズッキーニを合わせます。香味野菜きかせてお召し上がりください</a:t>
            </a:r>
            <a:r>
              <a:rPr lang="ja-JP" altLang="en-US" sz="1200" b="0" cap="none" spc="0" dirty="0">
                <a:ln w="0"/>
                <a:effectLst>
                  <a:outerShdw blurRad="38100" dist="19050" dir="2700000" algn="tl" rotWithShape="0">
                    <a:schemeClr val="dk1">
                      <a:alpha val="40000"/>
                    </a:schemeClr>
                  </a:outerShdw>
                </a:effectLst>
                <a:latin typeface="+mn-ea"/>
              </a:rPr>
              <a:t>。</a:t>
            </a:r>
          </a:p>
        </p:txBody>
      </p:sp>
      <p:sp>
        <p:nvSpPr>
          <p:cNvPr id="31" name="正方形/長方形 30">
            <a:extLst>
              <a:ext uri="{FF2B5EF4-FFF2-40B4-BE49-F238E27FC236}">
                <a16:creationId xmlns:a16="http://schemas.microsoft.com/office/drawing/2014/main" id="{8BF87EAB-448B-BFAF-BC3E-5A561AAD4C71}"/>
              </a:ext>
            </a:extLst>
          </p:cNvPr>
          <p:cNvSpPr/>
          <p:nvPr/>
        </p:nvSpPr>
        <p:spPr>
          <a:xfrm>
            <a:off x="7291138" y="2307398"/>
            <a:ext cx="2327650" cy="1046440"/>
          </a:xfrm>
          <a:prstGeom prst="rect">
            <a:avLst/>
          </a:prstGeom>
          <a:noFill/>
        </p:spPr>
        <p:txBody>
          <a:bodyPr wrap="square" lIns="91440" tIns="45720" rIns="91440" bIns="45720">
            <a:spAutoFit/>
          </a:bodyPr>
          <a:lstStyle/>
          <a:p>
            <a:r>
              <a:rPr lang="ja-JP" altLang="en-US" sz="1400" b="0" cap="none" spc="0" dirty="0">
                <a:ln w="0"/>
                <a:latin typeface="HGSｺﾞｼｯｸE" panose="020B0900000000000000" pitchFamily="50" charset="-128"/>
                <a:ea typeface="HGSｺﾞｼｯｸE" panose="020B0900000000000000" pitchFamily="50" charset="-128"/>
              </a:rPr>
              <a:t>きゅうりとワカメの酢の物</a:t>
            </a:r>
          </a:p>
          <a:p>
            <a:r>
              <a:rPr lang="ja-JP" altLang="en-US" sz="1200" b="0" cap="none" spc="0" dirty="0">
                <a:ln w="0"/>
                <a:effectLst>
                  <a:outerShdw blurRad="38100" dist="19050" dir="2700000" algn="tl" rotWithShape="0">
                    <a:schemeClr val="dk1">
                      <a:alpha val="40000"/>
                    </a:schemeClr>
                  </a:outerShdw>
                </a:effectLst>
                <a:latin typeface="+mn-ea"/>
              </a:rPr>
              <a:t>タコのシコシコした食感ときゅうりのシャキシャキ感がたまりません。旬のものばかりのこの季節の味わいです。</a:t>
            </a:r>
          </a:p>
        </p:txBody>
      </p:sp>
      <p:sp>
        <p:nvSpPr>
          <p:cNvPr id="33" name="正方形/長方形 32">
            <a:extLst>
              <a:ext uri="{FF2B5EF4-FFF2-40B4-BE49-F238E27FC236}">
                <a16:creationId xmlns:a16="http://schemas.microsoft.com/office/drawing/2014/main" id="{4995378F-6EC1-75ED-B1AF-C15962924BD4}"/>
              </a:ext>
            </a:extLst>
          </p:cNvPr>
          <p:cNvSpPr/>
          <p:nvPr/>
        </p:nvSpPr>
        <p:spPr>
          <a:xfrm>
            <a:off x="7291138" y="3758541"/>
            <a:ext cx="2327650" cy="1046440"/>
          </a:xfrm>
          <a:prstGeom prst="rect">
            <a:avLst/>
          </a:prstGeom>
          <a:noFill/>
        </p:spPr>
        <p:txBody>
          <a:bodyPr wrap="square" lIns="91440" tIns="45720" rIns="91440" bIns="45720">
            <a:spAutoFit/>
          </a:bodyPr>
          <a:lstStyle/>
          <a:p>
            <a:r>
              <a:rPr lang="ja-JP" altLang="en-US" sz="1400" b="0" cap="none" spc="0" dirty="0">
                <a:ln w="0"/>
                <a:latin typeface="HGSｺﾞｼｯｸE" panose="020B0900000000000000" pitchFamily="50" charset="-128"/>
                <a:ea typeface="HGSｺﾞｼｯｸE" panose="020B0900000000000000" pitchFamily="50" charset="-128"/>
              </a:rPr>
              <a:t>タコのガーリック炒め</a:t>
            </a:r>
          </a:p>
          <a:p>
            <a:r>
              <a:rPr lang="ja-JP" altLang="en-US" sz="1200" dirty="0">
                <a:ln w="0"/>
                <a:effectLst>
                  <a:outerShdw blurRad="38100" dist="19050" dir="2700000" algn="tl" rotWithShape="0">
                    <a:schemeClr val="dk1">
                      <a:alpha val="40000"/>
                    </a:schemeClr>
                  </a:outerShdw>
                </a:effectLst>
                <a:latin typeface="+mn-ea"/>
              </a:rPr>
              <a:t>手軽にタコとじゃがいもをバターとにんにくで風味よく炒めました。パセリとこしょうの香りが食欲をそそります。</a:t>
            </a:r>
            <a:endParaRPr lang="ja-JP" altLang="en-US" sz="1200" b="0" cap="none" spc="0" dirty="0">
              <a:ln w="0"/>
              <a:effectLst>
                <a:outerShdw blurRad="38100" dist="19050" dir="2700000" algn="tl" rotWithShape="0">
                  <a:schemeClr val="dk1">
                    <a:alpha val="40000"/>
                  </a:schemeClr>
                </a:outerShdw>
              </a:effectLst>
              <a:latin typeface="+mn-ea"/>
            </a:endParaRPr>
          </a:p>
        </p:txBody>
      </p:sp>
      <p:sp>
        <p:nvSpPr>
          <p:cNvPr id="35" name="正方形/長方形 34">
            <a:extLst>
              <a:ext uri="{FF2B5EF4-FFF2-40B4-BE49-F238E27FC236}">
                <a16:creationId xmlns:a16="http://schemas.microsoft.com/office/drawing/2014/main" id="{55D81D3A-0299-52EE-DA82-0EF0F99EFBAA}"/>
              </a:ext>
            </a:extLst>
          </p:cNvPr>
          <p:cNvSpPr/>
          <p:nvPr/>
        </p:nvSpPr>
        <p:spPr>
          <a:xfrm>
            <a:off x="7291138" y="5227928"/>
            <a:ext cx="2327650" cy="1231106"/>
          </a:xfrm>
          <a:prstGeom prst="rect">
            <a:avLst/>
          </a:prstGeom>
          <a:noFill/>
        </p:spPr>
        <p:txBody>
          <a:bodyPr wrap="square" lIns="91440" tIns="45720" rIns="91440" bIns="45720">
            <a:spAutoFit/>
          </a:bodyPr>
          <a:lstStyle/>
          <a:p>
            <a:r>
              <a:rPr lang="ja-JP" altLang="en-US" sz="1400" dirty="0">
                <a:ln w="0"/>
                <a:latin typeface="HGSｺﾞｼｯｸE" panose="020B0900000000000000" pitchFamily="50" charset="-128"/>
                <a:ea typeface="HGSｺﾞｼｯｸE" panose="020B0900000000000000" pitchFamily="50" charset="-128"/>
              </a:rPr>
              <a:t>タコのレモンサラダ</a:t>
            </a:r>
            <a:endParaRPr lang="en-US" altLang="ja-JP" sz="1400" b="0" cap="none" spc="0" dirty="0">
              <a:ln w="0"/>
              <a:latin typeface="HGSｺﾞｼｯｸE" panose="020B0900000000000000" pitchFamily="50" charset="-128"/>
              <a:ea typeface="HGSｺﾞｼｯｸE" panose="020B0900000000000000" pitchFamily="50" charset="-128"/>
            </a:endParaRPr>
          </a:p>
          <a:p>
            <a:r>
              <a:rPr lang="ja-JP" altLang="en-US" sz="1200" b="0" cap="none" spc="0" dirty="0">
                <a:ln w="0"/>
                <a:effectLst>
                  <a:outerShdw blurRad="38100" dist="19050" dir="2700000" algn="tl" rotWithShape="0">
                    <a:schemeClr val="dk1">
                      <a:alpha val="40000"/>
                    </a:schemeClr>
                  </a:outerShdw>
                </a:effectLst>
                <a:latin typeface="+mn-ea"/>
              </a:rPr>
              <a:t>シコシコのタコとシャキシャキのレタス、</a:t>
            </a:r>
            <a:r>
              <a:rPr lang="ja-JP" altLang="en-US" sz="1200" dirty="0">
                <a:ln w="0"/>
                <a:effectLst>
                  <a:outerShdw blurRad="38100" dist="19050" dir="2700000" algn="tl" rotWithShape="0">
                    <a:schemeClr val="dk1">
                      <a:alpha val="40000"/>
                    </a:schemeClr>
                  </a:outerShdw>
                </a:effectLst>
                <a:latin typeface="+mn-ea"/>
              </a:rPr>
              <a:t>オニオンのガーリックレモンサラダ</a:t>
            </a:r>
            <a:r>
              <a:rPr lang="ja-JP" altLang="en-US" sz="1200" b="0" cap="none" spc="0" dirty="0">
                <a:ln w="0"/>
                <a:effectLst>
                  <a:outerShdw blurRad="38100" dist="19050" dir="2700000" algn="tl" rotWithShape="0">
                    <a:schemeClr val="dk1">
                      <a:alpha val="40000"/>
                    </a:schemeClr>
                  </a:outerShdw>
                </a:effectLst>
                <a:latin typeface="+mn-ea"/>
              </a:rPr>
              <a:t>です。タコと野菜の食感の違いが魅力。レモンの酸味がとてもさわやかです。</a:t>
            </a:r>
          </a:p>
        </p:txBody>
      </p:sp>
      <p:sp>
        <p:nvSpPr>
          <p:cNvPr id="36" name="正方形/長方形 35">
            <a:extLst>
              <a:ext uri="{FF2B5EF4-FFF2-40B4-BE49-F238E27FC236}">
                <a16:creationId xmlns:a16="http://schemas.microsoft.com/office/drawing/2014/main" id="{0014254F-C2AA-CCEC-9E24-0E15EE0BE232}"/>
              </a:ext>
            </a:extLst>
          </p:cNvPr>
          <p:cNvSpPr/>
          <p:nvPr/>
        </p:nvSpPr>
        <p:spPr>
          <a:xfrm>
            <a:off x="6184232" y="6532338"/>
            <a:ext cx="3721768" cy="338554"/>
          </a:xfrm>
          <a:prstGeom prst="rect">
            <a:avLst/>
          </a:prstGeom>
          <a:noFill/>
        </p:spPr>
        <p:txBody>
          <a:bodyPr wrap="square" lIns="91440" tIns="45720" rIns="91440" bIns="45720">
            <a:spAutoFit/>
          </a:bodyPr>
          <a:lstStyle/>
          <a:p>
            <a:r>
              <a:rPr lang="ja-JP" altLang="en-US" sz="1600" b="1" cap="none" spc="0" dirty="0">
                <a:ln w="0"/>
                <a:solidFill>
                  <a:srgbClr val="FF0000"/>
                </a:solidFill>
                <a:effectLst>
                  <a:outerShdw blurRad="38100" dist="19050" dir="2700000" algn="tl" rotWithShape="0">
                    <a:schemeClr val="dk1">
                      <a:alpha val="40000"/>
                    </a:schemeClr>
                  </a:outerShdw>
                </a:effectLst>
                <a:latin typeface="+mn-ea"/>
              </a:rPr>
              <a:t>❢</a:t>
            </a:r>
            <a:r>
              <a:rPr lang="ja-JP" altLang="en-US" sz="1600" b="1" cap="none" spc="0" dirty="0">
                <a:ln w="0"/>
                <a:solidFill>
                  <a:schemeClr val="tx1"/>
                </a:solidFill>
                <a:effectLst>
                  <a:outerShdw blurRad="38100" dist="19050" dir="2700000" algn="tl" rotWithShape="0">
                    <a:schemeClr val="dk1">
                      <a:alpha val="40000"/>
                    </a:schemeClr>
                  </a:outerShdw>
                </a:effectLst>
                <a:latin typeface="+mn-ea"/>
              </a:rPr>
              <a:t>レシピはご自由にお持ちください！</a:t>
            </a:r>
          </a:p>
        </p:txBody>
      </p:sp>
      <p:pic>
        <p:nvPicPr>
          <p:cNvPr id="18" name="図 17" descr="皿の上の料理&#10;&#10;自動的に生成された説明">
            <a:extLst>
              <a:ext uri="{FF2B5EF4-FFF2-40B4-BE49-F238E27FC236}">
                <a16:creationId xmlns:a16="http://schemas.microsoft.com/office/drawing/2014/main" id="{4651F978-C1BF-367D-2CA6-78D852511B05}"/>
              </a:ext>
            </a:extLst>
          </p:cNvPr>
          <p:cNvPicPr>
            <a:picLocks noChangeAspect="1"/>
          </p:cNvPicPr>
          <p:nvPr/>
        </p:nvPicPr>
        <p:blipFill rotWithShape="1">
          <a:blip r:embed="rId6">
            <a:extLst>
              <a:ext uri="{28A0092B-C50C-407E-A947-70E740481C1C}">
                <a14:useLocalDpi xmlns:a14="http://schemas.microsoft.com/office/drawing/2010/main" val="0"/>
              </a:ext>
            </a:extLst>
          </a:blip>
          <a:srcRect t="12985" b="15748"/>
          <a:stretch/>
        </p:blipFill>
        <p:spPr>
          <a:xfrm>
            <a:off x="5081338" y="3758540"/>
            <a:ext cx="2123026" cy="1474352"/>
          </a:xfrm>
          <a:prstGeom prst="rect">
            <a:avLst/>
          </a:prstGeom>
          <a:effectLst>
            <a:softEdge rad="63500"/>
          </a:effectLst>
        </p:spPr>
      </p:pic>
      <p:pic>
        <p:nvPicPr>
          <p:cNvPr id="38" name="図 37">
            <a:extLst>
              <a:ext uri="{FF2B5EF4-FFF2-40B4-BE49-F238E27FC236}">
                <a16:creationId xmlns:a16="http://schemas.microsoft.com/office/drawing/2014/main" id="{A76D446E-3F21-FDB2-3DE0-ED1F6C28C152}"/>
              </a:ext>
            </a:extLst>
          </p:cNvPr>
          <p:cNvPicPr>
            <a:picLocks noChangeAspect="1"/>
          </p:cNvPicPr>
          <p:nvPr/>
        </p:nvPicPr>
        <p:blipFill rotWithShape="1">
          <a:blip r:embed="rId7">
            <a:extLst>
              <a:ext uri="{28A0092B-C50C-407E-A947-70E740481C1C}">
                <a14:useLocalDpi xmlns:a14="http://schemas.microsoft.com/office/drawing/2010/main" val="0"/>
              </a:ext>
            </a:extLst>
          </a:blip>
          <a:srcRect l="16432" t="13933" r="9615" b="9093"/>
          <a:stretch/>
        </p:blipFill>
        <p:spPr>
          <a:xfrm>
            <a:off x="5081338" y="5217129"/>
            <a:ext cx="2123025" cy="1474352"/>
          </a:xfrm>
          <a:prstGeom prst="rect">
            <a:avLst/>
          </a:prstGeom>
          <a:effectLst>
            <a:softEdge rad="63500"/>
          </a:effectLst>
        </p:spPr>
      </p:pic>
    </p:spTree>
    <p:extLst>
      <p:ext uri="{BB962C8B-B14F-4D97-AF65-F5344CB8AC3E}">
        <p14:creationId xmlns:p14="http://schemas.microsoft.com/office/powerpoint/2010/main" val="202152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食品, 座る, テーブル, バスケット が含まれている画像&#10;&#10;自動的に生成された説明">
            <a:extLst>
              <a:ext uri="{FF2B5EF4-FFF2-40B4-BE49-F238E27FC236}">
                <a16:creationId xmlns:a16="http://schemas.microsoft.com/office/drawing/2014/main" id="{CF6D14DA-C198-6DFC-0D81-93510BB51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 y="-545"/>
            <a:ext cx="9906000" cy="6858000"/>
          </a:xfrm>
          <a:prstGeom prst="rect">
            <a:avLst/>
          </a:prstGeom>
        </p:spPr>
      </p:pic>
      <p:sp>
        <p:nvSpPr>
          <p:cNvPr id="9" name="テキスト ボックス 8">
            <a:extLst>
              <a:ext uri="{FF2B5EF4-FFF2-40B4-BE49-F238E27FC236}">
                <a16:creationId xmlns:a16="http://schemas.microsoft.com/office/drawing/2014/main" id="{5E8A7C5E-FD9F-CE07-CC3C-0D4A6DF022F8}"/>
              </a:ext>
            </a:extLst>
          </p:cNvPr>
          <p:cNvSpPr txBox="1"/>
          <p:nvPr/>
        </p:nvSpPr>
        <p:spPr>
          <a:xfrm>
            <a:off x="5924671" y="6598496"/>
            <a:ext cx="4003040" cy="276999"/>
          </a:xfrm>
          <a:prstGeom prst="rect">
            <a:avLst/>
          </a:prstGeom>
          <a:noFill/>
        </p:spPr>
        <p:txBody>
          <a:bodyPr wrap="square">
            <a:spAutoFit/>
          </a:bodyPr>
          <a:lstStyle/>
          <a:p>
            <a:pPr algn="ctr"/>
            <a:r>
              <a:rPr lang="ja-JP" altLang="en-US" sz="1200" dirty="0">
                <a:ln w="0"/>
                <a:solidFill>
                  <a:schemeClr val="bg1"/>
                </a:solidFill>
                <a:effectLst>
                  <a:outerShdw blurRad="38100" dist="19050" dir="2700000" algn="tl" rotWithShape="0">
                    <a:schemeClr val="dk1">
                      <a:alpha val="40000"/>
                    </a:schemeClr>
                  </a:outerShdw>
                </a:effectLst>
              </a:rPr>
              <a:t>画像引用元：</a:t>
            </a:r>
            <a:r>
              <a:rPr lang="en-US" altLang="ja-JP" sz="1200" dirty="0">
                <a:ln w="0"/>
                <a:solidFill>
                  <a:schemeClr val="bg1"/>
                </a:solidFill>
                <a:effectLst>
                  <a:outerShdw blurRad="38100" dist="19050" dir="2700000" algn="tl" rotWithShape="0">
                    <a:schemeClr val="dk1">
                      <a:alpha val="40000"/>
                    </a:schemeClr>
                  </a:outerShdw>
                </a:effectLst>
              </a:rPr>
              <a:t>https://www.sakanamachi.info/pages/73/</a:t>
            </a:r>
            <a:endParaRPr lang="ja-JP" altLang="en-US" sz="1200" b="0" cap="none" spc="0" dirty="0">
              <a:ln w="0"/>
              <a:solidFill>
                <a:schemeClr val="bg1"/>
              </a:solidFill>
              <a:effectLst>
                <a:outerShdw blurRad="38100" dist="19050" dir="2700000" algn="tl" rotWithShape="0">
                  <a:schemeClr val="dk1">
                    <a:alpha val="40000"/>
                  </a:schemeClr>
                </a:outerShdw>
              </a:effectLst>
            </a:endParaRPr>
          </a:p>
        </p:txBody>
      </p:sp>
      <p:sp>
        <p:nvSpPr>
          <p:cNvPr id="10" name="正方形/長方形 9">
            <a:extLst>
              <a:ext uri="{FF2B5EF4-FFF2-40B4-BE49-F238E27FC236}">
                <a16:creationId xmlns:a16="http://schemas.microsoft.com/office/drawing/2014/main" id="{6A276F4B-B962-D3E6-817B-BE3173848C7E}"/>
              </a:ext>
            </a:extLst>
          </p:cNvPr>
          <p:cNvSpPr/>
          <p:nvPr/>
        </p:nvSpPr>
        <p:spPr>
          <a:xfrm>
            <a:off x="9095802" y="111437"/>
            <a:ext cx="738664" cy="2296634"/>
          </a:xfrm>
          <a:prstGeom prst="rect">
            <a:avLst/>
          </a:prstGeom>
          <a:noFill/>
        </p:spPr>
        <p:txBody>
          <a:bodyPr vert="eaVert" wrap="square" lIns="91440" tIns="45720" rIns="91440" bIns="45720">
            <a:spAutoFit/>
          </a:bodyPr>
          <a:lstStyle/>
          <a:p>
            <a:r>
              <a:rPr lang="ja-JP" altLang="en-US" sz="3600" b="1" dirty="0">
                <a:ln w="0"/>
                <a:solidFill>
                  <a:srgbClr val="FF66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七</a:t>
            </a:r>
            <a:r>
              <a:rPr lang="ja-JP" altLang="en-US" sz="3600" b="1" cap="none" spc="0" dirty="0">
                <a:ln w="0"/>
                <a:solidFill>
                  <a:srgbClr val="FF66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月二日</a:t>
            </a:r>
            <a:endParaRPr lang="en-US" altLang="ja-JP" sz="3600" b="1" cap="none" spc="0" dirty="0">
              <a:ln w="0"/>
              <a:solidFill>
                <a:srgbClr val="FF66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p:txBody>
      </p:sp>
      <p:sp>
        <p:nvSpPr>
          <p:cNvPr id="11" name="正方形/長方形 10">
            <a:extLst>
              <a:ext uri="{FF2B5EF4-FFF2-40B4-BE49-F238E27FC236}">
                <a16:creationId xmlns:a16="http://schemas.microsoft.com/office/drawing/2014/main" id="{0822FB84-59E0-A68F-A7BF-867DE414A429}"/>
              </a:ext>
            </a:extLst>
          </p:cNvPr>
          <p:cNvSpPr/>
          <p:nvPr/>
        </p:nvSpPr>
        <p:spPr>
          <a:xfrm>
            <a:off x="7825194" y="243887"/>
            <a:ext cx="1661993" cy="6306432"/>
          </a:xfrm>
          <a:prstGeom prst="rect">
            <a:avLst/>
          </a:prstGeom>
          <a:noFill/>
        </p:spPr>
        <p:txBody>
          <a:bodyPr vert="eaVert" wrap="square" lIns="91440" tIns="45720" rIns="91440" bIns="45720">
            <a:spAutoFit/>
          </a:bodyPr>
          <a:lstStyle/>
          <a:p>
            <a:r>
              <a:rPr lang="ja-JP" altLang="en-US" sz="96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半夏生鯖</a:t>
            </a:r>
            <a:r>
              <a:rPr lang="ja-JP" altLang="en-US" sz="54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で</a:t>
            </a:r>
            <a:endParaRPr lang="en-US" altLang="ja-JP" sz="54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p:txBody>
      </p:sp>
      <p:sp>
        <p:nvSpPr>
          <p:cNvPr id="12" name="正方形/長方形 11">
            <a:extLst>
              <a:ext uri="{FF2B5EF4-FFF2-40B4-BE49-F238E27FC236}">
                <a16:creationId xmlns:a16="http://schemas.microsoft.com/office/drawing/2014/main" id="{00FD07E3-BF6D-26E1-78FE-8E101E9B74E5}"/>
              </a:ext>
            </a:extLst>
          </p:cNvPr>
          <p:cNvSpPr/>
          <p:nvPr/>
        </p:nvSpPr>
        <p:spPr>
          <a:xfrm>
            <a:off x="7373492" y="3428455"/>
            <a:ext cx="800219" cy="6306432"/>
          </a:xfrm>
          <a:prstGeom prst="rect">
            <a:avLst/>
          </a:prstGeom>
          <a:noFill/>
        </p:spPr>
        <p:txBody>
          <a:bodyPr vert="eaVert" wrap="square" lIns="91440" tIns="45720" rIns="91440" bIns="45720">
            <a:spAutoFit/>
          </a:bodyPr>
          <a:lstStyle/>
          <a:p>
            <a:r>
              <a:rPr lang="ja-JP" altLang="en-US" sz="40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暑さ乗り切る</a:t>
            </a:r>
            <a:endParaRPr lang="en-US" altLang="ja-JP" sz="4000" b="1" cap="none" spc="0"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p:txBody>
      </p:sp>
      <p:sp>
        <p:nvSpPr>
          <p:cNvPr id="13" name="正方形/長方形 12">
            <a:extLst>
              <a:ext uri="{FF2B5EF4-FFF2-40B4-BE49-F238E27FC236}">
                <a16:creationId xmlns:a16="http://schemas.microsoft.com/office/drawing/2014/main" id="{A3C2F6D4-5794-318F-1AAC-12AF245FC773}"/>
              </a:ext>
            </a:extLst>
          </p:cNvPr>
          <p:cNvSpPr/>
          <p:nvPr/>
        </p:nvSpPr>
        <p:spPr>
          <a:xfrm>
            <a:off x="71534" y="247251"/>
            <a:ext cx="2893100" cy="2587007"/>
          </a:xfrm>
          <a:prstGeom prst="rect">
            <a:avLst/>
          </a:prstGeom>
          <a:noFill/>
        </p:spPr>
        <p:txBody>
          <a:bodyPr vert="eaVert" wrap="square" lIns="91440" tIns="45720" rIns="91440" bIns="45720">
            <a:spAutoFit/>
          </a:bodyPr>
          <a:lstStyle/>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半夏生に鯖を食べるのは</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江戸時代にあるお殿様が</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田植えで疲れた農民達に</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栄養を取ってもらうため</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若狭湾で多く獲れた鯖を</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勧めたのが始まり。</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endPar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鯖に豊富な脂質のＥＰＡ、</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ＤＨＡとビタミン🅱群は</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疲労回復や夏バテ防止に</a:t>
            </a:r>
            <a:endParaRPr lang="en-US" altLang="ja-JP"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a:p>
            <a:r>
              <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効果があります</a:t>
            </a:r>
            <a:r>
              <a:rPr lang="ja-JP" altLang="en-US" sz="1600" b="1"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rPr>
              <a:t>。</a:t>
            </a:r>
            <a:endParaRPr lang="ja-JP" altLang="en-US" sz="1600" b="1" cap="none" spc="0" dirty="0">
              <a:ln w="0"/>
              <a:solidFill>
                <a:srgbClr val="CCFF66"/>
              </a:solidFill>
              <a:effectLst>
                <a:outerShdw blurRad="38100" dist="19050" dir="2700000" algn="tl" rotWithShape="0">
                  <a:schemeClr val="dk1">
                    <a:alpha val="40000"/>
                  </a:schemeClr>
                </a:outerShdw>
              </a:effectLst>
              <a:latin typeface="HGS行書体" panose="03000600000000000000" pitchFamily="66" charset="-128"/>
              <a:ea typeface="古印体ﾏｰﾙ(GT)" panose="02000509000000000000" pitchFamily="1" charset="-128"/>
            </a:endParaRPr>
          </a:p>
        </p:txBody>
      </p:sp>
      <p:sp>
        <p:nvSpPr>
          <p:cNvPr id="14" name="正方形/長方形 13">
            <a:extLst>
              <a:ext uri="{FF2B5EF4-FFF2-40B4-BE49-F238E27FC236}">
                <a16:creationId xmlns:a16="http://schemas.microsoft.com/office/drawing/2014/main" id="{DEBF93F6-F2AA-3727-7A89-FF15BCFE4575}"/>
              </a:ext>
            </a:extLst>
          </p:cNvPr>
          <p:cNvSpPr/>
          <p:nvPr/>
        </p:nvSpPr>
        <p:spPr>
          <a:xfrm>
            <a:off x="56116" y="4288488"/>
            <a:ext cx="5724644" cy="2587007"/>
          </a:xfrm>
          <a:prstGeom prst="rect">
            <a:avLst/>
          </a:prstGeom>
          <a:noFill/>
        </p:spPr>
        <p:txBody>
          <a:bodyPr vert="eaVert" wrap="square" lIns="91440" tIns="45720" rIns="91440" bIns="45720">
            <a:spAutoFit/>
          </a:bodyPr>
          <a:lstStyle/>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あまりの美味しさと</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　　　香ばしい香りで</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一人一本</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　　　召し上がる方も</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このまま食卓へ</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　　　</a:t>
            </a:r>
            <a:r>
              <a:rPr lang="ja-JP" altLang="en-US" b="1" cap="none" spc="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どうぞ❢どうぞ❢</a:t>
            </a:r>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美味しくて</a:t>
            </a:r>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　　　</a:t>
            </a:r>
            <a:r>
              <a:rPr lang="ja-JP" altLang="en-US"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栄養たっぷり</a:t>
            </a:r>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これで夏の暑さを</a:t>
            </a:r>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rPr>
              <a:t>　　　乗り切ります❢</a:t>
            </a:r>
            <a:endParaRPr lang="en-US" altLang="ja-JP" b="1"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endParaRPr lang="en-US" altLang="ja-JP" b="1" cap="none" spc="0" dirty="0">
              <a:ln w="0"/>
              <a:solidFill>
                <a:srgbClr val="FFFF00"/>
              </a:solidFill>
              <a:effectLst>
                <a:outerShdw blurRad="38100" dist="19050" dir="2700000" algn="tl" rotWithShape="0">
                  <a:schemeClr val="dk1">
                    <a:alpha val="40000"/>
                  </a:schemeClr>
                </a:outerShdw>
              </a:effectLst>
              <a:ea typeface="古印体ﾏｰﾙ(GT)" panose="02000509000000000000" pitchFamily="1" charset="-128"/>
            </a:endParaRPr>
          </a:p>
          <a:p>
            <a:r>
              <a:rPr lang="ja-JP" altLang="en-US" sz="36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お元気で❢</a:t>
            </a:r>
            <a:endParaRPr lang="en-US" altLang="ja-JP" sz="36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a:p>
            <a:endParaRPr lang="en-US" altLang="ja-JP" b="1" dirty="0">
              <a:ln w="0"/>
              <a:solidFill>
                <a:srgbClr val="FF66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a:p>
            <a:r>
              <a:rPr lang="ja-JP" altLang="en-US" sz="3600" b="1"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rPr>
              <a:t>お元気で❢</a:t>
            </a:r>
            <a:endParaRPr lang="ja-JP" altLang="en-US" sz="3600" b="1" cap="none" spc="0" dirty="0">
              <a:ln w="0"/>
              <a:solidFill>
                <a:srgbClr val="FFFF00"/>
              </a:solidFill>
              <a:effectLst>
                <a:outerShdw blurRad="38100" dist="19050" dir="2700000" algn="tl" rotWithShape="0">
                  <a:schemeClr val="dk1">
                    <a:alpha val="40000"/>
                  </a:schemeClr>
                </a:outerShdw>
              </a:effectLst>
              <a:latin typeface="江戸勘亭流Ｐ" panose="03000A00000000000000" pitchFamily="66" charset="-128"/>
              <a:ea typeface="江戸勘亭流Ｐ" panose="03000A00000000000000" pitchFamily="66" charset="-128"/>
            </a:endParaRPr>
          </a:p>
        </p:txBody>
      </p:sp>
    </p:spTree>
    <p:extLst>
      <p:ext uri="{BB962C8B-B14F-4D97-AF65-F5344CB8AC3E}">
        <p14:creationId xmlns:p14="http://schemas.microsoft.com/office/powerpoint/2010/main" val="326577125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1018</TotalTime>
  <Words>1030</Words>
  <Application>Microsoft Office PowerPoint</Application>
  <PresentationFormat>A4 210 x 297 mm</PresentationFormat>
  <Paragraphs>179</Paragraphs>
  <Slides>8</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8</vt:i4>
      </vt:variant>
    </vt:vector>
  </HeadingPairs>
  <TitlesOfParts>
    <vt:vector size="20" baseType="lpstr">
      <vt:lpstr>HGP創英角ｺﾞｼｯｸUB</vt:lpstr>
      <vt:lpstr>HGSｺﾞｼｯｸE</vt:lpstr>
      <vt:lpstr>HGS行書体</vt:lpstr>
      <vt:lpstr>HG教科書体</vt:lpstr>
      <vt:lpstr>ＭＳ Ｐゴシック</vt:lpstr>
      <vt:lpstr>ＭＳ ゴシック</vt:lpstr>
      <vt:lpstr>江戸勘亭流Ｐ</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西村 雅之</dc:creator>
  <cp:lastModifiedBy>西村 雅之</cp:lastModifiedBy>
  <cp:revision>6</cp:revision>
  <dcterms:created xsi:type="dcterms:W3CDTF">2022-07-03T01:39:37Z</dcterms:created>
  <dcterms:modified xsi:type="dcterms:W3CDTF">2022-07-05T05:20:45Z</dcterms:modified>
</cp:coreProperties>
</file>