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"/>
  </p:notesMasterIdLst>
  <p:sldIdLst>
    <p:sldId id="256" r:id="rId2"/>
    <p:sldId id="257" r:id="rId3"/>
    <p:sldId id="258" r:id="rId4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80" d="100"/>
          <a:sy n="80" d="100"/>
        </p:scale>
        <p:origin x="1949" y="-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72A7B7-2162-4DD3-8B02-BC54842A5C68}" type="datetimeFigureOut">
              <a:rPr kumimoji="1" lang="ja-JP" altLang="en-US" smtClean="0"/>
              <a:t>2024/7/31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F62489-EC65-43B6-9FC7-B4511F25242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1936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F62489-EC65-43B6-9FC7-B4511F252422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79048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2F6F-B18C-4AE5-8A9E-4A2DF9CEEC1E}" type="datetimeFigureOut">
              <a:rPr kumimoji="1" lang="ja-JP" altLang="en-US" smtClean="0"/>
              <a:t>2024/7/31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75BF7-67C8-4635-B325-67CB2532AA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26730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2F6F-B18C-4AE5-8A9E-4A2DF9CEEC1E}" type="datetimeFigureOut">
              <a:rPr kumimoji="1" lang="ja-JP" altLang="en-US" smtClean="0"/>
              <a:t>2024/7/31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75BF7-67C8-4635-B325-67CB2532AA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6045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>
                    <a:tint val="82000"/>
                  </a:schemeClr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82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82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2F6F-B18C-4AE5-8A9E-4A2DF9CEEC1E}" type="datetimeFigureOut">
              <a:rPr kumimoji="1" lang="ja-JP" altLang="en-US" smtClean="0"/>
              <a:t>2024/7/31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75BF7-67C8-4635-B325-67CB2532AA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5629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2F6F-B18C-4AE5-8A9E-4A2DF9CEEC1E}" type="datetimeFigureOut">
              <a:rPr kumimoji="1" lang="ja-JP" altLang="en-US" smtClean="0"/>
              <a:t>2024/7/31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75BF7-67C8-4635-B325-67CB2532AA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0908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2F6F-B18C-4AE5-8A9E-4A2DF9CEEC1E}" type="datetimeFigureOut">
              <a:rPr kumimoji="1" lang="ja-JP" altLang="en-US" smtClean="0"/>
              <a:t>2024/7/31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75BF7-67C8-4635-B325-67CB2532AA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795688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2F6F-B18C-4AE5-8A9E-4A2DF9CEEC1E}" type="datetimeFigureOut">
              <a:rPr kumimoji="1" lang="ja-JP" altLang="en-US" smtClean="0"/>
              <a:t>2024/7/31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75BF7-67C8-4635-B325-67CB2532AA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41745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2F6F-B18C-4AE5-8A9E-4A2DF9CEEC1E}" type="datetimeFigureOut">
              <a:rPr kumimoji="1" lang="ja-JP" altLang="en-US" smtClean="0"/>
              <a:t>2024/7/31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75BF7-67C8-4635-B325-67CB2532AA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1535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2F6F-B18C-4AE5-8A9E-4A2DF9CEEC1E}" type="datetimeFigureOut">
              <a:rPr kumimoji="1" lang="ja-JP" altLang="en-US" smtClean="0"/>
              <a:t>2024/7/31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75BF7-67C8-4635-B325-67CB2532AA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14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2F6F-B18C-4AE5-8A9E-4A2DF9CEEC1E}" type="datetimeFigureOut">
              <a:rPr kumimoji="1" lang="ja-JP" altLang="en-US" smtClean="0"/>
              <a:t>2024/7/31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75BF7-67C8-4635-B325-67CB2532AA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0136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2F6F-B18C-4AE5-8A9E-4A2DF9CEEC1E}" type="datetimeFigureOut">
              <a:rPr kumimoji="1" lang="ja-JP" altLang="en-US" smtClean="0"/>
              <a:t>2024/7/31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75BF7-67C8-4635-B325-67CB2532AA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48378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2F6F-B18C-4AE5-8A9E-4A2DF9CEEC1E}" type="datetimeFigureOut">
              <a:rPr kumimoji="1" lang="ja-JP" altLang="en-US" smtClean="0"/>
              <a:t>2024/7/31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75BF7-67C8-4635-B325-67CB2532AA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5795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D82F6F-B18C-4AE5-8A9E-4A2DF9CEEC1E}" type="datetimeFigureOut">
              <a:rPr kumimoji="1" lang="ja-JP" altLang="en-US" smtClean="0"/>
              <a:t>2024/7/31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4975BF7-67C8-4635-B325-67CB2532AA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8283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kumimoji="1"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kumimoji="1"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Excel_Worksheet3.xlsx"/><Relationship Id="rId13" Type="http://schemas.openxmlformats.org/officeDocument/2006/relationships/package" Target="../embeddings/Microsoft_Excel_Worksheet8.xlsx"/><Relationship Id="rId18" Type="http://schemas.openxmlformats.org/officeDocument/2006/relationships/package" Target="../embeddings/Microsoft_Excel_Worksheet13.xlsx"/><Relationship Id="rId3" Type="http://schemas.openxmlformats.org/officeDocument/2006/relationships/package" Target="../embeddings/Microsoft_Excel_Worksheet.xlsx"/><Relationship Id="rId7" Type="http://schemas.openxmlformats.org/officeDocument/2006/relationships/package" Target="../embeddings/Microsoft_Excel_Worksheet2.xlsx"/><Relationship Id="rId12" Type="http://schemas.openxmlformats.org/officeDocument/2006/relationships/package" Target="../embeddings/Microsoft_Excel_Worksheet7.xlsx"/><Relationship Id="rId17" Type="http://schemas.openxmlformats.org/officeDocument/2006/relationships/package" Target="../embeddings/Microsoft_Excel_Worksheet12.xlsx"/><Relationship Id="rId2" Type="http://schemas.openxmlformats.org/officeDocument/2006/relationships/notesSlide" Target="../notesSlides/notesSlide1.xml"/><Relationship Id="rId16" Type="http://schemas.openxmlformats.org/officeDocument/2006/relationships/package" Target="../embeddings/Microsoft_Excel_Worksheet11.xlsx"/><Relationship Id="rId20" Type="http://schemas.openxmlformats.org/officeDocument/2006/relationships/package" Target="../embeddings/Microsoft_Excel_Worksheet15.xlsx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emf"/><Relationship Id="rId11" Type="http://schemas.openxmlformats.org/officeDocument/2006/relationships/package" Target="../embeddings/Microsoft_Excel_Worksheet6.xlsx"/><Relationship Id="rId5" Type="http://schemas.openxmlformats.org/officeDocument/2006/relationships/package" Target="../embeddings/Microsoft_Excel_Worksheet1.xlsx"/><Relationship Id="rId15" Type="http://schemas.openxmlformats.org/officeDocument/2006/relationships/package" Target="../embeddings/Microsoft_Excel_Worksheet10.xlsx"/><Relationship Id="rId10" Type="http://schemas.openxmlformats.org/officeDocument/2006/relationships/package" Target="../embeddings/Microsoft_Excel_Worksheet5.xlsx"/><Relationship Id="rId19" Type="http://schemas.openxmlformats.org/officeDocument/2006/relationships/package" Target="../embeddings/Microsoft_Excel_Worksheet14.xlsx"/><Relationship Id="rId4" Type="http://schemas.openxmlformats.org/officeDocument/2006/relationships/image" Target="../media/image1.emf"/><Relationship Id="rId9" Type="http://schemas.openxmlformats.org/officeDocument/2006/relationships/package" Target="../embeddings/Microsoft_Excel_Worksheet4.xlsx"/><Relationship Id="rId14" Type="http://schemas.openxmlformats.org/officeDocument/2006/relationships/package" Target="../embeddings/Microsoft_Excel_Worksheet9.xlsx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Excel_Worksheet18.xlsx"/><Relationship Id="rId3" Type="http://schemas.microsoft.com/office/2007/relationships/hdphoto" Target="../media/hdphoto1.wdp"/><Relationship Id="rId7" Type="http://schemas.openxmlformats.org/officeDocument/2006/relationships/image" Target="../media/image5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package" Target="../embeddings/Microsoft_Excel_Worksheet17.xlsx"/><Relationship Id="rId11" Type="http://schemas.openxmlformats.org/officeDocument/2006/relationships/image" Target="../media/image7.emf"/><Relationship Id="rId5" Type="http://schemas.openxmlformats.org/officeDocument/2006/relationships/image" Target="../media/image4.emf"/><Relationship Id="rId10" Type="http://schemas.openxmlformats.org/officeDocument/2006/relationships/package" Target="../embeddings/Microsoft_Excel_Worksheet19.xlsx"/><Relationship Id="rId4" Type="http://schemas.openxmlformats.org/officeDocument/2006/relationships/package" Target="../embeddings/Microsoft_Excel_Worksheet16.xlsx"/><Relationship Id="rId9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グループ化 51">
            <a:extLst>
              <a:ext uri="{FF2B5EF4-FFF2-40B4-BE49-F238E27FC236}">
                <a16:creationId xmlns:a16="http://schemas.microsoft.com/office/drawing/2014/main" id="{72C6B01B-6CC7-A082-E550-BE210A1A845B}"/>
              </a:ext>
            </a:extLst>
          </p:cNvPr>
          <p:cNvGrpSpPr/>
          <p:nvPr/>
        </p:nvGrpSpPr>
        <p:grpSpPr>
          <a:xfrm>
            <a:off x="155276" y="5476731"/>
            <a:ext cx="3631839" cy="2415398"/>
            <a:chOff x="3927836" y="152803"/>
            <a:chExt cx="3631839" cy="2415398"/>
          </a:xfrm>
        </p:grpSpPr>
        <p:sp>
          <p:nvSpPr>
            <p:cNvPr id="53" name="正方形/長方形 52">
              <a:extLst>
                <a:ext uri="{FF2B5EF4-FFF2-40B4-BE49-F238E27FC236}">
                  <a16:creationId xmlns:a16="http://schemas.microsoft.com/office/drawing/2014/main" id="{7B5C7C16-CF45-A0D9-4F0A-AFA8E90965B3}"/>
                </a:ext>
              </a:extLst>
            </p:cNvPr>
            <p:cNvSpPr/>
            <p:nvPr/>
          </p:nvSpPr>
          <p:spPr>
            <a:xfrm>
              <a:off x="3927836" y="152803"/>
              <a:ext cx="3485072" cy="2415398"/>
            </a:xfrm>
            <a:prstGeom prst="rect">
              <a:avLst/>
            </a:prstGeom>
            <a:solidFill>
              <a:schemeClr val="tx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aphicFrame>
          <p:nvGraphicFramePr>
            <p:cNvPr id="54" name="オブジェクト 53">
              <a:extLst>
                <a:ext uri="{FF2B5EF4-FFF2-40B4-BE49-F238E27FC236}">
                  <a16:creationId xmlns:a16="http://schemas.microsoft.com/office/drawing/2014/main" id="{C163849B-34D2-A164-56A9-3DF95FC0707D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526144291"/>
                </p:ext>
              </p:extLst>
            </p:nvPr>
          </p:nvGraphicFramePr>
          <p:xfrm>
            <a:off x="4009098" y="2221460"/>
            <a:ext cx="2100262" cy="2587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3" imgW="1821145" imgH="259190" progId="Excel.Sheet.12">
                    <p:embed/>
                  </p:oleObj>
                </mc:Choice>
                <mc:Fallback>
                  <p:oleObj name="Worksheet" r:id="rId3" imgW="1821145" imgH="259190" progId="Excel.Sheet.12">
                    <p:embed/>
                    <p:pic>
                      <p:nvPicPr>
                        <p:cNvPr id="40" name="オブジェクト 39">
                          <a:extLst>
                            <a:ext uri="{FF2B5EF4-FFF2-40B4-BE49-F238E27FC236}">
                              <a16:creationId xmlns:a16="http://schemas.microsoft.com/office/drawing/2014/main" id="{E18CC68F-FF3A-A00C-C041-D2582A894F46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4009098" y="2221460"/>
                          <a:ext cx="2100262" cy="25876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5" name="オブジェクト 54">
              <a:extLst>
                <a:ext uri="{FF2B5EF4-FFF2-40B4-BE49-F238E27FC236}">
                  <a16:creationId xmlns:a16="http://schemas.microsoft.com/office/drawing/2014/main" id="{E576AE01-C2E2-BE7C-D2FC-667186615BB8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169670314"/>
                </p:ext>
              </p:extLst>
            </p:nvPr>
          </p:nvGraphicFramePr>
          <p:xfrm>
            <a:off x="6522110" y="2221460"/>
            <a:ext cx="814388" cy="2508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5" imgW="762142" imgH="251554" progId="Excel.Sheet.12">
                    <p:embed/>
                  </p:oleObj>
                </mc:Choice>
                <mc:Fallback>
                  <p:oleObj name="Worksheet" r:id="rId5" imgW="762142" imgH="251554" progId="Excel.Sheet.12">
                    <p:embed/>
                    <p:pic>
                      <p:nvPicPr>
                        <p:cNvPr id="41" name="オブジェクト 40">
                          <a:extLst>
                            <a:ext uri="{FF2B5EF4-FFF2-40B4-BE49-F238E27FC236}">
                              <a16:creationId xmlns:a16="http://schemas.microsoft.com/office/drawing/2014/main" id="{FD4F4C3D-CCFE-59B1-C67F-9EC8731A115C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6522110" y="2221460"/>
                          <a:ext cx="814388" cy="25082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6" name="正方形/長方形 55">
              <a:extLst>
                <a:ext uri="{FF2B5EF4-FFF2-40B4-BE49-F238E27FC236}">
                  <a16:creationId xmlns:a16="http://schemas.microsoft.com/office/drawing/2014/main" id="{F37E013B-F0C7-8986-CBFC-935FAB8F60AC}"/>
                </a:ext>
              </a:extLst>
            </p:cNvPr>
            <p:cNvSpPr/>
            <p:nvPr/>
          </p:nvSpPr>
          <p:spPr>
            <a:xfrm>
              <a:off x="6604912" y="1827563"/>
              <a:ext cx="821059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ja-JP" sz="240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650</a:t>
              </a:r>
              <a:r>
                <a:rPr lang="ja-JP" altLang="en-US" sz="1100" b="1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円</a:t>
              </a:r>
            </a:p>
          </p:txBody>
        </p:sp>
        <p:sp>
          <p:nvSpPr>
            <p:cNvPr id="57" name="正方形/長方形 56">
              <a:extLst>
                <a:ext uri="{FF2B5EF4-FFF2-40B4-BE49-F238E27FC236}">
                  <a16:creationId xmlns:a16="http://schemas.microsoft.com/office/drawing/2014/main" id="{7108CB7B-DF55-A822-1CB5-FFC1111884B9}"/>
                </a:ext>
              </a:extLst>
            </p:cNvPr>
            <p:cNvSpPr/>
            <p:nvPr/>
          </p:nvSpPr>
          <p:spPr>
            <a:xfrm>
              <a:off x="3970890" y="1485822"/>
              <a:ext cx="2962671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ja-JP" altLang="en-US" sz="2400" b="0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しょかきうたげ（無料版）" panose="02000600000000000000" pitchFamily="2" charset="-128"/>
                  <a:ea typeface="しょかきうたげ（無料版）" panose="02000600000000000000" pitchFamily="2" charset="-128"/>
                </a:rPr>
                <a:t>パン・ド・カンパーニュ</a:t>
              </a:r>
            </a:p>
          </p:txBody>
        </p:sp>
        <p:sp>
          <p:nvSpPr>
            <p:cNvPr id="58" name="正方形/長方形 57">
              <a:extLst>
                <a:ext uri="{FF2B5EF4-FFF2-40B4-BE49-F238E27FC236}">
                  <a16:creationId xmlns:a16="http://schemas.microsoft.com/office/drawing/2014/main" id="{137F72E6-D5A6-55DF-17A2-A9F8F5BD31FB}"/>
                </a:ext>
              </a:extLst>
            </p:cNvPr>
            <p:cNvSpPr/>
            <p:nvPr/>
          </p:nvSpPr>
          <p:spPr>
            <a:xfrm>
              <a:off x="3970231" y="263195"/>
              <a:ext cx="3589444" cy="107721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ja-JP" altLang="en-US" sz="1600" b="0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パン・ド・カンパーニュは「田舎のパン」という</a:t>
              </a:r>
              <a:endParaRPr lang="en-US" altLang="ja-JP" sz="16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endParaRPr>
            </a:p>
            <a:p>
              <a:r>
                <a:rPr lang="ja-JP" altLang="en-US" sz="1600" b="0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意味。</a:t>
              </a:r>
            </a:p>
            <a:p>
              <a:r>
                <a:rPr lang="ja-JP" altLang="en-US" sz="1600" b="0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おすすめの食べ方は皮の内側が密になっている</a:t>
              </a:r>
              <a:endParaRPr lang="en-US" altLang="ja-JP" sz="16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endParaRPr>
            </a:p>
            <a:p>
              <a:r>
                <a:rPr lang="ja-JP" altLang="en-US" sz="1600" b="0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のでスライスしてサンドイッチにすると美味しいです。</a:t>
              </a: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C19BBEAA-AB8A-879E-2042-C80875101AE0}"/>
              </a:ext>
            </a:extLst>
          </p:cNvPr>
          <p:cNvGrpSpPr/>
          <p:nvPr/>
        </p:nvGrpSpPr>
        <p:grpSpPr>
          <a:xfrm>
            <a:off x="3919327" y="5464639"/>
            <a:ext cx="3631839" cy="2415398"/>
            <a:chOff x="3927836" y="152803"/>
            <a:chExt cx="3631839" cy="2415398"/>
          </a:xfrm>
        </p:grpSpPr>
        <p:sp>
          <p:nvSpPr>
            <p:cNvPr id="3" name="正方形/長方形 2">
              <a:extLst>
                <a:ext uri="{FF2B5EF4-FFF2-40B4-BE49-F238E27FC236}">
                  <a16:creationId xmlns:a16="http://schemas.microsoft.com/office/drawing/2014/main" id="{B27BDC04-DDDD-49B9-4111-0ECF0F77DB93}"/>
                </a:ext>
              </a:extLst>
            </p:cNvPr>
            <p:cNvSpPr/>
            <p:nvPr/>
          </p:nvSpPr>
          <p:spPr>
            <a:xfrm>
              <a:off x="3927836" y="152803"/>
              <a:ext cx="3485072" cy="2415398"/>
            </a:xfrm>
            <a:prstGeom prst="rect">
              <a:avLst/>
            </a:prstGeom>
            <a:solidFill>
              <a:schemeClr val="tx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aphicFrame>
          <p:nvGraphicFramePr>
            <p:cNvPr id="8" name="オブジェクト 7">
              <a:extLst>
                <a:ext uri="{FF2B5EF4-FFF2-40B4-BE49-F238E27FC236}">
                  <a16:creationId xmlns:a16="http://schemas.microsoft.com/office/drawing/2014/main" id="{481D3A6A-5793-9A94-D318-787C2558EA32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526144291"/>
                </p:ext>
              </p:extLst>
            </p:nvPr>
          </p:nvGraphicFramePr>
          <p:xfrm>
            <a:off x="4009098" y="2221460"/>
            <a:ext cx="2100262" cy="2587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7" imgW="1821145" imgH="259190" progId="Excel.Sheet.12">
                    <p:embed/>
                  </p:oleObj>
                </mc:Choice>
                <mc:Fallback>
                  <p:oleObj name="Worksheet" r:id="rId7" imgW="1821145" imgH="259190" progId="Excel.Sheet.12">
                    <p:embed/>
                    <p:pic>
                      <p:nvPicPr>
                        <p:cNvPr id="54" name="オブジェクト 53">
                          <a:extLst>
                            <a:ext uri="{FF2B5EF4-FFF2-40B4-BE49-F238E27FC236}">
                              <a16:creationId xmlns:a16="http://schemas.microsoft.com/office/drawing/2014/main" id="{C163849B-34D2-A164-56A9-3DF95FC0707D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4009098" y="2221460"/>
                          <a:ext cx="2100262" cy="25876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" name="オブジェクト 10">
              <a:extLst>
                <a:ext uri="{FF2B5EF4-FFF2-40B4-BE49-F238E27FC236}">
                  <a16:creationId xmlns:a16="http://schemas.microsoft.com/office/drawing/2014/main" id="{D30A33B3-9238-213C-DAC9-EA238DACC60E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169670314"/>
                </p:ext>
              </p:extLst>
            </p:nvPr>
          </p:nvGraphicFramePr>
          <p:xfrm>
            <a:off x="6522110" y="2221460"/>
            <a:ext cx="814388" cy="2508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8" imgW="762142" imgH="251554" progId="Excel.Sheet.12">
                    <p:embed/>
                  </p:oleObj>
                </mc:Choice>
                <mc:Fallback>
                  <p:oleObj name="Worksheet" r:id="rId8" imgW="762142" imgH="251554" progId="Excel.Sheet.12">
                    <p:embed/>
                    <p:pic>
                      <p:nvPicPr>
                        <p:cNvPr id="55" name="オブジェクト 54">
                          <a:extLst>
                            <a:ext uri="{FF2B5EF4-FFF2-40B4-BE49-F238E27FC236}">
                              <a16:creationId xmlns:a16="http://schemas.microsoft.com/office/drawing/2014/main" id="{E576AE01-C2E2-BE7C-D2FC-667186615BB8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6522110" y="2221460"/>
                          <a:ext cx="814388" cy="25082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" name="正方形/長方形 11">
              <a:extLst>
                <a:ext uri="{FF2B5EF4-FFF2-40B4-BE49-F238E27FC236}">
                  <a16:creationId xmlns:a16="http://schemas.microsoft.com/office/drawing/2014/main" id="{27B53EA4-CCC1-2A73-8E5D-195BAC496AE1}"/>
                </a:ext>
              </a:extLst>
            </p:cNvPr>
            <p:cNvSpPr/>
            <p:nvPr/>
          </p:nvSpPr>
          <p:spPr>
            <a:xfrm>
              <a:off x="6604912" y="1827563"/>
              <a:ext cx="821059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ja-JP" sz="240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650</a:t>
              </a:r>
              <a:r>
                <a:rPr lang="ja-JP" altLang="en-US" sz="1100" b="1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円</a:t>
              </a:r>
            </a:p>
          </p:txBody>
        </p:sp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93B59FED-FECF-28FF-53F2-562921341421}"/>
                </a:ext>
              </a:extLst>
            </p:cNvPr>
            <p:cNvSpPr/>
            <p:nvPr/>
          </p:nvSpPr>
          <p:spPr>
            <a:xfrm>
              <a:off x="3970890" y="1485822"/>
              <a:ext cx="2962671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ja-JP" altLang="en-US" sz="2400" b="0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しょかきうたげ（無料版）" panose="02000600000000000000" pitchFamily="2" charset="-128"/>
                  <a:ea typeface="しょかきうたげ（無料版）" panose="02000600000000000000" pitchFamily="2" charset="-128"/>
                </a:rPr>
                <a:t>パン・ド・カンパーニュ</a:t>
              </a:r>
            </a:p>
          </p:txBody>
        </p:sp>
        <p:sp>
          <p:nvSpPr>
            <p:cNvPr id="15" name="正方形/長方形 14">
              <a:extLst>
                <a:ext uri="{FF2B5EF4-FFF2-40B4-BE49-F238E27FC236}">
                  <a16:creationId xmlns:a16="http://schemas.microsoft.com/office/drawing/2014/main" id="{1F9F1749-8BB7-E3B2-9889-AC20F5E4D41B}"/>
                </a:ext>
              </a:extLst>
            </p:cNvPr>
            <p:cNvSpPr/>
            <p:nvPr/>
          </p:nvSpPr>
          <p:spPr>
            <a:xfrm>
              <a:off x="3970231" y="263195"/>
              <a:ext cx="3589444" cy="107721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ja-JP" altLang="en-US" sz="1600" b="0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パン・ド・カンパーニュは「田舎のパン」という</a:t>
              </a:r>
              <a:endParaRPr lang="en-US" altLang="ja-JP" sz="16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endParaRPr>
            </a:p>
            <a:p>
              <a:r>
                <a:rPr lang="ja-JP" altLang="en-US" sz="1600" b="0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意味。</a:t>
              </a:r>
            </a:p>
            <a:p>
              <a:r>
                <a:rPr lang="ja-JP" altLang="en-US" sz="1600" b="0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おすすめの食べ方は皮の内側が密になっている</a:t>
              </a:r>
              <a:endParaRPr lang="en-US" altLang="ja-JP" sz="16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endParaRPr>
            </a:p>
            <a:p>
              <a:r>
                <a:rPr lang="ja-JP" altLang="en-US" sz="1600" b="0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のでスライスしてサンドイッチにすると美味しいです。</a:t>
              </a:r>
            </a:p>
          </p:txBody>
        </p:sp>
      </p:grp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4EEF9F94-4D2A-3FB9-366B-AA1316E768B7}"/>
              </a:ext>
            </a:extLst>
          </p:cNvPr>
          <p:cNvGrpSpPr/>
          <p:nvPr/>
        </p:nvGrpSpPr>
        <p:grpSpPr>
          <a:xfrm>
            <a:off x="155276" y="2825746"/>
            <a:ext cx="3631839" cy="2415398"/>
            <a:chOff x="3927836" y="152803"/>
            <a:chExt cx="3631839" cy="2415398"/>
          </a:xfrm>
        </p:grpSpPr>
        <p:sp>
          <p:nvSpPr>
            <p:cNvPr id="17" name="正方形/長方形 16">
              <a:extLst>
                <a:ext uri="{FF2B5EF4-FFF2-40B4-BE49-F238E27FC236}">
                  <a16:creationId xmlns:a16="http://schemas.microsoft.com/office/drawing/2014/main" id="{56809C19-D07E-0151-B405-9199258E5DC2}"/>
                </a:ext>
              </a:extLst>
            </p:cNvPr>
            <p:cNvSpPr/>
            <p:nvPr/>
          </p:nvSpPr>
          <p:spPr>
            <a:xfrm>
              <a:off x="3927836" y="152803"/>
              <a:ext cx="3485072" cy="2415398"/>
            </a:xfrm>
            <a:prstGeom prst="rect">
              <a:avLst/>
            </a:prstGeom>
            <a:solidFill>
              <a:schemeClr val="tx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aphicFrame>
          <p:nvGraphicFramePr>
            <p:cNvPr id="18" name="オブジェクト 17">
              <a:extLst>
                <a:ext uri="{FF2B5EF4-FFF2-40B4-BE49-F238E27FC236}">
                  <a16:creationId xmlns:a16="http://schemas.microsoft.com/office/drawing/2014/main" id="{464418BF-B19A-67F1-A64F-B7F3166B4587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526144291"/>
                </p:ext>
              </p:extLst>
            </p:nvPr>
          </p:nvGraphicFramePr>
          <p:xfrm>
            <a:off x="4009098" y="2221460"/>
            <a:ext cx="2100262" cy="2587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9" imgW="1821145" imgH="259190" progId="Excel.Sheet.12">
                    <p:embed/>
                  </p:oleObj>
                </mc:Choice>
                <mc:Fallback>
                  <p:oleObj name="Worksheet" r:id="rId9" imgW="1821145" imgH="259190" progId="Excel.Sheet.12">
                    <p:embed/>
                    <p:pic>
                      <p:nvPicPr>
                        <p:cNvPr id="54" name="オブジェクト 53">
                          <a:extLst>
                            <a:ext uri="{FF2B5EF4-FFF2-40B4-BE49-F238E27FC236}">
                              <a16:creationId xmlns:a16="http://schemas.microsoft.com/office/drawing/2014/main" id="{C163849B-34D2-A164-56A9-3DF95FC0707D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4009098" y="2221460"/>
                          <a:ext cx="2100262" cy="25876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" name="オブジェクト 18">
              <a:extLst>
                <a:ext uri="{FF2B5EF4-FFF2-40B4-BE49-F238E27FC236}">
                  <a16:creationId xmlns:a16="http://schemas.microsoft.com/office/drawing/2014/main" id="{A767255D-62C8-C92A-C035-D0D2CBC09F8F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169670314"/>
                </p:ext>
              </p:extLst>
            </p:nvPr>
          </p:nvGraphicFramePr>
          <p:xfrm>
            <a:off x="6522110" y="2221460"/>
            <a:ext cx="814388" cy="2508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10" imgW="762142" imgH="251554" progId="Excel.Sheet.12">
                    <p:embed/>
                  </p:oleObj>
                </mc:Choice>
                <mc:Fallback>
                  <p:oleObj name="Worksheet" r:id="rId10" imgW="762142" imgH="251554" progId="Excel.Sheet.12">
                    <p:embed/>
                    <p:pic>
                      <p:nvPicPr>
                        <p:cNvPr id="55" name="オブジェクト 54">
                          <a:extLst>
                            <a:ext uri="{FF2B5EF4-FFF2-40B4-BE49-F238E27FC236}">
                              <a16:creationId xmlns:a16="http://schemas.microsoft.com/office/drawing/2014/main" id="{E576AE01-C2E2-BE7C-D2FC-667186615BB8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6522110" y="2221460"/>
                          <a:ext cx="814388" cy="25082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0" name="正方形/長方形 19">
              <a:extLst>
                <a:ext uri="{FF2B5EF4-FFF2-40B4-BE49-F238E27FC236}">
                  <a16:creationId xmlns:a16="http://schemas.microsoft.com/office/drawing/2014/main" id="{94394A94-FC0F-A6ED-DEF9-AE73EDEF1FA1}"/>
                </a:ext>
              </a:extLst>
            </p:cNvPr>
            <p:cNvSpPr/>
            <p:nvPr/>
          </p:nvSpPr>
          <p:spPr>
            <a:xfrm>
              <a:off x="6604912" y="1827563"/>
              <a:ext cx="821059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ja-JP" sz="240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650</a:t>
              </a:r>
              <a:r>
                <a:rPr lang="ja-JP" altLang="en-US" sz="1100" b="1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円</a:t>
              </a:r>
            </a:p>
          </p:txBody>
        </p:sp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FDFC5F00-1874-9EC1-5E51-0A81926A9F98}"/>
                </a:ext>
              </a:extLst>
            </p:cNvPr>
            <p:cNvSpPr/>
            <p:nvPr/>
          </p:nvSpPr>
          <p:spPr>
            <a:xfrm>
              <a:off x="3970890" y="1485822"/>
              <a:ext cx="2962671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ja-JP" altLang="en-US" sz="2400" b="0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しょかきうたげ（無料版）" panose="02000600000000000000" pitchFamily="2" charset="-128"/>
                  <a:ea typeface="しょかきうたげ（無料版）" panose="02000600000000000000" pitchFamily="2" charset="-128"/>
                </a:rPr>
                <a:t>パン・ド・カンパーニュ</a:t>
              </a:r>
            </a:p>
          </p:txBody>
        </p:sp>
        <p:sp>
          <p:nvSpPr>
            <p:cNvPr id="26" name="正方形/長方形 25">
              <a:extLst>
                <a:ext uri="{FF2B5EF4-FFF2-40B4-BE49-F238E27FC236}">
                  <a16:creationId xmlns:a16="http://schemas.microsoft.com/office/drawing/2014/main" id="{2F92CF32-97E6-4853-D900-6C4A0E8F155A}"/>
                </a:ext>
              </a:extLst>
            </p:cNvPr>
            <p:cNvSpPr/>
            <p:nvPr/>
          </p:nvSpPr>
          <p:spPr>
            <a:xfrm>
              <a:off x="3970231" y="263195"/>
              <a:ext cx="3589444" cy="107721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ja-JP" altLang="en-US" sz="1600" b="0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パン・ド・カンパーニュは「田舎のパン」という</a:t>
              </a:r>
              <a:endParaRPr lang="en-US" altLang="ja-JP" sz="16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endParaRPr>
            </a:p>
            <a:p>
              <a:r>
                <a:rPr lang="ja-JP" altLang="en-US" sz="1600" b="0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意味。</a:t>
              </a:r>
            </a:p>
            <a:p>
              <a:r>
                <a:rPr lang="ja-JP" altLang="en-US" sz="1600" b="0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おすすめの食べ方は皮の内側が密になっている</a:t>
              </a:r>
              <a:endParaRPr lang="en-US" altLang="ja-JP" sz="16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endParaRPr>
            </a:p>
            <a:p>
              <a:r>
                <a:rPr lang="ja-JP" altLang="en-US" sz="1600" b="0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のでスライスしてサンドイッチにすると美味しいです。</a:t>
              </a:r>
            </a:p>
          </p:txBody>
        </p:sp>
      </p:grpSp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C47339CF-B43E-FA12-53D9-E95535B44802}"/>
              </a:ext>
            </a:extLst>
          </p:cNvPr>
          <p:cNvGrpSpPr/>
          <p:nvPr/>
        </p:nvGrpSpPr>
        <p:grpSpPr>
          <a:xfrm>
            <a:off x="3919327" y="2813654"/>
            <a:ext cx="3631839" cy="2415398"/>
            <a:chOff x="3927836" y="152803"/>
            <a:chExt cx="3631839" cy="2415398"/>
          </a:xfrm>
        </p:grpSpPr>
        <p:sp>
          <p:nvSpPr>
            <p:cNvPr id="73" name="正方形/長方形 72">
              <a:extLst>
                <a:ext uri="{FF2B5EF4-FFF2-40B4-BE49-F238E27FC236}">
                  <a16:creationId xmlns:a16="http://schemas.microsoft.com/office/drawing/2014/main" id="{1FA87973-C00F-AB67-C699-C8FBB24A0EE4}"/>
                </a:ext>
              </a:extLst>
            </p:cNvPr>
            <p:cNvSpPr/>
            <p:nvPr/>
          </p:nvSpPr>
          <p:spPr>
            <a:xfrm>
              <a:off x="3927836" y="152803"/>
              <a:ext cx="3485072" cy="2415398"/>
            </a:xfrm>
            <a:prstGeom prst="rect">
              <a:avLst/>
            </a:prstGeom>
            <a:solidFill>
              <a:schemeClr val="tx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aphicFrame>
          <p:nvGraphicFramePr>
            <p:cNvPr id="74" name="オブジェクト 73">
              <a:extLst>
                <a:ext uri="{FF2B5EF4-FFF2-40B4-BE49-F238E27FC236}">
                  <a16:creationId xmlns:a16="http://schemas.microsoft.com/office/drawing/2014/main" id="{B3B5495A-D7FC-77DD-15D0-F6BBF3B2BC1F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526144291"/>
                </p:ext>
              </p:extLst>
            </p:nvPr>
          </p:nvGraphicFramePr>
          <p:xfrm>
            <a:off x="4009098" y="2221460"/>
            <a:ext cx="2100262" cy="2587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11" imgW="1821145" imgH="259190" progId="Excel.Sheet.12">
                    <p:embed/>
                  </p:oleObj>
                </mc:Choice>
                <mc:Fallback>
                  <p:oleObj name="Worksheet" r:id="rId11" imgW="1821145" imgH="259190" progId="Excel.Sheet.12">
                    <p:embed/>
                    <p:pic>
                      <p:nvPicPr>
                        <p:cNvPr id="8" name="オブジェクト 7">
                          <a:extLst>
                            <a:ext uri="{FF2B5EF4-FFF2-40B4-BE49-F238E27FC236}">
                              <a16:creationId xmlns:a16="http://schemas.microsoft.com/office/drawing/2014/main" id="{481D3A6A-5793-9A94-D318-787C2558EA32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4009098" y="2221460"/>
                          <a:ext cx="2100262" cy="25876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5" name="オブジェクト 74">
              <a:extLst>
                <a:ext uri="{FF2B5EF4-FFF2-40B4-BE49-F238E27FC236}">
                  <a16:creationId xmlns:a16="http://schemas.microsoft.com/office/drawing/2014/main" id="{A9BEC467-D84C-27DA-2AC1-7D5E060F0A22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169670314"/>
                </p:ext>
              </p:extLst>
            </p:nvPr>
          </p:nvGraphicFramePr>
          <p:xfrm>
            <a:off x="6522110" y="2221460"/>
            <a:ext cx="814388" cy="2508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12" imgW="762142" imgH="251554" progId="Excel.Sheet.12">
                    <p:embed/>
                  </p:oleObj>
                </mc:Choice>
                <mc:Fallback>
                  <p:oleObj name="Worksheet" r:id="rId12" imgW="762142" imgH="251554" progId="Excel.Sheet.12">
                    <p:embed/>
                    <p:pic>
                      <p:nvPicPr>
                        <p:cNvPr id="11" name="オブジェクト 10">
                          <a:extLst>
                            <a:ext uri="{FF2B5EF4-FFF2-40B4-BE49-F238E27FC236}">
                              <a16:creationId xmlns:a16="http://schemas.microsoft.com/office/drawing/2014/main" id="{D30A33B3-9238-213C-DAC9-EA238DACC60E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6522110" y="2221460"/>
                          <a:ext cx="814388" cy="25082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6" name="正方形/長方形 75">
              <a:extLst>
                <a:ext uri="{FF2B5EF4-FFF2-40B4-BE49-F238E27FC236}">
                  <a16:creationId xmlns:a16="http://schemas.microsoft.com/office/drawing/2014/main" id="{CD85D0F6-B116-79E1-4737-C51224FA4F9D}"/>
                </a:ext>
              </a:extLst>
            </p:cNvPr>
            <p:cNvSpPr/>
            <p:nvPr/>
          </p:nvSpPr>
          <p:spPr>
            <a:xfrm>
              <a:off x="6604912" y="1827563"/>
              <a:ext cx="821059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ja-JP" sz="240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650</a:t>
              </a:r>
              <a:r>
                <a:rPr lang="ja-JP" altLang="en-US" sz="1100" b="1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円</a:t>
              </a:r>
            </a:p>
          </p:txBody>
        </p:sp>
        <p:sp>
          <p:nvSpPr>
            <p:cNvPr id="77" name="正方形/長方形 76">
              <a:extLst>
                <a:ext uri="{FF2B5EF4-FFF2-40B4-BE49-F238E27FC236}">
                  <a16:creationId xmlns:a16="http://schemas.microsoft.com/office/drawing/2014/main" id="{CF0A1D18-F6BC-866B-CDD6-F0CDEE4C7377}"/>
                </a:ext>
              </a:extLst>
            </p:cNvPr>
            <p:cNvSpPr/>
            <p:nvPr/>
          </p:nvSpPr>
          <p:spPr>
            <a:xfrm>
              <a:off x="3970890" y="1485822"/>
              <a:ext cx="2962671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ja-JP" altLang="en-US" sz="2400" b="0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しょかきうたげ（無料版）" panose="02000600000000000000" pitchFamily="2" charset="-128"/>
                  <a:ea typeface="しょかきうたげ（無料版）" panose="02000600000000000000" pitchFamily="2" charset="-128"/>
                </a:rPr>
                <a:t>パン・ド・カンパーニュ</a:t>
              </a:r>
            </a:p>
          </p:txBody>
        </p:sp>
        <p:sp>
          <p:nvSpPr>
            <p:cNvPr id="78" name="正方形/長方形 77">
              <a:extLst>
                <a:ext uri="{FF2B5EF4-FFF2-40B4-BE49-F238E27FC236}">
                  <a16:creationId xmlns:a16="http://schemas.microsoft.com/office/drawing/2014/main" id="{14425CE8-5D18-BBA5-D531-785580EF4F43}"/>
                </a:ext>
              </a:extLst>
            </p:cNvPr>
            <p:cNvSpPr/>
            <p:nvPr/>
          </p:nvSpPr>
          <p:spPr>
            <a:xfrm>
              <a:off x="3970231" y="263195"/>
              <a:ext cx="3589444" cy="107721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ja-JP" altLang="en-US" sz="1600" b="0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パン・ド・カンパーニュは「田舎のパン」という</a:t>
              </a:r>
              <a:endParaRPr lang="en-US" altLang="ja-JP" sz="16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endParaRPr>
            </a:p>
            <a:p>
              <a:r>
                <a:rPr lang="ja-JP" altLang="en-US" sz="1600" b="0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意味。</a:t>
              </a:r>
            </a:p>
            <a:p>
              <a:r>
                <a:rPr lang="ja-JP" altLang="en-US" sz="1600" b="0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おすすめの食べ方は皮の内側が密になっている</a:t>
              </a:r>
              <a:endParaRPr lang="en-US" altLang="ja-JP" sz="16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endParaRPr>
            </a:p>
            <a:p>
              <a:r>
                <a:rPr lang="ja-JP" altLang="en-US" sz="1600" b="0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のでスライスしてサンドイッチにすると美味しいです。</a:t>
              </a:r>
            </a:p>
          </p:txBody>
        </p:sp>
      </p:grpSp>
      <p:grpSp>
        <p:nvGrpSpPr>
          <p:cNvPr id="79" name="グループ化 78">
            <a:extLst>
              <a:ext uri="{FF2B5EF4-FFF2-40B4-BE49-F238E27FC236}">
                <a16:creationId xmlns:a16="http://schemas.microsoft.com/office/drawing/2014/main" id="{05084E43-F0E8-6AD9-3CB1-5CCE5429D4E4}"/>
              </a:ext>
            </a:extLst>
          </p:cNvPr>
          <p:cNvGrpSpPr/>
          <p:nvPr/>
        </p:nvGrpSpPr>
        <p:grpSpPr>
          <a:xfrm>
            <a:off x="155276" y="184984"/>
            <a:ext cx="3631839" cy="2415398"/>
            <a:chOff x="3927836" y="152803"/>
            <a:chExt cx="3631839" cy="2415398"/>
          </a:xfrm>
        </p:grpSpPr>
        <p:sp>
          <p:nvSpPr>
            <p:cNvPr id="80" name="正方形/長方形 79">
              <a:extLst>
                <a:ext uri="{FF2B5EF4-FFF2-40B4-BE49-F238E27FC236}">
                  <a16:creationId xmlns:a16="http://schemas.microsoft.com/office/drawing/2014/main" id="{822F6573-0237-EE35-DFD9-C89524B91CEF}"/>
                </a:ext>
              </a:extLst>
            </p:cNvPr>
            <p:cNvSpPr/>
            <p:nvPr/>
          </p:nvSpPr>
          <p:spPr>
            <a:xfrm>
              <a:off x="3927836" y="152803"/>
              <a:ext cx="3485072" cy="2415398"/>
            </a:xfrm>
            <a:prstGeom prst="rect">
              <a:avLst/>
            </a:prstGeom>
            <a:solidFill>
              <a:schemeClr val="tx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aphicFrame>
          <p:nvGraphicFramePr>
            <p:cNvPr id="81" name="オブジェクト 80">
              <a:extLst>
                <a:ext uri="{FF2B5EF4-FFF2-40B4-BE49-F238E27FC236}">
                  <a16:creationId xmlns:a16="http://schemas.microsoft.com/office/drawing/2014/main" id="{92FCF78F-C717-4879-4034-9E0F0906284A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526144291"/>
                </p:ext>
              </p:extLst>
            </p:nvPr>
          </p:nvGraphicFramePr>
          <p:xfrm>
            <a:off x="4009098" y="2221460"/>
            <a:ext cx="2100262" cy="2587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13" imgW="1821145" imgH="259190" progId="Excel.Sheet.12">
                    <p:embed/>
                  </p:oleObj>
                </mc:Choice>
                <mc:Fallback>
                  <p:oleObj name="Worksheet" r:id="rId13" imgW="1821145" imgH="259190" progId="Excel.Sheet.12">
                    <p:embed/>
                    <p:pic>
                      <p:nvPicPr>
                        <p:cNvPr id="18" name="オブジェクト 17">
                          <a:extLst>
                            <a:ext uri="{FF2B5EF4-FFF2-40B4-BE49-F238E27FC236}">
                              <a16:creationId xmlns:a16="http://schemas.microsoft.com/office/drawing/2014/main" id="{464418BF-B19A-67F1-A64F-B7F3166B4587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4009098" y="2221460"/>
                          <a:ext cx="2100262" cy="25876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2" name="オブジェクト 81">
              <a:extLst>
                <a:ext uri="{FF2B5EF4-FFF2-40B4-BE49-F238E27FC236}">
                  <a16:creationId xmlns:a16="http://schemas.microsoft.com/office/drawing/2014/main" id="{6F968687-DEB9-6A63-3EAB-828BCC99B2A9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169670314"/>
                </p:ext>
              </p:extLst>
            </p:nvPr>
          </p:nvGraphicFramePr>
          <p:xfrm>
            <a:off x="6522110" y="2221460"/>
            <a:ext cx="814388" cy="2508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14" imgW="762142" imgH="251554" progId="Excel.Sheet.12">
                    <p:embed/>
                  </p:oleObj>
                </mc:Choice>
                <mc:Fallback>
                  <p:oleObj name="Worksheet" r:id="rId14" imgW="762142" imgH="251554" progId="Excel.Sheet.12">
                    <p:embed/>
                    <p:pic>
                      <p:nvPicPr>
                        <p:cNvPr id="19" name="オブジェクト 18">
                          <a:extLst>
                            <a:ext uri="{FF2B5EF4-FFF2-40B4-BE49-F238E27FC236}">
                              <a16:creationId xmlns:a16="http://schemas.microsoft.com/office/drawing/2014/main" id="{A767255D-62C8-C92A-C035-D0D2CBC09F8F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6522110" y="2221460"/>
                          <a:ext cx="814388" cy="25082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3" name="正方形/長方形 82">
              <a:extLst>
                <a:ext uri="{FF2B5EF4-FFF2-40B4-BE49-F238E27FC236}">
                  <a16:creationId xmlns:a16="http://schemas.microsoft.com/office/drawing/2014/main" id="{B3E3AB75-A2C1-DD31-8E93-7F72C1FFEA37}"/>
                </a:ext>
              </a:extLst>
            </p:cNvPr>
            <p:cNvSpPr/>
            <p:nvPr/>
          </p:nvSpPr>
          <p:spPr>
            <a:xfrm>
              <a:off x="6604912" y="1827563"/>
              <a:ext cx="821059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ja-JP" sz="240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650</a:t>
              </a:r>
              <a:r>
                <a:rPr lang="ja-JP" altLang="en-US" sz="1100" b="1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円</a:t>
              </a:r>
            </a:p>
          </p:txBody>
        </p:sp>
        <p:sp>
          <p:nvSpPr>
            <p:cNvPr id="84" name="正方形/長方形 83">
              <a:extLst>
                <a:ext uri="{FF2B5EF4-FFF2-40B4-BE49-F238E27FC236}">
                  <a16:creationId xmlns:a16="http://schemas.microsoft.com/office/drawing/2014/main" id="{21CBBB70-5362-E4A2-6726-2CF496930850}"/>
                </a:ext>
              </a:extLst>
            </p:cNvPr>
            <p:cNvSpPr/>
            <p:nvPr/>
          </p:nvSpPr>
          <p:spPr>
            <a:xfrm>
              <a:off x="3970890" y="1485822"/>
              <a:ext cx="2962671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ja-JP" altLang="en-US" sz="2400" b="0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しょかきうたげ（無料版）" panose="02000600000000000000" pitchFamily="2" charset="-128"/>
                  <a:ea typeface="しょかきうたげ（無料版）" panose="02000600000000000000" pitchFamily="2" charset="-128"/>
                </a:rPr>
                <a:t>パン・ド・カンパーニュ</a:t>
              </a:r>
            </a:p>
          </p:txBody>
        </p:sp>
        <p:sp>
          <p:nvSpPr>
            <p:cNvPr id="85" name="正方形/長方形 84">
              <a:extLst>
                <a:ext uri="{FF2B5EF4-FFF2-40B4-BE49-F238E27FC236}">
                  <a16:creationId xmlns:a16="http://schemas.microsoft.com/office/drawing/2014/main" id="{01D8AF81-8DB1-6DD7-68E3-040D97850EC2}"/>
                </a:ext>
              </a:extLst>
            </p:cNvPr>
            <p:cNvSpPr/>
            <p:nvPr/>
          </p:nvSpPr>
          <p:spPr>
            <a:xfrm>
              <a:off x="3970231" y="263195"/>
              <a:ext cx="3589444" cy="107721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ja-JP" altLang="en-US" sz="1600" b="0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パン・ド・カンパーニュは「田舎のパン」という</a:t>
              </a:r>
              <a:endParaRPr lang="en-US" altLang="ja-JP" sz="16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endParaRPr>
            </a:p>
            <a:p>
              <a:r>
                <a:rPr lang="ja-JP" altLang="en-US" sz="1600" b="0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意味。</a:t>
              </a:r>
            </a:p>
            <a:p>
              <a:r>
                <a:rPr lang="ja-JP" altLang="en-US" sz="1600" b="0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おすすめの食べ方は皮の内側が密になっている</a:t>
              </a:r>
              <a:endParaRPr lang="en-US" altLang="ja-JP" sz="16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endParaRPr>
            </a:p>
            <a:p>
              <a:r>
                <a:rPr lang="ja-JP" altLang="en-US" sz="1600" b="0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のでスライスしてサンドイッチにすると美味しいです。</a:t>
              </a:r>
            </a:p>
          </p:txBody>
        </p:sp>
      </p:grpSp>
      <p:grpSp>
        <p:nvGrpSpPr>
          <p:cNvPr id="86" name="グループ化 85">
            <a:extLst>
              <a:ext uri="{FF2B5EF4-FFF2-40B4-BE49-F238E27FC236}">
                <a16:creationId xmlns:a16="http://schemas.microsoft.com/office/drawing/2014/main" id="{3B3D4E9C-D127-3467-70BE-586A36194160}"/>
              </a:ext>
            </a:extLst>
          </p:cNvPr>
          <p:cNvGrpSpPr/>
          <p:nvPr/>
        </p:nvGrpSpPr>
        <p:grpSpPr>
          <a:xfrm>
            <a:off x="3919327" y="172892"/>
            <a:ext cx="3631839" cy="2415398"/>
            <a:chOff x="3927836" y="152803"/>
            <a:chExt cx="3631839" cy="2415398"/>
          </a:xfrm>
        </p:grpSpPr>
        <p:sp>
          <p:nvSpPr>
            <p:cNvPr id="87" name="正方形/長方形 86">
              <a:extLst>
                <a:ext uri="{FF2B5EF4-FFF2-40B4-BE49-F238E27FC236}">
                  <a16:creationId xmlns:a16="http://schemas.microsoft.com/office/drawing/2014/main" id="{9DC3A22E-B8DC-34BD-029B-F5FED9FCCD21}"/>
                </a:ext>
              </a:extLst>
            </p:cNvPr>
            <p:cNvSpPr/>
            <p:nvPr/>
          </p:nvSpPr>
          <p:spPr>
            <a:xfrm>
              <a:off x="3927836" y="152803"/>
              <a:ext cx="3485072" cy="2415398"/>
            </a:xfrm>
            <a:prstGeom prst="rect">
              <a:avLst/>
            </a:prstGeom>
            <a:solidFill>
              <a:schemeClr val="tx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aphicFrame>
          <p:nvGraphicFramePr>
            <p:cNvPr id="88" name="オブジェクト 87">
              <a:extLst>
                <a:ext uri="{FF2B5EF4-FFF2-40B4-BE49-F238E27FC236}">
                  <a16:creationId xmlns:a16="http://schemas.microsoft.com/office/drawing/2014/main" id="{18752C39-9CDD-6E1A-FDEC-26A62A0EBECF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526144291"/>
                </p:ext>
              </p:extLst>
            </p:nvPr>
          </p:nvGraphicFramePr>
          <p:xfrm>
            <a:off x="4009098" y="2221460"/>
            <a:ext cx="2100262" cy="2587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15" imgW="1821145" imgH="259190" progId="Excel.Sheet.12">
                    <p:embed/>
                  </p:oleObj>
                </mc:Choice>
                <mc:Fallback>
                  <p:oleObj name="Worksheet" r:id="rId15" imgW="1821145" imgH="259190" progId="Excel.Sheet.12">
                    <p:embed/>
                    <p:pic>
                      <p:nvPicPr>
                        <p:cNvPr id="74" name="オブジェクト 73">
                          <a:extLst>
                            <a:ext uri="{FF2B5EF4-FFF2-40B4-BE49-F238E27FC236}">
                              <a16:creationId xmlns:a16="http://schemas.microsoft.com/office/drawing/2014/main" id="{B3B5495A-D7FC-77DD-15D0-F6BBF3B2BC1F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4009098" y="2221460"/>
                          <a:ext cx="2100262" cy="25876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9" name="オブジェクト 88">
              <a:extLst>
                <a:ext uri="{FF2B5EF4-FFF2-40B4-BE49-F238E27FC236}">
                  <a16:creationId xmlns:a16="http://schemas.microsoft.com/office/drawing/2014/main" id="{8FA29BD5-DA4C-D232-5444-292F92BFA644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169670314"/>
                </p:ext>
              </p:extLst>
            </p:nvPr>
          </p:nvGraphicFramePr>
          <p:xfrm>
            <a:off x="6522110" y="2221460"/>
            <a:ext cx="814388" cy="2508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16" imgW="762142" imgH="251554" progId="Excel.Sheet.12">
                    <p:embed/>
                  </p:oleObj>
                </mc:Choice>
                <mc:Fallback>
                  <p:oleObj name="Worksheet" r:id="rId16" imgW="762142" imgH="251554" progId="Excel.Sheet.12">
                    <p:embed/>
                    <p:pic>
                      <p:nvPicPr>
                        <p:cNvPr id="75" name="オブジェクト 74">
                          <a:extLst>
                            <a:ext uri="{FF2B5EF4-FFF2-40B4-BE49-F238E27FC236}">
                              <a16:creationId xmlns:a16="http://schemas.microsoft.com/office/drawing/2014/main" id="{A9BEC467-D84C-27DA-2AC1-7D5E060F0A22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6522110" y="2221460"/>
                          <a:ext cx="814388" cy="25082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0" name="正方形/長方形 89">
              <a:extLst>
                <a:ext uri="{FF2B5EF4-FFF2-40B4-BE49-F238E27FC236}">
                  <a16:creationId xmlns:a16="http://schemas.microsoft.com/office/drawing/2014/main" id="{3CF22986-DE3F-AA5D-7777-150DCBF18D98}"/>
                </a:ext>
              </a:extLst>
            </p:cNvPr>
            <p:cNvSpPr/>
            <p:nvPr/>
          </p:nvSpPr>
          <p:spPr>
            <a:xfrm>
              <a:off x="6604912" y="1827563"/>
              <a:ext cx="821059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ja-JP" sz="240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650</a:t>
              </a:r>
              <a:r>
                <a:rPr lang="ja-JP" altLang="en-US" sz="1100" b="1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円</a:t>
              </a:r>
            </a:p>
          </p:txBody>
        </p:sp>
        <p:sp>
          <p:nvSpPr>
            <p:cNvPr id="91" name="正方形/長方形 90">
              <a:extLst>
                <a:ext uri="{FF2B5EF4-FFF2-40B4-BE49-F238E27FC236}">
                  <a16:creationId xmlns:a16="http://schemas.microsoft.com/office/drawing/2014/main" id="{FA58D4BC-CCFD-06B2-6518-8322C364254C}"/>
                </a:ext>
              </a:extLst>
            </p:cNvPr>
            <p:cNvSpPr/>
            <p:nvPr/>
          </p:nvSpPr>
          <p:spPr>
            <a:xfrm>
              <a:off x="3970890" y="1485822"/>
              <a:ext cx="2962671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ja-JP" altLang="en-US" sz="2400" b="0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しょかきうたげ（無料版）" panose="02000600000000000000" pitchFamily="2" charset="-128"/>
                  <a:ea typeface="しょかきうたげ（無料版）" panose="02000600000000000000" pitchFamily="2" charset="-128"/>
                </a:rPr>
                <a:t>パン・ド・カンパーニュ</a:t>
              </a:r>
            </a:p>
          </p:txBody>
        </p:sp>
        <p:sp>
          <p:nvSpPr>
            <p:cNvPr id="92" name="正方形/長方形 91">
              <a:extLst>
                <a:ext uri="{FF2B5EF4-FFF2-40B4-BE49-F238E27FC236}">
                  <a16:creationId xmlns:a16="http://schemas.microsoft.com/office/drawing/2014/main" id="{8B76947B-E574-9CEC-7964-19C927EB14FF}"/>
                </a:ext>
              </a:extLst>
            </p:cNvPr>
            <p:cNvSpPr/>
            <p:nvPr/>
          </p:nvSpPr>
          <p:spPr>
            <a:xfrm>
              <a:off x="3970231" y="263195"/>
              <a:ext cx="3589444" cy="107721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ja-JP" altLang="en-US" sz="1600" b="0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パン・ド・カンパーニュは「田舎のパン」という</a:t>
              </a:r>
              <a:endParaRPr lang="en-US" altLang="ja-JP" sz="16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endParaRPr>
            </a:p>
            <a:p>
              <a:r>
                <a:rPr lang="ja-JP" altLang="en-US" sz="1600" b="0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意味。</a:t>
              </a:r>
            </a:p>
            <a:p>
              <a:r>
                <a:rPr lang="ja-JP" altLang="en-US" sz="1600" b="0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おすすめの食べ方は皮の内側が密になっている</a:t>
              </a:r>
              <a:endParaRPr lang="en-US" altLang="ja-JP" sz="16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endParaRPr>
            </a:p>
            <a:p>
              <a:r>
                <a:rPr lang="ja-JP" altLang="en-US" sz="1600" b="0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のでスライスしてサンドイッチにすると美味しいです。</a:t>
              </a:r>
            </a:p>
          </p:txBody>
        </p:sp>
      </p:grpSp>
      <p:grpSp>
        <p:nvGrpSpPr>
          <p:cNvPr id="93" name="グループ化 92">
            <a:extLst>
              <a:ext uri="{FF2B5EF4-FFF2-40B4-BE49-F238E27FC236}">
                <a16:creationId xmlns:a16="http://schemas.microsoft.com/office/drawing/2014/main" id="{98015F5E-730B-1A89-8B3C-B4DAA7D17A3F}"/>
              </a:ext>
            </a:extLst>
          </p:cNvPr>
          <p:cNvGrpSpPr/>
          <p:nvPr/>
        </p:nvGrpSpPr>
        <p:grpSpPr>
          <a:xfrm>
            <a:off x="155276" y="8122573"/>
            <a:ext cx="3631839" cy="2415398"/>
            <a:chOff x="3927836" y="152803"/>
            <a:chExt cx="3631839" cy="2415398"/>
          </a:xfrm>
        </p:grpSpPr>
        <p:sp>
          <p:nvSpPr>
            <p:cNvPr id="94" name="正方形/長方形 93">
              <a:extLst>
                <a:ext uri="{FF2B5EF4-FFF2-40B4-BE49-F238E27FC236}">
                  <a16:creationId xmlns:a16="http://schemas.microsoft.com/office/drawing/2014/main" id="{9707E73D-F13D-4054-A653-7529936BFCC8}"/>
                </a:ext>
              </a:extLst>
            </p:cNvPr>
            <p:cNvSpPr/>
            <p:nvPr/>
          </p:nvSpPr>
          <p:spPr>
            <a:xfrm>
              <a:off x="3927836" y="152803"/>
              <a:ext cx="3485072" cy="2415398"/>
            </a:xfrm>
            <a:prstGeom prst="rect">
              <a:avLst/>
            </a:prstGeom>
            <a:solidFill>
              <a:schemeClr val="tx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aphicFrame>
          <p:nvGraphicFramePr>
            <p:cNvPr id="95" name="オブジェクト 94">
              <a:extLst>
                <a:ext uri="{FF2B5EF4-FFF2-40B4-BE49-F238E27FC236}">
                  <a16:creationId xmlns:a16="http://schemas.microsoft.com/office/drawing/2014/main" id="{0965A611-4085-D8DE-B7CB-3F2269F138FF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526144291"/>
                </p:ext>
              </p:extLst>
            </p:nvPr>
          </p:nvGraphicFramePr>
          <p:xfrm>
            <a:off x="4009098" y="2221460"/>
            <a:ext cx="2100262" cy="2587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17" imgW="1821145" imgH="259190" progId="Excel.Sheet.12">
                    <p:embed/>
                  </p:oleObj>
                </mc:Choice>
                <mc:Fallback>
                  <p:oleObj name="Worksheet" r:id="rId17" imgW="1821145" imgH="259190" progId="Excel.Sheet.12">
                    <p:embed/>
                    <p:pic>
                      <p:nvPicPr>
                        <p:cNvPr id="54" name="オブジェクト 53">
                          <a:extLst>
                            <a:ext uri="{FF2B5EF4-FFF2-40B4-BE49-F238E27FC236}">
                              <a16:creationId xmlns:a16="http://schemas.microsoft.com/office/drawing/2014/main" id="{C163849B-34D2-A164-56A9-3DF95FC0707D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4009098" y="2221460"/>
                          <a:ext cx="2100262" cy="25876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6" name="オブジェクト 95">
              <a:extLst>
                <a:ext uri="{FF2B5EF4-FFF2-40B4-BE49-F238E27FC236}">
                  <a16:creationId xmlns:a16="http://schemas.microsoft.com/office/drawing/2014/main" id="{D8A5C830-BD4E-64C4-3499-AA7BB3351496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169670314"/>
                </p:ext>
              </p:extLst>
            </p:nvPr>
          </p:nvGraphicFramePr>
          <p:xfrm>
            <a:off x="6522110" y="2221460"/>
            <a:ext cx="814388" cy="2508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18" imgW="762142" imgH="251554" progId="Excel.Sheet.12">
                    <p:embed/>
                  </p:oleObj>
                </mc:Choice>
                <mc:Fallback>
                  <p:oleObj name="Worksheet" r:id="rId18" imgW="762142" imgH="251554" progId="Excel.Sheet.12">
                    <p:embed/>
                    <p:pic>
                      <p:nvPicPr>
                        <p:cNvPr id="55" name="オブジェクト 54">
                          <a:extLst>
                            <a:ext uri="{FF2B5EF4-FFF2-40B4-BE49-F238E27FC236}">
                              <a16:creationId xmlns:a16="http://schemas.microsoft.com/office/drawing/2014/main" id="{E576AE01-C2E2-BE7C-D2FC-667186615BB8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6522110" y="2221460"/>
                          <a:ext cx="814388" cy="25082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7" name="正方形/長方形 96">
              <a:extLst>
                <a:ext uri="{FF2B5EF4-FFF2-40B4-BE49-F238E27FC236}">
                  <a16:creationId xmlns:a16="http://schemas.microsoft.com/office/drawing/2014/main" id="{5E6159E4-1030-0197-1139-CAFB7B96C674}"/>
                </a:ext>
              </a:extLst>
            </p:cNvPr>
            <p:cNvSpPr/>
            <p:nvPr/>
          </p:nvSpPr>
          <p:spPr>
            <a:xfrm>
              <a:off x="6604912" y="1827563"/>
              <a:ext cx="821059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ja-JP" sz="240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650</a:t>
              </a:r>
              <a:r>
                <a:rPr lang="ja-JP" altLang="en-US" sz="1100" b="1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円</a:t>
              </a:r>
            </a:p>
          </p:txBody>
        </p:sp>
        <p:sp>
          <p:nvSpPr>
            <p:cNvPr id="98" name="正方形/長方形 97">
              <a:extLst>
                <a:ext uri="{FF2B5EF4-FFF2-40B4-BE49-F238E27FC236}">
                  <a16:creationId xmlns:a16="http://schemas.microsoft.com/office/drawing/2014/main" id="{2CB91B42-6FC0-1268-6D70-7A44E4BDB97D}"/>
                </a:ext>
              </a:extLst>
            </p:cNvPr>
            <p:cNvSpPr/>
            <p:nvPr/>
          </p:nvSpPr>
          <p:spPr>
            <a:xfrm>
              <a:off x="3970890" y="1485822"/>
              <a:ext cx="2962671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ja-JP" altLang="en-US" sz="2400" b="0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しょかきうたげ（無料版）" panose="02000600000000000000" pitchFamily="2" charset="-128"/>
                  <a:ea typeface="しょかきうたげ（無料版）" panose="02000600000000000000" pitchFamily="2" charset="-128"/>
                </a:rPr>
                <a:t>パン・ド・カンパーニュ</a:t>
              </a:r>
            </a:p>
          </p:txBody>
        </p:sp>
        <p:sp>
          <p:nvSpPr>
            <p:cNvPr id="99" name="正方形/長方形 98">
              <a:extLst>
                <a:ext uri="{FF2B5EF4-FFF2-40B4-BE49-F238E27FC236}">
                  <a16:creationId xmlns:a16="http://schemas.microsoft.com/office/drawing/2014/main" id="{CD6D861C-4EC2-7820-4813-F54BB329063C}"/>
                </a:ext>
              </a:extLst>
            </p:cNvPr>
            <p:cNvSpPr/>
            <p:nvPr/>
          </p:nvSpPr>
          <p:spPr>
            <a:xfrm>
              <a:off x="3970231" y="263195"/>
              <a:ext cx="3589444" cy="107721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ja-JP" altLang="en-US" sz="1600" b="0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パン・ド・カンパーニュは「田舎のパン」という</a:t>
              </a:r>
              <a:endParaRPr lang="en-US" altLang="ja-JP" sz="16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endParaRPr>
            </a:p>
            <a:p>
              <a:r>
                <a:rPr lang="ja-JP" altLang="en-US" sz="1600" b="0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意味。</a:t>
              </a:r>
            </a:p>
            <a:p>
              <a:r>
                <a:rPr lang="ja-JP" altLang="en-US" sz="1600" b="0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おすすめの食べ方は皮の内側が密になっている</a:t>
              </a:r>
              <a:endParaRPr lang="en-US" altLang="ja-JP" sz="16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endParaRPr>
            </a:p>
            <a:p>
              <a:r>
                <a:rPr lang="ja-JP" altLang="en-US" sz="1600" b="0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のでスライスしてサンドイッチにすると美味しいです。</a:t>
              </a:r>
            </a:p>
          </p:txBody>
        </p:sp>
      </p:grpSp>
      <p:grpSp>
        <p:nvGrpSpPr>
          <p:cNvPr id="100" name="グループ化 99">
            <a:extLst>
              <a:ext uri="{FF2B5EF4-FFF2-40B4-BE49-F238E27FC236}">
                <a16:creationId xmlns:a16="http://schemas.microsoft.com/office/drawing/2014/main" id="{19AC3AEB-86E3-A110-83A9-764767B69C2B}"/>
              </a:ext>
            </a:extLst>
          </p:cNvPr>
          <p:cNvGrpSpPr/>
          <p:nvPr/>
        </p:nvGrpSpPr>
        <p:grpSpPr>
          <a:xfrm>
            <a:off x="3919327" y="8110481"/>
            <a:ext cx="3631839" cy="2415398"/>
            <a:chOff x="3927836" y="152803"/>
            <a:chExt cx="3631839" cy="2415398"/>
          </a:xfrm>
        </p:grpSpPr>
        <p:sp>
          <p:nvSpPr>
            <p:cNvPr id="101" name="正方形/長方形 100">
              <a:extLst>
                <a:ext uri="{FF2B5EF4-FFF2-40B4-BE49-F238E27FC236}">
                  <a16:creationId xmlns:a16="http://schemas.microsoft.com/office/drawing/2014/main" id="{18042541-088D-9E20-DB07-598F6CE92051}"/>
                </a:ext>
              </a:extLst>
            </p:cNvPr>
            <p:cNvSpPr/>
            <p:nvPr/>
          </p:nvSpPr>
          <p:spPr>
            <a:xfrm>
              <a:off x="3927836" y="152803"/>
              <a:ext cx="3485072" cy="2415398"/>
            </a:xfrm>
            <a:prstGeom prst="rect">
              <a:avLst/>
            </a:prstGeom>
            <a:solidFill>
              <a:schemeClr val="tx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aphicFrame>
          <p:nvGraphicFramePr>
            <p:cNvPr id="102" name="オブジェクト 101">
              <a:extLst>
                <a:ext uri="{FF2B5EF4-FFF2-40B4-BE49-F238E27FC236}">
                  <a16:creationId xmlns:a16="http://schemas.microsoft.com/office/drawing/2014/main" id="{337D9904-CF47-64DD-659C-059A45C248F9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526144291"/>
                </p:ext>
              </p:extLst>
            </p:nvPr>
          </p:nvGraphicFramePr>
          <p:xfrm>
            <a:off x="4009098" y="2221460"/>
            <a:ext cx="2100262" cy="2587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19" imgW="1821145" imgH="259190" progId="Excel.Sheet.12">
                    <p:embed/>
                  </p:oleObj>
                </mc:Choice>
                <mc:Fallback>
                  <p:oleObj name="Worksheet" r:id="rId19" imgW="1821145" imgH="259190" progId="Excel.Sheet.12">
                    <p:embed/>
                    <p:pic>
                      <p:nvPicPr>
                        <p:cNvPr id="8" name="オブジェクト 7">
                          <a:extLst>
                            <a:ext uri="{FF2B5EF4-FFF2-40B4-BE49-F238E27FC236}">
                              <a16:creationId xmlns:a16="http://schemas.microsoft.com/office/drawing/2014/main" id="{481D3A6A-5793-9A94-D318-787C2558EA32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4009098" y="2221460"/>
                          <a:ext cx="2100262" cy="25876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3" name="オブジェクト 102">
              <a:extLst>
                <a:ext uri="{FF2B5EF4-FFF2-40B4-BE49-F238E27FC236}">
                  <a16:creationId xmlns:a16="http://schemas.microsoft.com/office/drawing/2014/main" id="{EFFCAC03-D451-3CFF-BB75-220B73DA0F4E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169670314"/>
                </p:ext>
              </p:extLst>
            </p:nvPr>
          </p:nvGraphicFramePr>
          <p:xfrm>
            <a:off x="6522110" y="2221460"/>
            <a:ext cx="814388" cy="2508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20" imgW="762142" imgH="251554" progId="Excel.Sheet.12">
                    <p:embed/>
                  </p:oleObj>
                </mc:Choice>
                <mc:Fallback>
                  <p:oleObj name="Worksheet" r:id="rId20" imgW="762142" imgH="251554" progId="Excel.Sheet.12">
                    <p:embed/>
                    <p:pic>
                      <p:nvPicPr>
                        <p:cNvPr id="11" name="オブジェクト 10">
                          <a:extLst>
                            <a:ext uri="{FF2B5EF4-FFF2-40B4-BE49-F238E27FC236}">
                              <a16:creationId xmlns:a16="http://schemas.microsoft.com/office/drawing/2014/main" id="{D30A33B3-9238-213C-DAC9-EA238DACC60E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6522110" y="2221460"/>
                          <a:ext cx="814388" cy="25082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4" name="正方形/長方形 103">
              <a:extLst>
                <a:ext uri="{FF2B5EF4-FFF2-40B4-BE49-F238E27FC236}">
                  <a16:creationId xmlns:a16="http://schemas.microsoft.com/office/drawing/2014/main" id="{D9842CEB-C345-A836-6996-DB53A9A26996}"/>
                </a:ext>
              </a:extLst>
            </p:cNvPr>
            <p:cNvSpPr/>
            <p:nvPr/>
          </p:nvSpPr>
          <p:spPr>
            <a:xfrm>
              <a:off x="6604912" y="1827563"/>
              <a:ext cx="821059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ja-JP" sz="240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650</a:t>
              </a:r>
              <a:r>
                <a:rPr lang="ja-JP" altLang="en-US" sz="1100" b="1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円</a:t>
              </a:r>
            </a:p>
          </p:txBody>
        </p:sp>
        <p:sp>
          <p:nvSpPr>
            <p:cNvPr id="105" name="正方形/長方形 104">
              <a:extLst>
                <a:ext uri="{FF2B5EF4-FFF2-40B4-BE49-F238E27FC236}">
                  <a16:creationId xmlns:a16="http://schemas.microsoft.com/office/drawing/2014/main" id="{0E9FFA98-B319-55FE-B53B-4A859767B38D}"/>
                </a:ext>
              </a:extLst>
            </p:cNvPr>
            <p:cNvSpPr/>
            <p:nvPr/>
          </p:nvSpPr>
          <p:spPr>
            <a:xfrm>
              <a:off x="3970890" y="1485822"/>
              <a:ext cx="2962671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ja-JP" altLang="en-US" sz="2400" b="0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しょかきうたげ（無料版）" panose="02000600000000000000" pitchFamily="2" charset="-128"/>
                  <a:ea typeface="しょかきうたげ（無料版）" panose="02000600000000000000" pitchFamily="2" charset="-128"/>
                </a:rPr>
                <a:t>パン・ド・カンパーニュ</a:t>
              </a:r>
            </a:p>
          </p:txBody>
        </p:sp>
        <p:sp>
          <p:nvSpPr>
            <p:cNvPr id="106" name="正方形/長方形 105">
              <a:extLst>
                <a:ext uri="{FF2B5EF4-FFF2-40B4-BE49-F238E27FC236}">
                  <a16:creationId xmlns:a16="http://schemas.microsoft.com/office/drawing/2014/main" id="{41344D51-B2C0-25A1-29DF-C9536DA75F80}"/>
                </a:ext>
              </a:extLst>
            </p:cNvPr>
            <p:cNvSpPr/>
            <p:nvPr/>
          </p:nvSpPr>
          <p:spPr>
            <a:xfrm>
              <a:off x="3970231" y="263195"/>
              <a:ext cx="3589444" cy="107721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ja-JP" altLang="en-US" sz="1600" b="0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パン・ド・カンパーニュは「田舎のパン」という</a:t>
              </a:r>
              <a:endParaRPr lang="en-US" altLang="ja-JP" sz="16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endParaRPr>
            </a:p>
            <a:p>
              <a:r>
                <a:rPr lang="ja-JP" altLang="en-US" sz="1600" b="0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意味。</a:t>
              </a:r>
            </a:p>
            <a:p>
              <a:r>
                <a:rPr lang="ja-JP" altLang="en-US" sz="1600" b="0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おすすめの食べ方は皮の内側が密になっている</a:t>
              </a:r>
              <a:endParaRPr lang="en-US" altLang="ja-JP" sz="16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endParaRPr>
            </a:p>
            <a:p>
              <a:r>
                <a:rPr lang="ja-JP" altLang="en-US" sz="1600" b="0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遊びメモ書き" panose="02000600000000000000" pitchFamily="2" charset="-128"/>
                  <a:ea typeface="遊びメモ書き" panose="02000600000000000000" pitchFamily="2" charset="-128"/>
                </a:rPr>
                <a:t>のでスライスしてサンドイッチにすると美味しいです。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171133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66005C15-5504-F7F4-6E4B-0E9F0ED6191F}"/>
              </a:ext>
            </a:extLst>
          </p:cNvPr>
          <p:cNvSpPr/>
          <p:nvPr/>
        </p:nvSpPr>
        <p:spPr>
          <a:xfrm>
            <a:off x="138022" y="172524"/>
            <a:ext cx="7290195" cy="5052614"/>
          </a:xfrm>
          <a:prstGeom prst="rect">
            <a:avLst/>
          </a:prstGeom>
          <a:solidFill>
            <a:schemeClr val="tx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9EF0414B-5104-E367-CDE3-F374CD2299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0398" l="625" r="91719">
                        <a14:foregroundMark x1="1719" y1="4684" x2="5000" y2="41218"/>
                        <a14:foregroundMark x1="5000" y1="41218" x2="10781" y2="54333"/>
                        <a14:foregroundMark x1="10781" y1="54333" x2="22813" y2="58548"/>
                        <a14:foregroundMark x1="22813" y1="58548" x2="47656" y2="32553"/>
                        <a14:foregroundMark x1="47656" y1="32553" x2="41563" y2="45433"/>
                        <a14:foregroundMark x1="41563" y1="45433" x2="37969" y2="60422"/>
                        <a14:foregroundMark x1="37969" y1="60422" x2="37656" y2="70960"/>
                        <a14:foregroundMark x1="14688" y1="60890" x2="4531" y2="59251"/>
                        <a14:foregroundMark x1="4531" y1="59251" x2="2344" y2="2576"/>
                        <a14:foregroundMark x1="2344" y1="2576" x2="32813" y2="9368"/>
                        <a14:foregroundMark x1="32813" y1="9368" x2="40156" y2="16393"/>
                        <a14:foregroundMark x1="40156" y1="16393" x2="43906" y2="25995"/>
                        <a14:foregroundMark x1="48281" y1="27166" x2="45156" y2="12646"/>
                        <a14:foregroundMark x1="45156" y1="12646" x2="37813" y2="4918"/>
                        <a14:foregroundMark x1="37813" y1="4918" x2="9688" y2="234"/>
                        <a14:foregroundMark x1="9688" y1="234" x2="4688" y2="5386"/>
                        <a14:foregroundMark x1="13281" y1="14988" x2="11563" y2="20141"/>
                        <a14:foregroundMark x1="781" y1="17330" x2="2188" y2="56206"/>
                        <a14:foregroundMark x1="11719" y1="37237" x2="13281" y2="37237"/>
                        <a14:foregroundMark x1="33438" y1="60890" x2="33594" y2="72834"/>
                        <a14:foregroundMark x1="33594" y1="72834" x2="40156" y2="83138"/>
                        <a14:foregroundMark x1="40156" y1="83138" x2="40156" y2="85012"/>
                        <a14:foregroundMark x1="42656" y1="90632" x2="76563" y2="73536"/>
                        <a14:foregroundMark x1="76563" y1="73536" x2="84688" y2="63466"/>
                        <a14:foregroundMark x1="84688" y1="63466" x2="89063" y2="49180"/>
                        <a14:foregroundMark x1="89063" y1="49180" x2="88438" y2="37471"/>
                        <a14:foregroundMark x1="73438" y1="52225" x2="53594" y2="61827"/>
                        <a14:foregroundMark x1="53594" y1="61827" x2="52812" y2="62529"/>
                        <a14:foregroundMark x1="62813" y1="50351" x2="77969" y2="44731"/>
                        <a14:foregroundMark x1="74688" y1="59719" x2="60156" y2="71194"/>
                        <a14:foregroundMark x1="60156" y1="71194" x2="50313" y2="73302"/>
                        <a14:foregroundMark x1="50313" y1="73302" x2="65625" y2="68618"/>
                        <a14:foregroundMark x1="65625" y1="68618" x2="59062" y2="78689"/>
                        <a14:foregroundMark x1="59062" y1="78689" x2="43906" y2="81967"/>
                        <a14:foregroundMark x1="89219" y1="34660" x2="91719" y2="48478"/>
                        <a14:foregroundMark x1="91719" y1="48478" x2="90781" y2="597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197" y="193801"/>
            <a:ext cx="3789363" cy="2528216"/>
          </a:xfrm>
          <a:prstGeom prst="rect">
            <a:avLst/>
          </a:prstGeom>
        </p:spPr>
      </p:pic>
      <p:graphicFrame>
        <p:nvGraphicFramePr>
          <p:cNvPr id="7" name="オブジェクト 6">
            <a:extLst>
              <a:ext uri="{FF2B5EF4-FFF2-40B4-BE49-F238E27FC236}">
                <a16:creationId xmlns:a16="http://schemas.microsoft.com/office/drawing/2014/main" id="{FD4D2585-D216-7A2F-F709-62875541A54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7955644"/>
              </p:ext>
            </p:extLst>
          </p:nvPr>
        </p:nvGraphicFramePr>
        <p:xfrm>
          <a:off x="372313" y="4582605"/>
          <a:ext cx="4948987" cy="5539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1821145" imgH="259190" progId="Excel.Sheet.12">
                  <p:embed/>
                </p:oleObj>
              </mc:Choice>
              <mc:Fallback>
                <p:oleObj name="Worksheet" r:id="rId4" imgW="1821145" imgH="259190" progId="Excel.Sheet.12">
                  <p:embed/>
                  <p:pic>
                    <p:nvPicPr>
                      <p:cNvPr id="40" name="オブジェクト 39">
                        <a:extLst>
                          <a:ext uri="{FF2B5EF4-FFF2-40B4-BE49-F238E27FC236}">
                            <a16:creationId xmlns:a16="http://schemas.microsoft.com/office/drawing/2014/main" id="{E18CC68F-FF3A-A00C-C041-D2582A894F4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72313" y="4582605"/>
                        <a:ext cx="4948987" cy="55399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オブジェクト 7">
            <a:extLst>
              <a:ext uri="{FF2B5EF4-FFF2-40B4-BE49-F238E27FC236}">
                <a16:creationId xmlns:a16="http://schemas.microsoft.com/office/drawing/2014/main" id="{3C78C595-7C6F-B8B4-12FB-D02A120D519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935903"/>
              </p:ext>
            </p:extLst>
          </p:nvPr>
        </p:nvGraphicFramePr>
        <p:xfrm>
          <a:off x="6006511" y="4582605"/>
          <a:ext cx="1214147" cy="5539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6" imgW="762142" imgH="251554" progId="Excel.Sheet.12">
                  <p:embed/>
                </p:oleObj>
              </mc:Choice>
              <mc:Fallback>
                <p:oleObj name="Worksheet" r:id="rId6" imgW="762142" imgH="251554" progId="Excel.Sheet.12">
                  <p:embed/>
                  <p:pic>
                    <p:nvPicPr>
                      <p:cNvPr id="41" name="オブジェクト 40">
                        <a:extLst>
                          <a:ext uri="{FF2B5EF4-FFF2-40B4-BE49-F238E27FC236}">
                            <a16:creationId xmlns:a16="http://schemas.microsoft.com/office/drawing/2014/main" id="{FD4F4C3D-CCFE-59B1-C67F-9EC8731A115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006511" y="4582605"/>
                        <a:ext cx="1214147" cy="55399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090939C9-0192-74CD-32ED-B365A2B065B6}"/>
              </a:ext>
            </a:extLst>
          </p:cNvPr>
          <p:cNvSpPr/>
          <p:nvPr/>
        </p:nvSpPr>
        <p:spPr>
          <a:xfrm>
            <a:off x="6071471" y="3959429"/>
            <a:ext cx="126348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650</a:t>
            </a:r>
            <a:r>
              <a:rPr lang="ja-JP" altLang="en-US" sz="20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円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51FE5B3C-9F54-2B83-A715-7F1186A4C157}"/>
              </a:ext>
            </a:extLst>
          </p:cNvPr>
          <p:cNvSpPr/>
          <p:nvPr/>
        </p:nvSpPr>
        <p:spPr>
          <a:xfrm>
            <a:off x="2522422" y="2086001"/>
            <a:ext cx="481253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しょかきうたげ（無料版）" panose="02000600000000000000" pitchFamily="2" charset="-128"/>
                <a:ea typeface="しょかきうたげ（無料版）" panose="02000600000000000000" pitchFamily="2" charset="-128"/>
              </a:rPr>
              <a:t>パン・ド・カンパーニュ</a:t>
            </a: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97D49400-D015-446E-F243-1D9B01479CE2}"/>
              </a:ext>
            </a:extLst>
          </p:cNvPr>
          <p:cNvSpPr/>
          <p:nvPr/>
        </p:nvSpPr>
        <p:spPr>
          <a:xfrm>
            <a:off x="438396" y="2865757"/>
            <a:ext cx="6736139" cy="138499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28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rPr>
              <a:t>パン・ド・カンパーニュは「田舎のパン」という意味。</a:t>
            </a:r>
          </a:p>
          <a:p>
            <a:r>
              <a:rPr lang="ja-JP" altLang="en-US" sz="28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rPr>
              <a:t>おすすめの食べ方は皮の内側が密になっているので</a:t>
            </a:r>
            <a:endParaRPr lang="en-US" altLang="ja-JP" sz="28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遊びメモ書き" panose="02000600000000000000" pitchFamily="2" charset="-128"/>
              <a:ea typeface="遊びメモ書き" panose="02000600000000000000" pitchFamily="2" charset="-128"/>
            </a:endParaRPr>
          </a:p>
          <a:p>
            <a:r>
              <a:rPr lang="ja-JP" altLang="en-US" sz="28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rPr>
              <a:t>スライスしてサンドイッチにすると美味しいです。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4072E760-5658-48F5-3F01-E9EE4B759516}"/>
              </a:ext>
            </a:extLst>
          </p:cNvPr>
          <p:cNvSpPr/>
          <p:nvPr/>
        </p:nvSpPr>
        <p:spPr>
          <a:xfrm>
            <a:off x="3507095" y="405945"/>
            <a:ext cx="3700052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32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rPr>
              <a:t>クセを抑えた</a:t>
            </a:r>
            <a:endParaRPr lang="en-US" altLang="ja-JP" sz="32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遊びメモ書き" panose="02000600000000000000" pitchFamily="2" charset="-128"/>
              <a:ea typeface="遊びメモ書き" panose="02000600000000000000" pitchFamily="2" charset="-128"/>
            </a:endParaRPr>
          </a:p>
          <a:p>
            <a:r>
              <a:rPr lang="ja-JP" altLang="en-US" sz="32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rPr>
              <a:t>　　パン酵母で</a:t>
            </a:r>
            <a:endParaRPr lang="en-US" altLang="ja-JP" sz="32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遊びメモ書き" panose="02000600000000000000" pitchFamily="2" charset="-128"/>
              <a:ea typeface="遊びメモ書き" panose="02000600000000000000" pitchFamily="2" charset="-128"/>
            </a:endParaRPr>
          </a:p>
          <a:p>
            <a:r>
              <a:rPr lang="ja-JP" altLang="en-US" sz="32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rPr>
              <a:t>　　　発酵させました！</a:t>
            </a: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E4CABA79-0987-76CD-9C60-2A00D7EE1C44}"/>
              </a:ext>
            </a:extLst>
          </p:cNvPr>
          <p:cNvSpPr/>
          <p:nvPr/>
        </p:nvSpPr>
        <p:spPr>
          <a:xfrm>
            <a:off x="150722" y="5466675"/>
            <a:ext cx="7290195" cy="5052614"/>
          </a:xfrm>
          <a:prstGeom prst="rect">
            <a:avLst/>
          </a:prstGeom>
          <a:solidFill>
            <a:schemeClr val="tx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018E2459-4BEB-9A62-71FF-AF1C2E1531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0398" l="625" r="91719">
                        <a14:foregroundMark x1="1719" y1="4684" x2="5000" y2="41218"/>
                        <a14:foregroundMark x1="5000" y1="41218" x2="10781" y2="54333"/>
                        <a14:foregroundMark x1="10781" y1="54333" x2="22813" y2="58548"/>
                        <a14:foregroundMark x1="22813" y1="58548" x2="47656" y2="32553"/>
                        <a14:foregroundMark x1="47656" y1="32553" x2="41563" y2="45433"/>
                        <a14:foregroundMark x1="41563" y1="45433" x2="37969" y2="60422"/>
                        <a14:foregroundMark x1="37969" y1="60422" x2="37656" y2="70960"/>
                        <a14:foregroundMark x1="14688" y1="60890" x2="4531" y2="59251"/>
                        <a14:foregroundMark x1="4531" y1="59251" x2="2344" y2="2576"/>
                        <a14:foregroundMark x1="2344" y1="2576" x2="32813" y2="9368"/>
                        <a14:foregroundMark x1="32813" y1="9368" x2="40156" y2="16393"/>
                        <a14:foregroundMark x1="40156" y1="16393" x2="43906" y2="25995"/>
                        <a14:foregroundMark x1="48281" y1="27166" x2="45156" y2="12646"/>
                        <a14:foregroundMark x1="45156" y1="12646" x2="37813" y2="4918"/>
                        <a14:foregroundMark x1="37813" y1="4918" x2="9688" y2="234"/>
                        <a14:foregroundMark x1="9688" y1="234" x2="4688" y2="5386"/>
                        <a14:foregroundMark x1="13281" y1="14988" x2="11563" y2="20141"/>
                        <a14:foregroundMark x1="781" y1="17330" x2="2188" y2="56206"/>
                        <a14:foregroundMark x1="11719" y1="37237" x2="13281" y2="37237"/>
                        <a14:foregroundMark x1="33438" y1="60890" x2="33594" y2="72834"/>
                        <a14:foregroundMark x1="33594" y1="72834" x2="40156" y2="83138"/>
                        <a14:foregroundMark x1="40156" y1="83138" x2="40156" y2="85012"/>
                        <a14:foregroundMark x1="42656" y1="90632" x2="76563" y2="73536"/>
                        <a14:foregroundMark x1="76563" y1="73536" x2="84688" y2="63466"/>
                        <a14:foregroundMark x1="84688" y1="63466" x2="89063" y2="49180"/>
                        <a14:foregroundMark x1="89063" y1="49180" x2="88438" y2="37471"/>
                        <a14:foregroundMark x1="73438" y1="52225" x2="53594" y2="61827"/>
                        <a14:foregroundMark x1="53594" y1="61827" x2="52812" y2="62529"/>
                        <a14:foregroundMark x1="62813" y1="50351" x2="77969" y2="44731"/>
                        <a14:foregroundMark x1="74688" y1="59719" x2="60156" y2="71194"/>
                        <a14:foregroundMark x1="60156" y1="71194" x2="50313" y2="73302"/>
                        <a14:foregroundMark x1="50313" y1="73302" x2="65625" y2="68618"/>
                        <a14:foregroundMark x1="65625" y1="68618" x2="59062" y2="78689"/>
                        <a14:foregroundMark x1="59062" y1="78689" x2="43906" y2="81967"/>
                        <a14:foregroundMark x1="89219" y1="34660" x2="91719" y2="48478"/>
                        <a14:foregroundMark x1="91719" y1="48478" x2="90781" y2="597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897" y="5487952"/>
            <a:ext cx="3789363" cy="2528216"/>
          </a:xfrm>
          <a:prstGeom prst="rect">
            <a:avLst/>
          </a:prstGeom>
        </p:spPr>
      </p:pic>
      <p:graphicFrame>
        <p:nvGraphicFramePr>
          <p:cNvPr id="16" name="オブジェクト 15">
            <a:extLst>
              <a:ext uri="{FF2B5EF4-FFF2-40B4-BE49-F238E27FC236}">
                <a16:creationId xmlns:a16="http://schemas.microsoft.com/office/drawing/2014/main" id="{87FA74D5-3B3A-6F32-43B4-619EAD89DB5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7214376"/>
              </p:ext>
            </p:extLst>
          </p:nvPr>
        </p:nvGraphicFramePr>
        <p:xfrm>
          <a:off x="385013" y="9876756"/>
          <a:ext cx="4948987" cy="5539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8" imgW="1821145" imgH="259190" progId="Excel.Sheet.12">
                  <p:embed/>
                </p:oleObj>
              </mc:Choice>
              <mc:Fallback>
                <p:oleObj name="Worksheet" r:id="rId8" imgW="1821145" imgH="259190" progId="Excel.Sheet.12">
                  <p:embed/>
                  <p:pic>
                    <p:nvPicPr>
                      <p:cNvPr id="7" name="オブジェクト 6">
                        <a:extLst>
                          <a:ext uri="{FF2B5EF4-FFF2-40B4-BE49-F238E27FC236}">
                            <a16:creationId xmlns:a16="http://schemas.microsoft.com/office/drawing/2014/main" id="{FD4D2585-D216-7A2F-F709-62875541A54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85013" y="9876756"/>
                        <a:ext cx="4948987" cy="55399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オブジェクト 16">
            <a:extLst>
              <a:ext uri="{FF2B5EF4-FFF2-40B4-BE49-F238E27FC236}">
                <a16:creationId xmlns:a16="http://schemas.microsoft.com/office/drawing/2014/main" id="{DBB20D30-535F-3F99-8EC8-C9666A9D185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306726"/>
              </p:ext>
            </p:extLst>
          </p:nvPr>
        </p:nvGraphicFramePr>
        <p:xfrm>
          <a:off x="6019211" y="9876756"/>
          <a:ext cx="1214147" cy="5539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10" imgW="762142" imgH="251554" progId="Excel.Sheet.12">
                  <p:embed/>
                </p:oleObj>
              </mc:Choice>
              <mc:Fallback>
                <p:oleObj name="Worksheet" r:id="rId10" imgW="762142" imgH="251554" progId="Excel.Sheet.12">
                  <p:embed/>
                  <p:pic>
                    <p:nvPicPr>
                      <p:cNvPr id="8" name="オブジェクト 7">
                        <a:extLst>
                          <a:ext uri="{FF2B5EF4-FFF2-40B4-BE49-F238E27FC236}">
                            <a16:creationId xmlns:a16="http://schemas.microsoft.com/office/drawing/2014/main" id="{3C78C595-7C6F-B8B4-12FB-D02A120D519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6019211" y="9876756"/>
                        <a:ext cx="1214147" cy="55399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54E01EA2-8C56-0280-E44B-4ECFDF5A3BFA}"/>
              </a:ext>
            </a:extLst>
          </p:cNvPr>
          <p:cNvSpPr/>
          <p:nvPr/>
        </p:nvSpPr>
        <p:spPr>
          <a:xfrm>
            <a:off x="6084171" y="9253580"/>
            <a:ext cx="126348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650</a:t>
            </a:r>
            <a:r>
              <a:rPr lang="ja-JP" altLang="en-US" sz="20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円</a:t>
            </a: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AE1F5AFD-3011-2B01-1035-557D6BC8563A}"/>
              </a:ext>
            </a:extLst>
          </p:cNvPr>
          <p:cNvSpPr/>
          <p:nvPr/>
        </p:nvSpPr>
        <p:spPr>
          <a:xfrm>
            <a:off x="2535122" y="7380152"/>
            <a:ext cx="481253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しょかきうたげ（無料版）" panose="02000600000000000000" pitchFamily="2" charset="-128"/>
                <a:ea typeface="しょかきうたげ（無料版）" panose="02000600000000000000" pitchFamily="2" charset="-128"/>
              </a:rPr>
              <a:t>パン・ド・カンパーニュ</a:t>
            </a:r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FCE9F2CD-3F85-A7EB-871D-C8A07A081CE7}"/>
              </a:ext>
            </a:extLst>
          </p:cNvPr>
          <p:cNvSpPr/>
          <p:nvPr/>
        </p:nvSpPr>
        <p:spPr>
          <a:xfrm>
            <a:off x="451096" y="8159908"/>
            <a:ext cx="6736139" cy="138499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28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rPr>
              <a:t>パン・ド・カンパーニュは「田舎のパン」という意味。</a:t>
            </a:r>
          </a:p>
          <a:p>
            <a:r>
              <a:rPr lang="ja-JP" altLang="en-US" sz="28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rPr>
              <a:t>おすすめの食べ方は皮の内側が密になっているので</a:t>
            </a:r>
            <a:endParaRPr lang="en-US" altLang="ja-JP" sz="28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遊びメモ書き" panose="02000600000000000000" pitchFamily="2" charset="-128"/>
              <a:ea typeface="遊びメモ書き" panose="02000600000000000000" pitchFamily="2" charset="-128"/>
            </a:endParaRPr>
          </a:p>
          <a:p>
            <a:r>
              <a:rPr lang="ja-JP" altLang="en-US" sz="28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rPr>
              <a:t>スライスしてサンドイッチにすると美味しいです。</a:t>
            </a:r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737D233A-BC6E-7624-CA3A-AEFA399B023B}"/>
              </a:ext>
            </a:extLst>
          </p:cNvPr>
          <p:cNvSpPr/>
          <p:nvPr/>
        </p:nvSpPr>
        <p:spPr>
          <a:xfrm>
            <a:off x="3519795" y="5700096"/>
            <a:ext cx="3700052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32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rPr>
              <a:t>クセを抑えた</a:t>
            </a:r>
            <a:endParaRPr lang="en-US" altLang="ja-JP" sz="32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遊びメモ書き" panose="02000600000000000000" pitchFamily="2" charset="-128"/>
              <a:ea typeface="遊びメモ書き" panose="02000600000000000000" pitchFamily="2" charset="-128"/>
            </a:endParaRPr>
          </a:p>
          <a:p>
            <a:r>
              <a:rPr lang="ja-JP" altLang="en-US" sz="32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rPr>
              <a:t>　　パン酵母で</a:t>
            </a:r>
            <a:endParaRPr lang="en-US" altLang="ja-JP" sz="32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遊びメモ書き" panose="02000600000000000000" pitchFamily="2" charset="-128"/>
              <a:ea typeface="遊びメモ書き" panose="02000600000000000000" pitchFamily="2" charset="-128"/>
            </a:endParaRPr>
          </a:p>
          <a:p>
            <a:r>
              <a:rPr lang="ja-JP" altLang="en-US" sz="32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rPr>
              <a:t>　　　発酵させました！</a:t>
            </a:r>
          </a:p>
        </p:txBody>
      </p:sp>
    </p:spTree>
    <p:extLst>
      <p:ext uri="{BB962C8B-B14F-4D97-AF65-F5344CB8AC3E}">
        <p14:creationId xmlns:p14="http://schemas.microsoft.com/office/powerpoint/2010/main" val="13416672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53200819-5D39-A191-9288-9FAFF454C7BE}"/>
              </a:ext>
            </a:extLst>
          </p:cNvPr>
          <p:cNvSpPr/>
          <p:nvPr/>
        </p:nvSpPr>
        <p:spPr>
          <a:xfrm>
            <a:off x="853481" y="1024071"/>
            <a:ext cx="5796951" cy="8643669"/>
          </a:xfrm>
          <a:prstGeom prst="rect">
            <a:avLst/>
          </a:prstGeom>
          <a:solidFill>
            <a:schemeClr val="tx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41778E5-6F06-ADBE-400B-38F5EFFE1F36}"/>
              </a:ext>
            </a:extLst>
          </p:cNvPr>
          <p:cNvSpPr/>
          <p:nvPr/>
        </p:nvSpPr>
        <p:spPr>
          <a:xfrm>
            <a:off x="958599" y="6537930"/>
            <a:ext cx="5739072" cy="267765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28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rPr>
              <a:t>季節のフルーツやナッツ、お好みのチーズ、</a:t>
            </a:r>
            <a:endParaRPr lang="en-US" altLang="ja-JP" sz="28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遊びメモ書き" panose="02000600000000000000" pitchFamily="2" charset="-128"/>
              <a:ea typeface="遊びメモ書き" panose="02000600000000000000" pitchFamily="2" charset="-128"/>
            </a:endParaRPr>
          </a:p>
          <a:p>
            <a:r>
              <a:rPr lang="ja-JP" altLang="en-US" sz="28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rPr>
              <a:t>生ハム、サラミを自由に組み合わせて</a:t>
            </a:r>
            <a:endParaRPr lang="en-US" altLang="ja-JP" sz="28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遊びメモ書き" panose="02000600000000000000" pitchFamily="2" charset="-128"/>
              <a:ea typeface="遊びメモ書き" panose="02000600000000000000" pitchFamily="2" charset="-128"/>
            </a:endParaRPr>
          </a:p>
          <a:p>
            <a:r>
              <a:rPr lang="ja-JP" altLang="en-US" sz="28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rPr>
              <a:t>楽しむオープンサンド。</a:t>
            </a:r>
            <a:endParaRPr lang="en-US" altLang="ja-JP" sz="28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遊びメモ書き" panose="02000600000000000000" pitchFamily="2" charset="-128"/>
              <a:ea typeface="遊びメモ書き" panose="02000600000000000000" pitchFamily="2" charset="-128"/>
            </a:endParaRPr>
          </a:p>
          <a:p>
            <a:r>
              <a:rPr lang="ja-JP" altLang="en-US" sz="28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rPr>
              <a:t>フレッシュタなカッテージチーズ</a:t>
            </a:r>
            <a:r>
              <a:rPr lang="ja-JP" altLang="en-US" sz="2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rPr>
              <a:t>や</a:t>
            </a:r>
            <a:r>
              <a:rPr lang="ja-JP" altLang="en-US" sz="28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rPr>
              <a:t>白カビタイプの</a:t>
            </a:r>
            <a:endParaRPr lang="en-US" altLang="ja-JP" sz="28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遊びメモ書き" panose="02000600000000000000" pitchFamily="2" charset="-128"/>
              <a:ea typeface="遊びメモ書き" panose="02000600000000000000" pitchFamily="2" charset="-128"/>
            </a:endParaRPr>
          </a:p>
          <a:p>
            <a:r>
              <a:rPr lang="ja-JP" altLang="en-US" sz="28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rPr>
              <a:t>カマンベール、青カビタイプのフルムダンベール</a:t>
            </a:r>
            <a:endParaRPr lang="en-US" altLang="ja-JP" sz="28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遊びメモ書き" panose="02000600000000000000" pitchFamily="2" charset="-128"/>
              <a:ea typeface="遊びメモ書き" panose="02000600000000000000" pitchFamily="2" charset="-128"/>
            </a:endParaRPr>
          </a:p>
          <a:p>
            <a:r>
              <a:rPr lang="ja-JP" altLang="en-US" sz="28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rPr>
              <a:t>を使って、ご試食いただきます。</a:t>
            </a:r>
            <a:endParaRPr lang="en-US" altLang="ja-JP" sz="28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遊びメモ書き" panose="02000600000000000000" pitchFamily="2" charset="-128"/>
              <a:ea typeface="遊びメモ書き" panose="02000600000000000000" pitchFamily="2" charset="-128"/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A0CF0A33-B4B9-9316-841B-849708748F40}"/>
              </a:ext>
            </a:extLst>
          </p:cNvPr>
          <p:cNvSpPr/>
          <p:nvPr/>
        </p:nvSpPr>
        <p:spPr>
          <a:xfrm>
            <a:off x="1020598" y="5181434"/>
            <a:ext cx="5518983" cy="1017032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Plain">
              <a:avLst/>
            </a:prstTxWarp>
            <a:spAutoFit/>
          </a:bodyPr>
          <a:lstStyle/>
          <a:p>
            <a:r>
              <a:rPr lang="ja-JP" altLang="en-US" sz="4000" b="0" cap="none" spc="0" dirty="0">
                <a:ln w="53975">
                  <a:solidFill>
                    <a:schemeClr val="bg1">
                      <a:lumMod val="95000"/>
                    </a:schemeClr>
                  </a:solidFill>
                </a:ln>
                <a:solidFill>
                  <a:schemeClr val="bg1"/>
                </a:solidFill>
                <a:latin typeface="しょかきうたげ（無料版）" panose="02000600000000000000" pitchFamily="2" charset="-128"/>
                <a:ea typeface="しょかきうたげ（無料版）" panose="02000600000000000000" pitchFamily="2" charset="-128"/>
              </a:rPr>
              <a:t>パン・ド・カンパーニュ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573597B2-BAD6-AAA3-E93B-5B4CD4446A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51280">
            <a:off x="856378" y="950796"/>
            <a:ext cx="2892681" cy="1916401"/>
          </a:xfrm>
          <a:prstGeom prst="rect">
            <a:avLst/>
          </a:prstGeom>
        </p:spPr>
      </p:pic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5D09D40E-3C80-980C-60E5-21E653D36772}"/>
              </a:ext>
            </a:extLst>
          </p:cNvPr>
          <p:cNvGrpSpPr/>
          <p:nvPr/>
        </p:nvGrpSpPr>
        <p:grpSpPr>
          <a:xfrm>
            <a:off x="361403" y="3324088"/>
            <a:ext cx="6178178" cy="441501"/>
            <a:chOff x="1467470" y="2498165"/>
            <a:chExt cx="6178178" cy="441501"/>
          </a:xfrm>
        </p:grpSpPr>
        <p:sp>
          <p:nvSpPr>
            <p:cNvPr id="9" name="円弧 8">
              <a:extLst>
                <a:ext uri="{FF2B5EF4-FFF2-40B4-BE49-F238E27FC236}">
                  <a16:creationId xmlns:a16="http://schemas.microsoft.com/office/drawing/2014/main" id="{0734848F-18BA-745B-502E-E0F85A993D65}"/>
                </a:ext>
              </a:extLst>
            </p:cNvPr>
            <p:cNvSpPr/>
            <p:nvPr/>
          </p:nvSpPr>
          <p:spPr>
            <a:xfrm rot="20920548">
              <a:off x="1467470" y="2498165"/>
              <a:ext cx="5756765" cy="226729"/>
            </a:xfrm>
            <a:prstGeom prst="arc">
              <a:avLst/>
            </a:prstGeom>
            <a:ln w="142875"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円弧 9">
              <a:extLst>
                <a:ext uri="{FF2B5EF4-FFF2-40B4-BE49-F238E27FC236}">
                  <a16:creationId xmlns:a16="http://schemas.microsoft.com/office/drawing/2014/main" id="{DF82BF52-56E3-4DB9-7033-722CFAC53F84}"/>
                </a:ext>
              </a:extLst>
            </p:cNvPr>
            <p:cNvSpPr/>
            <p:nvPr/>
          </p:nvSpPr>
          <p:spPr>
            <a:xfrm rot="20920548">
              <a:off x="1888883" y="2712937"/>
              <a:ext cx="5756765" cy="226729"/>
            </a:xfrm>
            <a:prstGeom prst="arc">
              <a:avLst/>
            </a:prstGeom>
            <a:ln w="142875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" name="円弧 10">
              <a:extLst>
                <a:ext uri="{FF2B5EF4-FFF2-40B4-BE49-F238E27FC236}">
                  <a16:creationId xmlns:a16="http://schemas.microsoft.com/office/drawing/2014/main" id="{C78D94FB-A01D-B9AF-DC87-D04E40946D77}"/>
                </a:ext>
              </a:extLst>
            </p:cNvPr>
            <p:cNvSpPr/>
            <p:nvPr/>
          </p:nvSpPr>
          <p:spPr>
            <a:xfrm rot="20920548">
              <a:off x="1718653" y="2596937"/>
              <a:ext cx="5756765" cy="226729"/>
            </a:xfrm>
            <a:prstGeom prst="arc">
              <a:avLst/>
            </a:prstGeom>
            <a:ln w="142875">
              <a:solidFill>
                <a:srgbClr val="FFFF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5E76DD4D-A50A-5911-AA98-37D45B985462}"/>
              </a:ext>
            </a:extLst>
          </p:cNvPr>
          <p:cNvSpPr/>
          <p:nvPr/>
        </p:nvSpPr>
        <p:spPr>
          <a:xfrm rot="21132383">
            <a:off x="3772676" y="2273049"/>
            <a:ext cx="285526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4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しょかきうたげ（無料版）" panose="02000600000000000000" pitchFamily="2" charset="-128"/>
                <a:ea typeface="しょかきうたげ（無料版）" panose="02000600000000000000" pitchFamily="2" charset="-128"/>
              </a:rPr>
              <a:t>ご試食</a:t>
            </a:r>
            <a:r>
              <a:rPr lang="ja-JP" alt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しょかきうたげ（無料版）" panose="02000600000000000000" pitchFamily="2" charset="-128"/>
                <a:ea typeface="しょかきうたげ（無料版）" panose="02000600000000000000" pitchFamily="2" charset="-128"/>
              </a:rPr>
              <a:t>セール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B6EE7A4A-553C-9321-4FA5-A18E7BE5281A}"/>
              </a:ext>
            </a:extLst>
          </p:cNvPr>
          <p:cNvSpPr/>
          <p:nvPr/>
        </p:nvSpPr>
        <p:spPr>
          <a:xfrm>
            <a:off x="1020598" y="3569209"/>
            <a:ext cx="509626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ja-JP" sz="2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rPr>
              <a:t>8</a:t>
            </a:r>
            <a:r>
              <a:rPr lang="ja-JP" altLang="en-US" sz="2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rPr>
              <a:t>月</a:t>
            </a:r>
            <a:r>
              <a:rPr lang="en-US" altLang="ja-JP" sz="2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rPr>
              <a:t>1</a:t>
            </a:r>
            <a:r>
              <a:rPr lang="ja-JP" altLang="en-US" sz="2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rPr>
              <a:t>日</a:t>
            </a:r>
            <a:r>
              <a:rPr lang="en-US" altLang="ja-JP" sz="2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rPr>
              <a:t>(</a:t>
            </a:r>
            <a:r>
              <a:rPr lang="ja-JP" altLang="en-US" sz="2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rPr>
              <a:t>木</a:t>
            </a:r>
            <a:r>
              <a:rPr lang="en-US" altLang="ja-JP" sz="2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rPr>
              <a:t>)</a:t>
            </a:r>
            <a:r>
              <a:rPr lang="ja-JP" altLang="en-US" sz="2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rPr>
              <a:t>～</a:t>
            </a:r>
            <a:r>
              <a:rPr lang="en-US" altLang="ja-JP" sz="2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rPr>
              <a:t>7</a:t>
            </a:r>
            <a:r>
              <a:rPr lang="ja-JP" altLang="en-US" sz="2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rPr>
              <a:t>日</a:t>
            </a:r>
            <a:r>
              <a:rPr lang="en-US" altLang="ja-JP" sz="2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rPr>
              <a:t>(</a:t>
            </a:r>
            <a:r>
              <a:rPr lang="ja-JP" altLang="en-US" sz="2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rPr>
              <a:t>水</a:t>
            </a:r>
            <a:r>
              <a:rPr lang="en-US" altLang="ja-JP" sz="2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rPr>
              <a:t>)</a:t>
            </a:r>
            <a:r>
              <a:rPr lang="ja-JP" altLang="en-US" sz="2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rPr>
              <a:t>　毎日</a:t>
            </a:r>
            <a:r>
              <a:rPr lang="en-US" altLang="ja-JP" sz="2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rPr>
              <a:t>9</a:t>
            </a:r>
            <a:r>
              <a:rPr lang="ja-JP" altLang="en-US" sz="2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rPr>
              <a:t>時～</a:t>
            </a:r>
            <a:endParaRPr lang="ja-JP" altLang="en-US" sz="28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遊びメモ書き" panose="02000600000000000000" pitchFamily="2" charset="-128"/>
              <a:ea typeface="遊びメモ書き" panose="02000600000000000000" pitchFamily="2" charset="-128"/>
            </a:endParaRP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FF54438E-485A-19BA-3E09-16A76EDB9544}"/>
              </a:ext>
            </a:extLst>
          </p:cNvPr>
          <p:cNvSpPr/>
          <p:nvPr/>
        </p:nvSpPr>
        <p:spPr>
          <a:xfrm>
            <a:off x="958599" y="4125060"/>
            <a:ext cx="5291833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2800" b="1" cap="none" spc="0" dirty="0">
                <a:ln w="1905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rPr>
              <a:t>きっと</a:t>
            </a:r>
            <a:endParaRPr lang="en-US" altLang="ja-JP" sz="2800" b="1" cap="none" spc="0" dirty="0">
              <a:ln w="1905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遊びメモ書き" panose="02000600000000000000" pitchFamily="2" charset="-128"/>
              <a:ea typeface="遊びメモ書き" panose="02000600000000000000" pitchFamily="2" charset="-128"/>
            </a:endParaRPr>
          </a:p>
          <a:p>
            <a:r>
              <a:rPr lang="ja-JP" altLang="en-US" sz="3200" b="1" cap="none" spc="0" dirty="0">
                <a:ln w="1905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rPr>
              <a:t>パン・ド・カンパーニュの虜になる</a:t>
            </a:r>
            <a:r>
              <a:rPr lang="en-US" altLang="ja-JP" sz="3200" b="1" cap="none" spc="0" dirty="0">
                <a:ln w="1905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rPr>
              <a:t>1</a:t>
            </a:r>
            <a:r>
              <a:rPr lang="ja-JP" altLang="en-US" sz="3200" b="1" cap="none" spc="0" dirty="0">
                <a:ln w="1905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rPr>
              <a:t>週間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1785EA98-444B-1205-7B48-F268C72CB9F6}"/>
              </a:ext>
            </a:extLst>
          </p:cNvPr>
          <p:cNvSpPr/>
          <p:nvPr/>
        </p:nvSpPr>
        <p:spPr>
          <a:xfrm>
            <a:off x="4050819" y="1790387"/>
            <a:ext cx="190468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2800" b="1" cap="none" spc="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  <a:latin typeface="遊びメモ書き" panose="02000600000000000000" pitchFamily="2" charset="-128"/>
                <a:ea typeface="遊びメモ書き" panose="02000600000000000000" pitchFamily="2" charset="-128"/>
              </a:rPr>
              <a:t>先着</a:t>
            </a:r>
            <a:r>
              <a:rPr lang="en-US" altLang="ja-JP" sz="2800" b="1" cap="none" spc="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  <a:latin typeface="遊びメモ書き" panose="02000600000000000000" pitchFamily="2" charset="-128"/>
                <a:ea typeface="遊びメモ書き" panose="02000600000000000000" pitchFamily="2" charset="-128"/>
              </a:rPr>
              <a:t>50</a:t>
            </a:r>
            <a:r>
              <a:rPr lang="ja-JP" altLang="en-US" sz="2800" b="1" cap="none" spc="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  <a:latin typeface="遊びメモ書き" panose="02000600000000000000" pitchFamily="2" charset="-128"/>
                <a:ea typeface="遊びメモ書き" panose="02000600000000000000" pitchFamily="2" charset="-128"/>
              </a:rPr>
              <a:t>名様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281EFF6C-D404-8711-DA28-1A1E453E36EF}"/>
              </a:ext>
            </a:extLst>
          </p:cNvPr>
          <p:cNvSpPr/>
          <p:nvPr/>
        </p:nvSpPr>
        <p:spPr>
          <a:xfrm>
            <a:off x="3779837" y="1166534"/>
            <a:ext cx="2872902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2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しょかきうたげ（無料版）" panose="02000600000000000000" pitchFamily="2" charset="-128"/>
                <a:ea typeface="しょかきうたげ（無料版）" panose="02000600000000000000" pitchFamily="2" charset="-128"/>
              </a:rPr>
              <a:t>ベイクショップ・ブロート　</a:t>
            </a: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DC5150E6-6426-CAB5-6D59-24B3BBCC9776}"/>
              </a:ext>
            </a:extLst>
          </p:cNvPr>
          <p:cNvSpPr/>
          <p:nvPr/>
        </p:nvSpPr>
        <p:spPr>
          <a:xfrm rot="20807645">
            <a:off x="1015518" y="2717989"/>
            <a:ext cx="305724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2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rPr>
              <a:t>～～～～～～～～</a:t>
            </a:r>
            <a:endParaRPr lang="ja-JP" altLang="en-US" sz="28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遊びメモ書き" panose="02000600000000000000" pitchFamily="2" charset="-128"/>
              <a:ea typeface="遊びメモ書き" panose="02000600000000000000" pitchFamily="2" charset="-128"/>
            </a:endParaRP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BFB65FA4-91EF-372B-0B30-96305E219D83}"/>
              </a:ext>
            </a:extLst>
          </p:cNvPr>
          <p:cNvSpPr/>
          <p:nvPr/>
        </p:nvSpPr>
        <p:spPr>
          <a:xfrm rot="4668201">
            <a:off x="2670039" y="1290814"/>
            <a:ext cx="233910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2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rPr>
              <a:t>～～～～～～</a:t>
            </a:r>
            <a:endParaRPr lang="ja-JP" altLang="en-US" sz="28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遊びメモ書き" panose="02000600000000000000" pitchFamily="2" charset="-128"/>
              <a:ea typeface="遊びメモ書き" panose="02000600000000000000" pitchFamily="2" charset="-128"/>
            </a:endParaRP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15A4509D-8513-16A2-832C-84F17F18C3B1}"/>
              </a:ext>
            </a:extLst>
          </p:cNvPr>
          <p:cNvSpPr/>
          <p:nvPr/>
        </p:nvSpPr>
        <p:spPr>
          <a:xfrm>
            <a:off x="909243" y="5991733"/>
            <a:ext cx="5763116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ja-JP" sz="28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rPr>
              <a:t>----------------------------------------</a:t>
            </a: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9163A4AD-C9F8-6107-3FF5-6F45AF479800}"/>
              </a:ext>
            </a:extLst>
          </p:cNvPr>
          <p:cNvSpPr/>
          <p:nvPr/>
        </p:nvSpPr>
        <p:spPr>
          <a:xfrm>
            <a:off x="1652193" y="4166425"/>
            <a:ext cx="492634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ja-JP" sz="28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rPr>
              <a:t>----------------------------------</a:t>
            </a:r>
          </a:p>
        </p:txBody>
      </p:sp>
    </p:spTree>
    <p:extLst>
      <p:ext uri="{BB962C8B-B14F-4D97-AF65-F5344CB8AC3E}">
        <p14:creationId xmlns:p14="http://schemas.microsoft.com/office/powerpoint/2010/main" val="42166053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667</TotalTime>
  <Words>562</Words>
  <Application>Microsoft Office PowerPoint</Application>
  <PresentationFormat>ユーザー設定</PresentationFormat>
  <Paragraphs>82</Paragraphs>
  <Slides>3</Slides>
  <Notes>1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11" baseType="lpstr">
      <vt:lpstr>しょかきうたげ（無料版）</vt:lpstr>
      <vt:lpstr>遊びメモ書き</vt:lpstr>
      <vt:lpstr>游ゴシック</vt:lpstr>
      <vt:lpstr>Aptos</vt:lpstr>
      <vt:lpstr>Aptos Display</vt:lpstr>
      <vt:lpstr>Arial</vt:lpstr>
      <vt:lpstr>Office テーマ</vt:lpstr>
      <vt:lpstr>Microsoft Excel ワークシート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まさゆき 西村</dc:creator>
  <cp:lastModifiedBy>まさゆき 西村</cp:lastModifiedBy>
  <cp:revision>13</cp:revision>
  <dcterms:created xsi:type="dcterms:W3CDTF">2024-07-23T03:00:43Z</dcterms:created>
  <dcterms:modified xsi:type="dcterms:W3CDTF">2024-07-31T03:43:39Z</dcterms:modified>
</cp:coreProperties>
</file>