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65" r:id="rId2"/>
    <p:sldId id="264" r:id="rId3"/>
    <p:sldId id="262" r:id="rId4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612D"/>
    <a:srgbClr val="FF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2275" y="-19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86550-2810-4660-8451-836CFF0EE016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F9814-35F3-4B8C-BED3-87A9EFAF0D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4071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F9814-35F3-4B8C-BED3-87A9EFAF0D1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2674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2673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604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62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090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568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174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5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013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837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79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28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package" Target="../embeddings/Microsoft_Excel_Worksheet1.xlsx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emf"/><Relationship Id="rId7" Type="http://schemas.openxmlformats.org/officeDocument/2006/relationships/package" Target="../embeddings/Microsoft_Excel_Worksheet5.xlsx"/><Relationship Id="rId2" Type="http://schemas.openxmlformats.org/officeDocument/2006/relationships/package" Target="../embeddings/Microsoft_Excel_Worksheet2.xlsx"/><Relationship Id="rId1" Type="http://schemas.openxmlformats.org/officeDocument/2006/relationships/slideLayout" Target="../slideLayouts/slideLayout1.xml"/><Relationship Id="rId6" Type="http://schemas.openxmlformats.org/officeDocument/2006/relationships/package" Target="../embeddings/Microsoft_Excel_Worksheet4.xlsx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3.xlsx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3F800D91-9790-855D-537C-1A8B497AF1F1}"/>
              </a:ext>
            </a:extLst>
          </p:cNvPr>
          <p:cNvGrpSpPr/>
          <p:nvPr/>
        </p:nvGrpSpPr>
        <p:grpSpPr>
          <a:xfrm>
            <a:off x="148254" y="192243"/>
            <a:ext cx="3485072" cy="2415398"/>
            <a:chOff x="3927836" y="152803"/>
            <a:chExt cx="3485072" cy="2415398"/>
          </a:xfrm>
        </p:grpSpPr>
        <p:sp>
          <p:nvSpPr>
            <p:cNvPr id="39" name="正方形/長方形 38">
              <a:extLst>
                <a:ext uri="{FF2B5EF4-FFF2-40B4-BE49-F238E27FC236}">
                  <a16:creationId xmlns:a16="http://schemas.microsoft.com/office/drawing/2014/main" id="{CFA773FC-8AD9-507C-8D39-04E40B63D5CE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40" name="オブジェクト 39">
              <a:extLst>
                <a:ext uri="{FF2B5EF4-FFF2-40B4-BE49-F238E27FC236}">
                  <a16:creationId xmlns:a16="http://schemas.microsoft.com/office/drawing/2014/main" id="{20D159A6-F6BA-AE61-5D92-3FD4AD993A4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2" imgW="1821145" imgH="259190" progId="Excel.Sheet.12">
                    <p:embed/>
                  </p:oleObj>
                </mc:Choice>
                <mc:Fallback>
                  <p:oleObj name="Worksheet" r:id="rId2" imgW="1821145" imgH="259190" progId="Excel.Sheet.12">
                    <p:embed/>
                    <p:pic>
                      <p:nvPicPr>
                        <p:cNvPr id="40" name="オブジェクト 39">
                          <a:extLst>
                            <a:ext uri="{FF2B5EF4-FFF2-40B4-BE49-F238E27FC236}">
                              <a16:creationId xmlns:a16="http://schemas.microsoft.com/office/drawing/2014/main" id="{20D159A6-F6BA-AE61-5D92-3FD4AD993A4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" name="オブジェクト 40">
              <a:extLst>
                <a:ext uri="{FF2B5EF4-FFF2-40B4-BE49-F238E27FC236}">
                  <a16:creationId xmlns:a16="http://schemas.microsoft.com/office/drawing/2014/main" id="{61A3C487-BD83-331E-16F4-E3E42017EC7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762142" imgH="251554" progId="Excel.Sheet.12">
                    <p:embed/>
                  </p:oleObj>
                </mc:Choice>
                <mc:Fallback>
                  <p:oleObj name="Worksheet" r:id="rId4" imgW="762142" imgH="251554" progId="Excel.Sheet.12">
                    <p:embed/>
                    <p:pic>
                      <p:nvPicPr>
                        <p:cNvPr id="41" name="オブジェクト 40">
                          <a:extLst>
                            <a:ext uri="{FF2B5EF4-FFF2-40B4-BE49-F238E27FC236}">
                              <a16:creationId xmlns:a16="http://schemas.microsoft.com/office/drawing/2014/main" id="{61A3C487-BD83-331E-16F4-E3E42017EC7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EE2B8580-E90F-D738-A0D3-C62EE46D4EF3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330</a:t>
              </a:r>
              <a:r>
                <a:rPr lang="ja-JP" altLang="en-US" sz="1100" b="1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円</a:t>
              </a:r>
            </a:p>
          </p:txBody>
        </p:sp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4F858BEE-4356-859F-5B31-DBD8A461B358}"/>
                </a:ext>
              </a:extLst>
            </p:cNvPr>
            <p:cNvSpPr/>
            <p:nvPr/>
          </p:nvSpPr>
          <p:spPr>
            <a:xfrm>
              <a:off x="3980013" y="1431436"/>
              <a:ext cx="2531462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600" b="1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全粒粉</a:t>
              </a:r>
              <a:endParaRPr lang="en-US" altLang="ja-JP" sz="16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2800" b="1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ブラウンブレッド</a:t>
              </a:r>
              <a:endParaRPr lang="en-US" altLang="ja-JP" sz="28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</p:txBody>
        </p:sp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A34AEE41-CE1C-6EA5-7918-DB9C88C80D26}"/>
                </a:ext>
              </a:extLst>
            </p:cNvPr>
            <p:cNvSpPr/>
            <p:nvPr/>
          </p:nvSpPr>
          <p:spPr>
            <a:xfrm>
              <a:off x="3970231" y="263195"/>
              <a:ext cx="3332964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全粒粉を使った濃い色のイギリスパン、糖質抑えめで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食物繊維や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ビタミン</a:t>
              </a:r>
              <a:r>
                <a:rPr lang="en-US" altLang="ja-JP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B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、ミネラル</a:t>
              </a:r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が豊富です。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キメが粗く、バターや砂糖をあまり加えていない為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あっさり、さっくり、香ばしいのが特徴。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カリカリトーストに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たっぷり</a:t>
              </a:r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バターをのせて卵やベーコンといっしょに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朝食にピッタリのパンです。</a:t>
              </a: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C2E5F73-2465-2783-A769-0B8013F770B8}"/>
              </a:ext>
            </a:extLst>
          </p:cNvPr>
          <p:cNvGrpSpPr/>
          <p:nvPr/>
        </p:nvGrpSpPr>
        <p:grpSpPr>
          <a:xfrm>
            <a:off x="3912861" y="181689"/>
            <a:ext cx="3966352" cy="2415398"/>
            <a:chOff x="3927836" y="152803"/>
            <a:chExt cx="3966352" cy="2415398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78D44FC6-290E-2012-6761-12948F039FAB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15" name="オブジェクト 14">
              <a:extLst>
                <a:ext uri="{FF2B5EF4-FFF2-40B4-BE49-F238E27FC236}">
                  <a16:creationId xmlns:a16="http://schemas.microsoft.com/office/drawing/2014/main" id="{865254C8-459A-70E3-A748-4EDF9579AD9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2" imgW="1821145" imgH="259190" progId="Excel.Sheet.12">
                    <p:embed/>
                  </p:oleObj>
                </mc:Choice>
                <mc:Fallback>
                  <p:oleObj name="Worksheet" r:id="rId2" imgW="1821145" imgH="259190" progId="Excel.Sheet.12">
                    <p:embed/>
                    <p:pic>
                      <p:nvPicPr>
                        <p:cNvPr id="40" name="オブジェクト 39">
                          <a:extLst>
                            <a:ext uri="{FF2B5EF4-FFF2-40B4-BE49-F238E27FC236}">
                              <a16:creationId xmlns:a16="http://schemas.microsoft.com/office/drawing/2014/main" id="{20D159A6-F6BA-AE61-5D92-3FD4AD993A4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オブジェクト 15">
              <a:extLst>
                <a:ext uri="{FF2B5EF4-FFF2-40B4-BE49-F238E27FC236}">
                  <a16:creationId xmlns:a16="http://schemas.microsoft.com/office/drawing/2014/main" id="{4B4118A8-A0EE-968F-82DE-B164774CFF0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762142" imgH="251554" progId="Excel.Sheet.12">
                    <p:embed/>
                  </p:oleObj>
                </mc:Choice>
                <mc:Fallback>
                  <p:oleObj name="Worksheet" r:id="rId4" imgW="762142" imgH="251554" progId="Excel.Sheet.12">
                    <p:embed/>
                    <p:pic>
                      <p:nvPicPr>
                        <p:cNvPr id="41" name="オブジェクト 40">
                          <a:extLst>
                            <a:ext uri="{FF2B5EF4-FFF2-40B4-BE49-F238E27FC236}">
                              <a16:creationId xmlns:a16="http://schemas.microsoft.com/office/drawing/2014/main" id="{61A3C487-BD83-331E-16F4-E3E42017EC7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A1A52AC6-B6D2-C390-54DC-83C2C2C98A34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330</a:t>
              </a:r>
              <a:r>
                <a:rPr lang="ja-JP" altLang="en-US" sz="1100" b="1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円</a:t>
              </a:r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A43088A6-BB24-9413-B7F7-6BAD4D151722}"/>
                </a:ext>
              </a:extLst>
            </p:cNvPr>
            <p:cNvSpPr/>
            <p:nvPr/>
          </p:nvSpPr>
          <p:spPr>
            <a:xfrm>
              <a:off x="3940058" y="1448096"/>
              <a:ext cx="2589170" cy="6924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100" b="1" dirty="0">
                  <a:ln w="0"/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国産小麦</a:t>
              </a:r>
              <a:r>
                <a:rPr lang="en-US" altLang="ja-JP" sz="1100" b="1" dirty="0">
                  <a:ln w="0"/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100</a:t>
              </a:r>
              <a:r>
                <a:rPr lang="ja-JP" altLang="en-US" sz="1100" b="1" dirty="0">
                  <a:ln w="0"/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％、無添加生地、天然酵母</a:t>
              </a:r>
              <a:endParaRPr lang="en-US" altLang="ja-JP" sz="1100" b="1" dirty="0">
                <a:ln w="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2800" b="1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ホワイトブレッド</a:t>
              </a:r>
              <a:endParaRPr lang="en-US" altLang="ja-JP" sz="28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FDD9BD28-B377-C2AD-BEE7-AEAD927F0644}"/>
                </a:ext>
              </a:extLst>
            </p:cNvPr>
            <p:cNvSpPr/>
            <p:nvPr/>
          </p:nvSpPr>
          <p:spPr>
            <a:xfrm>
              <a:off x="3972928" y="284902"/>
              <a:ext cx="392126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保存料やイースト、乳化剤が無添加で天然酵母使用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だから小麦そのものの味が感じられます。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もっちりと噛みごたえのある食感、噛むほどに味が出るから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毎日食べても飽きない。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だから主食にできる安心安全なパンです。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</p:txBody>
        </p:sp>
      </p:grpSp>
      <p:grpSp>
        <p:nvGrpSpPr>
          <p:cNvPr id="107" name="グループ化 106">
            <a:extLst>
              <a:ext uri="{FF2B5EF4-FFF2-40B4-BE49-F238E27FC236}">
                <a16:creationId xmlns:a16="http://schemas.microsoft.com/office/drawing/2014/main" id="{4FB5FF43-BBAE-09EA-33A0-562CB8E1FE03}"/>
              </a:ext>
            </a:extLst>
          </p:cNvPr>
          <p:cNvGrpSpPr/>
          <p:nvPr/>
        </p:nvGrpSpPr>
        <p:grpSpPr>
          <a:xfrm>
            <a:off x="162694" y="2781694"/>
            <a:ext cx="3485072" cy="2415398"/>
            <a:chOff x="3927836" y="152803"/>
            <a:chExt cx="3485072" cy="2415398"/>
          </a:xfrm>
        </p:grpSpPr>
        <p:sp>
          <p:nvSpPr>
            <p:cNvPr id="108" name="正方形/長方形 107">
              <a:extLst>
                <a:ext uri="{FF2B5EF4-FFF2-40B4-BE49-F238E27FC236}">
                  <a16:creationId xmlns:a16="http://schemas.microsoft.com/office/drawing/2014/main" id="{36313BE3-D08A-5A97-9827-12A0ABFE3729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109" name="オブジェクト 108">
              <a:extLst>
                <a:ext uri="{FF2B5EF4-FFF2-40B4-BE49-F238E27FC236}">
                  <a16:creationId xmlns:a16="http://schemas.microsoft.com/office/drawing/2014/main" id="{0BCDCDC2-EDFC-EFB1-4933-D538A121123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2" imgW="1821145" imgH="259190" progId="Excel.Sheet.12">
                    <p:embed/>
                  </p:oleObj>
                </mc:Choice>
                <mc:Fallback>
                  <p:oleObj name="Worksheet" r:id="rId2" imgW="1821145" imgH="259190" progId="Excel.Sheet.12">
                    <p:embed/>
                    <p:pic>
                      <p:nvPicPr>
                        <p:cNvPr id="40" name="オブジェクト 39">
                          <a:extLst>
                            <a:ext uri="{FF2B5EF4-FFF2-40B4-BE49-F238E27FC236}">
                              <a16:creationId xmlns:a16="http://schemas.microsoft.com/office/drawing/2014/main" id="{20D159A6-F6BA-AE61-5D92-3FD4AD993A4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0" name="オブジェクト 109">
              <a:extLst>
                <a:ext uri="{FF2B5EF4-FFF2-40B4-BE49-F238E27FC236}">
                  <a16:creationId xmlns:a16="http://schemas.microsoft.com/office/drawing/2014/main" id="{84FC2971-EFEB-3217-3FFE-ACDA4C19AEC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762142" imgH="251554" progId="Excel.Sheet.12">
                    <p:embed/>
                  </p:oleObj>
                </mc:Choice>
                <mc:Fallback>
                  <p:oleObj name="Worksheet" r:id="rId4" imgW="762142" imgH="251554" progId="Excel.Sheet.12">
                    <p:embed/>
                    <p:pic>
                      <p:nvPicPr>
                        <p:cNvPr id="41" name="オブジェクト 40">
                          <a:extLst>
                            <a:ext uri="{FF2B5EF4-FFF2-40B4-BE49-F238E27FC236}">
                              <a16:creationId xmlns:a16="http://schemas.microsoft.com/office/drawing/2014/main" id="{61A3C487-BD83-331E-16F4-E3E42017EC7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1" name="正方形/長方形 110">
              <a:extLst>
                <a:ext uri="{FF2B5EF4-FFF2-40B4-BE49-F238E27FC236}">
                  <a16:creationId xmlns:a16="http://schemas.microsoft.com/office/drawing/2014/main" id="{9E5D9432-9485-6BFA-B597-A53CDDE10445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330</a:t>
              </a:r>
              <a:r>
                <a:rPr lang="ja-JP" altLang="en-US" sz="1100" b="1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円</a:t>
              </a:r>
            </a:p>
          </p:txBody>
        </p:sp>
        <p:sp>
          <p:nvSpPr>
            <p:cNvPr id="112" name="正方形/長方形 111">
              <a:extLst>
                <a:ext uri="{FF2B5EF4-FFF2-40B4-BE49-F238E27FC236}">
                  <a16:creationId xmlns:a16="http://schemas.microsoft.com/office/drawing/2014/main" id="{C364A91A-CC3D-1F99-3AA6-61010C09ECB4}"/>
                </a:ext>
              </a:extLst>
            </p:cNvPr>
            <p:cNvSpPr/>
            <p:nvPr/>
          </p:nvSpPr>
          <p:spPr>
            <a:xfrm>
              <a:off x="3980013" y="1431436"/>
              <a:ext cx="2531462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600" b="1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全粒粉</a:t>
              </a:r>
              <a:endParaRPr lang="en-US" altLang="ja-JP" sz="16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2800" b="1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ブラウンブレッド</a:t>
              </a:r>
              <a:endParaRPr lang="en-US" altLang="ja-JP" sz="28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</p:txBody>
        </p:sp>
        <p:sp>
          <p:nvSpPr>
            <p:cNvPr id="113" name="正方形/長方形 112">
              <a:extLst>
                <a:ext uri="{FF2B5EF4-FFF2-40B4-BE49-F238E27FC236}">
                  <a16:creationId xmlns:a16="http://schemas.microsoft.com/office/drawing/2014/main" id="{40362861-3E2A-C0F1-AF84-9753EE37EA84}"/>
                </a:ext>
              </a:extLst>
            </p:cNvPr>
            <p:cNvSpPr/>
            <p:nvPr/>
          </p:nvSpPr>
          <p:spPr>
            <a:xfrm>
              <a:off x="3970231" y="263195"/>
              <a:ext cx="3332964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全粒粉を使った濃い色のイギリスパン、糖質抑えめで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食物繊維や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ビタミン</a:t>
              </a:r>
              <a:r>
                <a:rPr lang="en-US" altLang="ja-JP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B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、ミネラル</a:t>
              </a:r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が豊富です。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キメが粗く、バターや砂糖をあまり加えていない為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あっさり、さっくり、香ばしいのが特徴。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カリカリトーストに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たっぷり</a:t>
              </a:r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バターをのせて卵やベーコンといっしょに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朝食にピッタリのパンです。</a:t>
              </a:r>
            </a:p>
          </p:txBody>
        </p:sp>
      </p:grpSp>
      <p:grpSp>
        <p:nvGrpSpPr>
          <p:cNvPr id="114" name="グループ化 113">
            <a:extLst>
              <a:ext uri="{FF2B5EF4-FFF2-40B4-BE49-F238E27FC236}">
                <a16:creationId xmlns:a16="http://schemas.microsoft.com/office/drawing/2014/main" id="{5469F51C-2529-61D4-4684-AC24C77266F5}"/>
              </a:ext>
            </a:extLst>
          </p:cNvPr>
          <p:cNvGrpSpPr/>
          <p:nvPr/>
        </p:nvGrpSpPr>
        <p:grpSpPr>
          <a:xfrm>
            <a:off x="3927301" y="2771140"/>
            <a:ext cx="3966352" cy="2415398"/>
            <a:chOff x="3927836" y="152803"/>
            <a:chExt cx="3966352" cy="2415398"/>
          </a:xfrm>
        </p:grpSpPr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8DED8D5D-011F-1434-A7AA-98694F710A58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116" name="オブジェクト 115">
              <a:extLst>
                <a:ext uri="{FF2B5EF4-FFF2-40B4-BE49-F238E27FC236}">
                  <a16:creationId xmlns:a16="http://schemas.microsoft.com/office/drawing/2014/main" id="{AEF71C0D-5ED6-77D4-9D48-5374DB04512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2" imgW="1821145" imgH="259190" progId="Excel.Sheet.12">
                    <p:embed/>
                  </p:oleObj>
                </mc:Choice>
                <mc:Fallback>
                  <p:oleObj name="Worksheet" r:id="rId2" imgW="1821145" imgH="259190" progId="Excel.Sheet.12">
                    <p:embed/>
                    <p:pic>
                      <p:nvPicPr>
                        <p:cNvPr id="15" name="オブジェクト 14">
                          <a:extLst>
                            <a:ext uri="{FF2B5EF4-FFF2-40B4-BE49-F238E27FC236}">
                              <a16:creationId xmlns:a16="http://schemas.microsoft.com/office/drawing/2014/main" id="{865254C8-459A-70E3-A748-4EDF9579AD9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7" name="オブジェクト 116">
              <a:extLst>
                <a:ext uri="{FF2B5EF4-FFF2-40B4-BE49-F238E27FC236}">
                  <a16:creationId xmlns:a16="http://schemas.microsoft.com/office/drawing/2014/main" id="{41E10353-56D9-9667-6243-30BDC654FA1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762142" imgH="251554" progId="Excel.Sheet.12">
                    <p:embed/>
                  </p:oleObj>
                </mc:Choice>
                <mc:Fallback>
                  <p:oleObj name="Worksheet" r:id="rId4" imgW="762142" imgH="251554" progId="Excel.Sheet.12">
                    <p:embed/>
                    <p:pic>
                      <p:nvPicPr>
                        <p:cNvPr id="16" name="オブジェクト 15">
                          <a:extLst>
                            <a:ext uri="{FF2B5EF4-FFF2-40B4-BE49-F238E27FC236}">
                              <a16:creationId xmlns:a16="http://schemas.microsoft.com/office/drawing/2014/main" id="{4B4118A8-A0EE-968F-82DE-B164774CFF0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170B259B-16EB-DE9C-AAC5-ABB613FBB7BE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330</a:t>
              </a:r>
              <a:r>
                <a:rPr lang="ja-JP" altLang="en-US" sz="1100" b="1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円</a:t>
              </a:r>
            </a:p>
          </p:txBody>
        </p:sp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96E56E14-A529-EF30-11B9-0895E2AD8105}"/>
                </a:ext>
              </a:extLst>
            </p:cNvPr>
            <p:cNvSpPr/>
            <p:nvPr/>
          </p:nvSpPr>
          <p:spPr>
            <a:xfrm>
              <a:off x="3940058" y="1448096"/>
              <a:ext cx="2589170" cy="6924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100" b="1" dirty="0">
                  <a:ln w="0"/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国産小麦</a:t>
              </a:r>
              <a:r>
                <a:rPr lang="en-US" altLang="ja-JP" sz="1100" b="1" dirty="0">
                  <a:ln w="0"/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100</a:t>
              </a:r>
              <a:r>
                <a:rPr lang="ja-JP" altLang="en-US" sz="1100" b="1" dirty="0">
                  <a:ln w="0"/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％、無添加生地、天然酵母</a:t>
              </a:r>
              <a:endParaRPr lang="en-US" altLang="ja-JP" sz="1100" b="1" dirty="0">
                <a:ln w="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2800" b="1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ホワイトブレッド</a:t>
              </a:r>
              <a:endParaRPr lang="en-US" altLang="ja-JP" sz="28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</p:txBody>
        </p:sp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FB595788-7571-D88B-5DC9-2C8EC9256694}"/>
                </a:ext>
              </a:extLst>
            </p:cNvPr>
            <p:cNvSpPr/>
            <p:nvPr/>
          </p:nvSpPr>
          <p:spPr>
            <a:xfrm>
              <a:off x="3972928" y="284902"/>
              <a:ext cx="392126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保存料やイースト、乳化剤が無添加で天然酵母使用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だから小麦そのものの味が感じられます。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もっちりと噛みごたえのある食感、噛むほどに味が出るから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毎日食べても飽きない。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だから主食にできる安心安全なパンです。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</p:txBody>
        </p:sp>
      </p:grp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A46CB844-12FE-401B-ADCA-CE9E5E1B964F}"/>
              </a:ext>
            </a:extLst>
          </p:cNvPr>
          <p:cNvGrpSpPr/>
          <p:nvPr/>
        </p:nvGrpSpPr>
        <p:grpSpPr>
          <a:xfrm>
            <a:off x="160476" y="5381122"/>
            <a:ext cx="3485072" cy="2415398"/>
            <a:chOff x="3927836" y="152803"/>
            <a:chExt cx="3485072" cy="2415398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B8E9D388-74F9-E0E8-40C5-8F3650C7734C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123" name="オブジェクト 122">
              <a:extLst>
                <a:ext uri="{FF2B5EF4-FFF2-40B4-BE49-F238E27FC236}">
                  <a16:creationId xmlns:a16="http://schemas.microsoft.com/office/drawing/2014/main" id="{0BCCFF82-88EB-CEF2-7767-7E2945D9557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2" imgW="1821145" imgH="259190" progId="Excel.Sheet.12">
                    <p:embed/>
                  </p:oleObj>
                </mc:Choice>
                <mc:Fallback>
                  <p:oleObj name="Worksheet" r:id="rId2" imgW="1821145" imgH="259190" progId="Excel.Sheet.12">
                    <p:embed/>
                    <p:pic>
                      <p:nvPicPr>
                        <p:cNvPr id="109" name="オブジェクト 108">
                          <a:extLst>
                            <a:ext uri="{FF2B5EF4-FFF2-40B4-BE49-F238E27FC236}">
                              <a16:creationId xmlns:a16="http://schemas.microsoft.com/office/drawing/2014/main" id="{0BCDCDC2-EDFC-EFB1-4933-D538A121123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4" name="オブジェクト 123">
              <a:extLst>
                <a:ext uri="{FF2B5EF4-FFF2-40B4-BE49-F238E27FC236}">
                  <a16:creationId xmlns:a16="http://schemas.microsoft.com/office/drawing/2014/main" id="{EA6564D6-3FE2-A2F4-5FCA-3515E849B2E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762142" imgH="251554" progId="Excel.Sheet.12">
                    <p:embed/>
                  </p:oleObj>
                </mc:Choice>
                <mc:Fallback>
                  <p:oleObj name="Worksheet" r:id="rId4" imgW="762142" imgH="251554" progId="Excel.Sheet.12">
                    <p:embed/>
                    <p:pic>
                      <p:nvPicPr>
                        <p:cNvPr id="110" name="オブジェクト 109">
                          <a:extLst>
                            <a:ext uri="{FF2B5EF4-FFF2-40B4-BE49-F238E27FC236}">
                              <a16:creationId xmlns:a16="http://schemas.microsoft.com/office/drawing/2014/main" id="{84FC2971-EFEB-3217-3FFE-ACDA4C19AECA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5" name="正方形/長方形 124">
              <a:extLst>
                <a:ext uri="{FF2B5EF4-FFF2-40B4-BE49-F238E27FC236}">
                  <a16:creationId xmlns:a16="http://schemas.microsoft.com/office/drawing/2014/main" id="{18B65B3A-0815-9EAC-142D-E29212160E8B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330</a:t>
              </a:r>
              <a:r>
                <a:rPr lang="ja-JP" altLang="en-US" sz="1100" b="1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円</a:t>
              </a:r>
            </a:p>
          </p:txBody>
        </p:sp>
        <p:sp>
          <p:nvSpPr>
            <p:cNvPr id="126" name="正方形/長方形 125">
              <a:extLst>
                <a:ext uri="{FF2B5EF4-FFF2-40B4-BE49-F238E27FC236}">
                  <a16:creationId xmlns:a16="http://schemas.microsoft.com/office/drawing/2014/main" id="{14BC2157-28E7-3BB8-2CE8-685EB350AF22}"/>
                </a:ext>
              </a:extLst>
            </p:cNvPr>
            <p:cNvSpPr/>
            <p:nvPr/>
          </p:nvSpPr>
          <p:spPr>
            <a:xfrm>
              <a:off x="3980013" y="1431436"/>
              <a:ext cx="2531462" cy="769441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600" b="1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全粒粉</a:t>
              </a:r>
              <a:endParaRPr lang="en-US" altLang="ja-JP" sz="16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2800" b="1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ブラウンブレッド</a:t>
              </a:r>
              <a:endParaRPr lang="en-US" altLang="ja-JP" sz="28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</p:txBody>
        </p:sp>
        <p:sp>
          <p:nvSpPr>
            <p:cNvPr id="127" name="正方形/長方形 126">
              <a:extLst>
                <a:ext uri="{FF2B5EF4-FFF2-40B4-BE49-F238E27FC236}">
                  <a16:creationId xmlns:a16="http://schemas.microsoft.com/office/drawing/2014/main" id="{DB7B2805-294C-BDA2-2364-A6E2C36584D1}"/>
                </a:ext>
              </a:extLst>
            </p:cNvPr>
            <p:cNvSpPr/>
            <p:nvPr/>
          </p:nvSpPr>
          <p:spPr>
            <a:xfrm>
              <a:off x="3970231" y="263195"/>
              <a:ext cx="3332964" cy="1200329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全粒粉を使った濃い色のイギリスパン、糖質抑えめで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食物繊維や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ビタミン</a:t>
              </a:r>
              <a:r>
                <a:rPr lang="en-US" altLang="ja-JP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B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、ミネラル</a:t>
              </a:r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が豊富です。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キメが粗く、バターや砂糖をあまり加えていない為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あっさり、さっくり、香ばしいのが特徴。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カリカリトーストに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たっぷり</a:t>
              </a:r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バターをのせて卵やベーコンといっしょに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朝食にピッタリのパンです。</a:t>
              </a:r>
            </a:p>
          </p:txBody>
        </p:sp>
      </p:grpSp>
      <p:grpSp>
        <p:nvGrpSpPr>
          <p:cNvPr id="128" name="グループ化 127">
            <a:extLst>
              <a:ext uri="{FF2B5EF4-FFF2-40B4-BE49-F238E27FC236}">
                <a16:creationId xmlns:a16="http://schemas.microsoft.com/office/drawing/2014/main" id="{CC4DF123-8920-E24A-4F15-50E4B01BCD6D}"/>
              </a:ext>
            </a:extLst>
          </p:cNvPr>
          <p:cNvGrpSpPr/>
          <p:nvPr/>
        </p:nvGrpSpPr>
        <p:grpSpPr>
          <a:xfrm>
            <a:off x="3925083" y="5370568"/>
            <a:ext cx="3966352" cy="2415398"/>
            <a:chOff x="3927836" y="152803"/>
            <a:chExt cx="3966352" cy="2415398"/>
          </a:xfrm>
        </p:grpSpPr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0ED84A87-1610-3041-80ED-C1B449AA6743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130" name="オブジェクト 129">
              <a:extLst>
                <a:ext uri="{FF2B5EF4-FFF2-40B4-BE49-F238E27FC236}">
                  <a16:creationId xmlns:a16="http://schemas.microsoft.com/office/drawing/2014/main" id="{7C7D1B66-1A92-2EA5-E6DD-38F8B3C5914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2" imgW="1821145" imgH="259190" progId="Excel.Sheet.12">
                    <p:embed/>
                  </p:oleObj>
                </mc:Choice>
                <mc:Fallback>
                  <p:oleObj name="Worksheet" r:id="rId2" imgW="1821145" imgH="259190" progId="Excel.Sheet.12">
                    <p:embed/>
                    <p:pic>
                      <p:nvPicPr>
                        <p:cNvPr id="116" name="オブジェクト 115">
                          <a:extLst>
                            <a:ext uri="{FF2B5EF4-FFF2-40B4-BE49-F238E27FC236}">
                              <a16:creationId xmlns:a16="http://schemas.microsoft.com/office/drawing/2014/main" id="{AEF71C0D-5ED6-77D4-9D48-5374DB04512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1" name="オブジェクト 130">
              <a:extLst>
                <a:ext uri="{FF2B5EF4-FFF2-40B4-BE49-F238E27FC236}">
                  <a16:creationId xmlns:a16="http://schemas.microsoft.com/office/drawing/2014/main" id="{81969471-C16B-6541-353A-40A0FFB2725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762142" imgH="251554" progId="Excel.Sheet.12">
                    <p:embed/>
                  </p:oleObj>
                </mc:Choice>
                <mc:Fallback>
                  <p:oleObj name="Worksheet" r:id="rId4" imgW="762142" imgH="251554" progId="Excel.Sheet.12">
                    <p:embed/>
                    <p:pic>
                      <p:nvPicPr>
                        <p:cNvPr id="117" name="オブジェクト 116">
                          <a:extLst>
                            <a:ext uri="{FF2B5EF4-FFF2-40B4-BE49-F238E27FC236}">
                              <a16:creationId xmlns:a16="http://schemas.microsoft.com/office/drawing/2014/main" id="{41E10353-56D9-9667-6243-30BDC654FA1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8C6E5E80-3E02-E9C8-8586-184653B0B99F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330</a:t>
              </a:r>
              <a:r>
                <a:rPr lang="ja-JP" altLang="en-US" sz="1100" b="1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円</a:t>
              </a: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FEBDC314-7A39-E075-D716-EB9460286A18}"/>
                </a:ext>
              </a:extLst>
            </p:cNvPr>
            <p:cNvSpPr/>
            <p:nvPr/>
          </p:nvSpPr>
          <p:spPr>
            <a:xfrm>
              <a:off x="3940058" y="1448096"/>
              <a:ext cx="2589170" cy="6924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100" b="1" dirty="0">
                  <a:ln w="0"/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国産小麦</a:t>
              </a:r>
              <a:r>
                <a:rPr lang="en-US" altLang="ja-JP" sz="1100" b="1" dirty="0">
                  <a:ln w="0"/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100</a:t>
              </a:r>
              <a:r>
                <a:rPr lang="ja-JP" altLang="en-US" sz="1100" b="1" dirty="0">
                  <a:ln w="0"/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％、無添加生地、天然酵母</a:t>
              </a:r>
              <a:endParaRPr lang="en-US" altLang="ja-JP" sz="1100" b="1" dirty="0">
                <a:ln w="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2800" b="1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ホワイトブレッド</a:t>
              </a:r>
              <a:endParaRPr lang="en-US" altLang="ja-JP" sz="28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031420C0-317A-1769-3E77-B6A6EA4B2343}"/>
                </a:ext>
              </a:extLst>
            </p:cNvPr>
            <p:cNvSpPr/>
            <p:nvPr/>
          </p:nvSpPr>
          <p:spPr>
            <a:xfrm>
              <a:off x="3972928" y="284902"/>
              <a:ext cx="392126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保存料やイースト、乳化剤が無添加で天然酵母使用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だから小麦そのものの味が感じられます。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もっちりと噛みごたえのある食感、噛むほどに味が出るから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毎日食べても飽きない。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だから主食にできる安心安全なパンです。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</p:txBody>
        </p:sp>
      </p:grpSp>
      <p:grpSp>
        <p:nvGrpSpPr>
          <p:cNvPr id="135" name="グループ化 134">
            <a:extLst>
              <a:ext uri="{FF2B5EF4-FFF2-40B4-BE49-F238E27FC236}">
                <a16:creationId xmlns:a16="http://schemas.microsoft.com/office/drawing/2014/main" id="{FD24C675-2E94-AFBC-180D-908FD44CD68E}"/>
              </a:ext>
            </a:extLst>
          </p:cNvPr>
          <p:cNvGrpSpPr/>
          <p:nvPr/>
        </p:nvGrpSpPr>
        <p:grpSpPr>
          <a:xfrm>
            <a:off x="176829" y="8007132"/>
            <a:ext cx="3485072" cy="2415398"/>
            <a:chOff x="3927836" y="152803"/>
            <a:chExt cx="3485072" cy="2415398"/>
          </a:xfrm>
        </p:grpSpPr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9395091C-52A6-7949-E982-FE936DA8A0F5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137" name="オブジェクト 136">
              <a:extLst>
                <a:ext uri="{FF2B5EF4-FFF2-40B4-BE49-F238E27FC236}">
                  <a16:creationId xmlns:a16="http://schemas.microsoft.com/office/drawing/2014/main" id="{7813E86A-0D6C-A64D-3319-446B231A8AB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2" imgW="1821145" imgH="259190" progId="Excel.Sheet.12">
                    <p:embed/>
                  </p:oleObj>
                </mc:Choice>
                <mc:Fallback>
                  <p:oleObj name="Worksheet" r:id="rId2" imgW="1821145" imgH="259190" progId="Excel.Sheet.12">
                    <p:embed/>
                    <p:pic>
                      <p:nvPicPr>
                        <p:cNvPr id="123" name="オブジェクト 122">
                          <a:extLst>
                            <a:ext uri="{FF2B5EF4-FFF2-40B4-BE49-F238E27FC236}">
                              <a16:creationId xmlns:a16="http://schemas.microsoft.com/office/drawing/2014/main" id="{0BCCFF82-88EB-CEF2-7767-7E2945D9557A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8" name="オブジェクト 137">
              <a:extLst>
                <a:ext uri="{FF2B5EF4-FFF2-40B4-BE49-F238E27FC236}">
                  <a16:creationId xmlns:a16="http://schemas.microsoft.com/office/drawing/2014/main" id="{5B0D40F1-A508-0B79-F588-D0AD8CB3EB5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762142" imgH="251554" progId="Excel.Sheet.12">
                    <p:embed/>
                  </p:oleObj>
                </mc:Choice>
                <mc:Fallback>
                  <p:oleObj name="Worksheet" r:id="rId4" imgW="762142" imgH="251554" progId="Excel.Sheet.12">
                    <p:embed/>
                    <p:pic>
                      <p:nvPicPr>
                        <p:cNvPr id="124" name="オブジェクト 123">
                          <a:extLst>
                            <a:ext uri="{FF2B5EF4-FFF2-40B4-BE49-F238E27FC236}">
                              <a16:creationId xmlns:a16="http://schemas.microsoft.com/office/drawing/2014/main" id="{EA6564D6-3FE2-A2F4-5FCA-3515E849B2E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2AA4E36C-D811-FCCB-D0B7-0EDE3C622EA4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330</a:t>
              </a:r>
              <a:r>
                <a:rPr lang="ja-JP" altLang="en-US" sz="1100" b="1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円</a:t>
              </a:r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25590531-953A-A63D-B5EE-766D646C1FAB}"/>
                </a:ext>
              </a:extLst>
            </p:cNvPr>
            <p:cNvSpPr/>
            <p:nvPr/>
          </p:nvSpPr>
          <p:spPr>
            <a:xfrm>
              <a:off x="3980013" y="1431436"/>
              <a:ext cx="2531462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600" b="1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全粒粉</a:t>
              </a:r>
              <a:endParaRPr lang="en-US" altLang="ja-JP" sz="16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2800" b="1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ブラウンブレッド</a:t>
              </a:r>
              <a:endParaRPr lang="en-US" altLang="ja-JP" sz="28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36416BE5-F463-7BDD-535C-22F37517841E}"/>
                </a:ext>
              </a:extLst>
            </p:cNvPr>
            <p:cNvSpPr/>
            <p:nvPr/>
          </p:nvSpPr>
          <p:spPr>
            <a:xfrm>
              <a:off x="3970231" y="263195"/>
              <a:ext cx="3332964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全粒粉を使った濃い色のイギリスパン、糖質抑えめで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食物繊維や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ビタミン</a:t>
              </a:r>
              <a:r>
                <a:rPr lang="en-US" altLang="ja-JP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B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、ミネラル</a:t>
              </a:r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が豊富です。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キメが粗く、バターや砂糖をあまり加えていない為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あっさり、さっくり、香ばしいのが特徴。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カリカリトーストに</a:t>
              </a:r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たっぷり</a:t>
              </a:r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バターをのせて卵やベーコンといっしょに</a:t>
              </a:r>
              <a:endParaRPr lang="en-US" altLang="ja-JP" sz="12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朝食にピッタリのパンです。</a:t>
              </a:r>
            </a:p>
          </p:txBody>
        </p:sp>
      </p:grpSp>
      <p:grpSp>
        <p:nvGrpSpPr>
          <p:cNvPr id="142" name="グループ化 141">
            <a:extLst>
              <a:ext uri="{FF2B5EF4-FFF2-40B4-BE49-F238E27FC236}">
                <a16:creationId xmlns:a16="http://schemas.microsoft.com/office/drawing/2014/main" id="{5AD97B99-0F56-2294-E24B-B5195176CEB0}"/>
              </a:ext>
            </a:extLst>
          </p:cNvPr>
          <p:cNvGrpSpPr/>
          <p:nvPr/>
        </p:nvGrpSpPr>
        <p:grpSpPr>
          <a:xfrm>
            <a:off x="3941436" y="7996578"/>
            <a:ext cx="3966352" cy="2415398"/>
            <a:chOff x="3927836" y="152803"/>
            <a:chExt cx="3966352" cy="2415398"/>
          </a:xfrm>
        </p:grpSpPr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182CB6A4-7EC1-A13F-10AB-99996262A661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144" name="オブジェクト 143">
              <a:extLst>
                <a:ext uri="{FF2B5EF4-FFF2-40B4-BE49-F238E27FC236}">
                  <a16:creationId xmlns:a16="http://schemas.microsoft.com/office/drawing/2014/main" id="{7BC085BF-D381-4E06-43B4-F105A0825FE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2" imgW="1821145" imgH="259190" progId="Excel.Sheet.12">
                    <p:embed/>
                  </p:oleObj>
                </mc:Choice>
                <mc:Fallback>
                  <p:oleObj name="Worksheet" r:id="rId2" imgW="1821145" imgH="259190" progId="Excel.Sheet.12">
                    <p:embed/>
                    <p:pic>
                      <p:nvPicPr>
                        <p:cNvPr id="130" name="オブジェクト 129">
                          <a:extLst>
                            <a:ext uri="{FF2B5EF4-FFF2-40B4-BE49-F238E27FC236}">
                              <a16:creationId xmlns:a16="http://schemas.microsoft.com/office/drawing/2014/main" id="{7C7D1B66-1A92-2EA5-E6DD-38F8B3C5914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5" name="オブジェクト 144">
              <a:extLst>
                <a:ext uri="{FF2B5EF4-FFF2-40B4-BE49-F238E27FC236}">
                  <a16:creationId xmlns:a16="http://schemas.microsoft.com/office/drawing/2014/main" id="{51538E7A-2FFF-726D-45D7-AB21EAB8C74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762142" imgH="251554" progId="Excel.Sheet.12">
                    <p:embed/>
                  </p:oleObj>
                </mc:Choice>
                <mc:Fallback>
                  <p:oleObj name="Worksheet" r:id="rId4" imgW="762142" imgH="251554" progId="Excel.Sheet.12">
                    <p:embed/>
                    <p:pic>
                      <p:nvPicPr>
                        <p:cNvPr id="131" name="オブジェクト 130">
                          <a:extLst>
                            <a:ext uri="{FF2B5EF4-FFF2-40B4-BE49-F238E27FC236}">
                              <a16:creationId xmlns:a16="http://schemas.microsoft.com/office/drawing/2014/main" id="{81969471-C16B-6541-353A-40A0FFB2725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6" name="正方形/長方形 145">
              <a:extLst>
                <a:ext uri="{FF2B5EF4-FFF2-40B4-BE49-F238E27FC236}">
                  <a16:creationId xmlns:a16="http://schemas.microsoft.com/office/drawing/2014/main" id="{1A071F6C-6F43-3B63-9F13-6F22A6E0878A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330</a:t>
              </a:r>
              <a:r>
                <a:rPr lang="ja-JP" altLang="en-US" sz="1100" b="1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円</a:t>
              </a:r>
            </a:p>
          </p:txBody>
        </p:sp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2F5DEEDC-2B79-1486-AF3E-7AC309D7A6E9}"/>
                </a:ext>
              </a:extLst>
            </p:cNvPr>
            <p:cNvSpPr/>
            <p:nvPr/>
          </p:nvSpPr>
          <p:spPr>
            <a:xfrm>
              <a:off x="3940058" y="1448096"/>
              <a:ext cx="2589170" cy="6924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100" b="1" dirty="0">
                  <a:ln w="0"/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国産小麦</a:t>
              </a:r>
              <a:r>
                <a:rPr lang="en-US" altLang="ja-JP" sz="1100" b="1" dirty="0">
                  <a:ln w="0"/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100</a:t>
              </a:r>
              <a:r>
                <a:rPr lang="ja-JP" altLang="en-US" sz="1100" b="1" dirty="0">
                  <a:ln w="0"/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％、無添加生地、天然酵母</a:t>
              </a:r>
              <a:endParaRPr lang="en-US" altLang="ja-JP" sz="1100" b="1" dirty="0">
                <a:ln w="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2800" b="1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ホワイトブレッド</a:t>
              </a:r>
              <a:endParaRPr lang="en-US" altLang="ja-JP" sz="28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</p:txBody>
        </p:sp>
        <p:sp>
          <p:nvSpPr>
            <p:cNvPr id="148" name="正方形/長方形 147">
              <a:extLst>
                <a:ext uri="{FF2B5EF4-FFF2-40B4-BE49-F238E27FC236}">
                  <a16:creationId xmlns:a16="http://schemas.microsoft.com/office/drawing/2014/main" id="{FE251E7C-FE91-8B07-D1A1-D9A82420D597}"/>
                </a:ext>
              </a:extLst>
            </p:cNvPr>
            <p:cNvSpPr/>
            <p:nvPr/>
          </p:nvSpPr>
          <p:spPr>
            <a:xfrm>
              <a:off x="3972928" y="284902"/>
              <a:ext cx="392126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保存料やイースト、乳化剤が無添加で天然酵母使用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だから小麦そのものの味が感じられます。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もっちりと噛みごたえのある食感、噛むほどに味が出るから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毎日食べても飽きない。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2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だから主食にできる安心安全なパンです。</a:t>
              </a:r>
              <a:endParaRPr lang="en-US" altLang="ja-JP" sz="1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6428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6D33F8B3-385D-3B65-928C-88B09EF811C7}"/>
              </a:ext>
            </a:extLst>
          </p:cNvPr>
          <p:cNvGrpSpPr/>
          <p:nvPr/>
        </p:nvGrpSpPr>
        <p:grpSpPr>
          <a:xfrm>
            <a:off x="138022" y="189497"/>
            <a:ext cx="7290195" cy="5052614"/>
            <a:chOff x="138022" y="172524"/>
            <a:chExt cx="7290195" cy="5052614"/>
          </a:xfrm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66005C15-5504-F7F4-6E4B-0E9F0ED6191F}"/>
                </a:ext>
              </a:extLst>
            </p:cNvPr>
            <p:cNvSpPr/>
            <p:nvPr/>
          </p:nvSpPr>
          <p:spPr>
            <a:xfrm>
              <a:off x="138022" y="172524"/>
              <a:ext cx="7290195" cy="505261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aphicFrame>
          <p:nvGraphicFramePr>
            <p:cNvPr id="5" name="オブジェクト 4">
              <a:extLst>
                <a:ext uri="{FF2B5EF4-FFF2-40B4-BE49-F238E27FC236}">
                  <a16:creationId xmlns:a16="http://schemas.microsoft.com/office/drawing/2014/main" id="{041165E8-6DB0-285D-6B59-510570CB276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42954701"/>
                </p:ext>
              </p:extLst>
            </p:nvPr>
          </p:nvGraphicFramePr>
          <p:xfrm>
            <a:off x="348049" y="4452735"/>
            <a:ext cx="4909751" cy="6049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2" imgW="1821145" imgH="259190" progId="Excel.Sheet.12">
                    <p:embed/>
                  </p:oleObj>
                </mc:Choice>
                <mc:Fallback>
                  <p:oleObj name="Worksheet" r:id="rId2" imgW="1821145" imgH="259190" progId="Excel.Sheet.12">
                    <p:embed/>
                    <p:pic>
                      <p:nvPicPr>
                        <p:cNvPr id="5" name="オブジェクト 4">
                          <a:extLst>
                            <a:ext uri="{FF2B5EF4-FFF2-40B4-BE49-F238E27FC236}">
                              <a16:creationId xmlns:a16="http://schemas.microsoft.com/office/drawing/2014/main" id="{041165E8-6DB0-285D-6B59-510570CB276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348049" y="4452735"/>
                          <a:ext cx="4909751" cy="60490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オブジェクト 5">
              <a:extLst>
                <a:ext uri="{FF2B5EF4-FFF2-40B4-BE49-F238E27FC236}">
                  <a16:creationId xmlns:a16="http://schemas.microsoft.com/office/drawing/2014/main" id="{23DA964E-F7D3-760C-8BD4-3C9C2E20379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65317098"/>
                </p:ext>
              </p:extLst>
            </p:nvPr>
          </p:nvGraphicFramePr>
          <p:xfrm>
            <a:off x="5623560" y="4452735"/>
            <a:ext cx="1588066" cy="6049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762142" imgH="251554" progId="Excel.Sheet.12">
                    <p:embed/>
                  </p:oleObj>
                </mc:Choice>
                <mc:Fallback>
                  <p:oleObj name="Worksheet" r:id="rId4" imgW="762142" imgH="251554" progId="Excel.Sheet.12">
                    <p:embed/>
                    <p:pic>
                      <p:nvPicPr>
                        <p:cNvPr id="6" name="オブジェクト 5">
                          <a:extLst>
                            <a:ext uri="{FF2B5EF4-FFF2-40B4-BE49-F238E27FC236}">
                              <a16:creationId xmlns:a16="http://schemas.microsoft.com/office/drawing/2014/main" id="{23DA964E-F7D3-760C-8BD4-3C9C2E20379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623560" y="4452735"/>
                          <a:ext cx="1588066" cy="60490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1D90C1F3-A255-44C2-71AA-C2FD25513F1E}"/>
                </a:ext>
              </a:extLst>
            </p:cNvPr>
            <p:cNvSpPr/>
            <p:nvPr/>
          </p:nvSpPr>
          <p:spPr>
            <a:xfrm>
              <a:off x="6018762" y="3799500"/>
              <a:ext cx="1314784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330</a:t>
              </a:r>
              <a:r>
                <a:rPr lang="ja-JP" altLang="en-US" sz="28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円</a:t>
              </a: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B264F63A-30B7-13A3-4CCA-5D5F512AD2B2}"/>
                </a:ext>
              </a:extLst>
            </p:cNvPr>
            <p:cNvSpPr/>
            <p:nvPr/>
          </p:nvSpPr>
          <p:spPr>
            <a:xfrm>
              <a:off x="3358456" y="747178"/>
              <a:ext cx="4063197" cy="144655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4400" cap="none" spc="0" dirty="0">
                  <a:ln w="69850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14300" dir="2700000" algn="tl" rotWithShape="0">
                      <a:srgbClr val="00B050">
                        <a:alpha val="40000"/>
                      </a:srgb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自家製ソース</a:t>
              </a:r>
              <a:r>
                <a:rPr lang="ja-JP" altLang="en-US" sz="3200" cap="none" spc="0" dirty="0">
                  <a:ln w="69850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14300" dir="2700000" algn="tl" rotWithShape="0">
                      <a:srgbClr val="00B050">
                        <a:alpha val="40000"/>
                      </a:srgb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の</a:t>
              </a:r>
              <a:endParaRPr lang="en-US" altLang="ja-JP" sz="3200" cap="none" spc="0" dirty="0">
                <a:ln w="6985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114300" dir="2700000" algn="tl" rotWithShape="0">
                    <a:srgbClr val="00B050">
                      <a:alpha val="40000"/>
                    </a:srgb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  <a:p>
              <a:r>
                <a:rPr lang="ja-JP" altLang="en-US" sz="4400" dirty="0">
                  <a:ln w="69850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14300" dir="2700000" algn="tl" rotWithShape="0">
                      <a:srgbClr val="00B050">
                        <a:alpha val="40000"/>
                      </a:srgb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ソース</a:t>
              </a:r>
              <a:r>
                <a:rPr lang="ja-JP" altLang="en-US" sz="4400" cap="none" spc="0" dirty="0">
                  <a:ln w="69850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14300" dir="2700000" algn="tl" rotWithShape="0">
                      <a:srgbClr val="00B050">
                        <a:alpha val="40000"/>
                      </a:srgb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カツサンド</a:t>
              </a:r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B5880240-6D71-D80F-9070-FB2E201E5CAB}"/>
                </a:ext>
              </a:extLst>
            </p:cNvPr>
            <p:cNvSpPr/>
            <p:nvPr/>
          </p:nvSpPr>
          <p:spPr>
            <a:xfrm>
              <a:off x="399104" y="2509154"/>
              <a:ext cx="6863577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2400" b="1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揚げたてトンカツとたっぷりの千切りキャベツに自家製ソースを</a:t>
              </a:r>
            </a:p>
            <a:p>
              <a:r>
                <a:rPr lang="ja-JP" altLang="en-US" sz="2400" b="1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かけた厚切りカツサンドです。</a:t>
              </a:r>
            </a:p>
            <a:p>
              <a:r>
                <a:rPr lang="ja-JP" altLang="en-US" sz="2400" b="1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パンは国産小麦</a:t>
              </a:r>
              <a:r>
                <a:rPr lang="en-US" altLang="ja-JP" sz="2400" b="1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100</a:t>
              </a:r>
              <a:r>
                <a:rPr lang="ja-JP" altLang="en-US" sz="2400" b="1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％、無添加生地、天然酵母の</a:t>
              </a:r>
            </a:p>
            <a:p>
              <a:r>
                <a:rPr lang="ja-JP" altLang="en-US" sz="2400" b="1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全粒粉ブラウンブレッドを使っています。</a:t>
              </a:r>
            </a:p>
          </p:txBody>
        </p:sp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C68E8465-F885-0B97-F24E-258190CFD296}"/>
                </a:ext>
              </a:extLst>
            </p:cNvPr>
            <p:cNvSpPr/>
            <p:nvPr/>
          </p:nvSpPr>
          <p:spPr>
            <a:xfrm>
              <a:off x="3319330" y="730496"/>
              <a:ext cx="4063197" cy="144655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4400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自家製ソース</a:t>
              </a:r>
              <a:r>
                <a:rPr lang="ja-JP" altLang="en-US" sz="3200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の</a:t>
              </a:r>
              <a:endParaRPr lang="en-US" altLang="ja-JP" sz="320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  <a:p>
              <a:r>
                <a:rPr lang="ja-JP" altLang="en-US" sz="440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ソース</a:t>
              </a:r>
              <a:r>
                <a:rPr lang="ja-JP" altLang="en-US" sz="4400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カツサンド</a:t>
              </a: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363ACD5-0E60-38B9-699A-71B835714765}"/>
              </a:ext>
            </a:extLst>
          </p:cNvPr>
          <p:cNvGrpSpPr/>
          <p:nvPr/>
        </p:nvGrpSpPr>
        <p:grpSpPr>
          <a:xfrm>
            <a:off x="131458" y="5448533"/>
            <a:ext cx="7290195" cy="5052614"/>
            <a:chOff x="138022" y="172524"/>
            <a:chExt cx="7290195" cy="5052614"/>
          </a:xfrm>
        </p:grpSpPr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946682B7-2033-0408-104F-7794635CA895}"/>
                </a:ext>
              </a:extLst>
            </p:cNvPr>
            <p:cNvSpPr/>
            <p:nvPr/>
          </p:nvSpPr>
          <p:spPr>
            <a:xfrm>
              <a:off x="138022" y="172524"/>
              <a:ext cx="7290195" cy="505261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aphicFrame>
          <p:nvGraphicFramePr>
            <p:cNvPr id="14" name="オブジェクト 13">
              <a:extLst>
                <a:ext uri="{FF2B5EF4-FFF2-40B4-BE49-F238E27FC236}">
                  <a16:creationId xmlns:a16="http://schemas.microsoft.com/office/drawing/2014/main" id="{EEADD169-E40B-266E-6D6D-A2BE9F8F56C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42954701"/>
                </p:ext>
              </p:extLst>
            </p:nvPr>
          </p:nvGraphicFramePr>
          <p:xfrm>
            <a:off x="348049" y="4452735"/>
            <a:ext cx="4909751" cy="6049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6" imgW="1821145" imgH="259190" progId="Excel.Sheet.12">
                    <p:embed/>
                  </p:oleObj>
                </mc:Choice>
                <mc:Fallback>
                  <p:oleObj name="Worksheet" r:id="rId6" imgW="1821145" imgH="259190" progId="Excel.Sheet.12">
                    <p:embed/>
                    <p:pic>
                      <p:nvPicPr>
                        <p:cNvPr id="5" name="オブジェクト 4">
                          <a:extLst>
                            <a:ext uri="{FF2B5EF4-FFF2-40B4-BE49-F238E27FC236}">
                              <a16:creationId xmlns:a16="http://schemas.microsoft.com/office/drawing/2014/main" id="{041165E8-6DB0-285D-6B59-510570CB276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348049" y="4452735"/>
                          <a:ext cx="4909751" cy="60490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オブジェクト 14">
              <a:extLst>
                <a:ext uri="{FF2B5EF4-FFF2-40B4-BE49-F238E27FC236}">
                  <a16:creationId xmlns:a16="http://schemas.microsoft.com/office/drawing/2014/main" id="{BC02E07A-B548-C499-0572-79ABAD94143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65317098"/>
                </p:ext>
              </p:extLst>
            </p:nvPr>
          </p:nvGraphicFramePr>
          <p:xfrm>
            <a:off x="5623560" y="4452735"/>
            <a:ext cx="1588066" cy="6049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7" imgW="762142" imgH="251554" progId="Excel.Sheet.12">
                    <p:embed/>
                  </p:oleObj>
                </mc:Choice>
                <mc:Fallback>
                  <p:oleObj name="Worksheet" r:id="rId7" imgW="762142" imgH="251554" progId="Excel.Sheet.12">
                    <p:embed/>
                    <p:pic>
                      <p:nvPicPr>
                        <p:cNvPr id="6" name="オブジェクト 5">
                          <a:extLst>
                            <a:ext uri="{FF2B5EF4-FFF2-40B4-BE49-F238E27FC236}">
                              <a16:creationId xmlns:a16="http://schemas.microsoft.com/office/drawing/2014/main" id="{23DA964E-F7D3-760C-8BD4-3C9C2E20379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623560" y="4452735"/>
                          <a:ext cx="1588066" cy="60490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14D42D8F-488C-E785-CBB7-E6B7B40FB124}"/>
                </a:ext>
              </a:extLst>
            </p:cNvPr>
            <p:cNvSpPr/>
            <p:nvPr/>
          </p:nvSpPr>
          <p:spPr>
            <a:xfrm>
              <a:off x="6018762" y="3799500"/>
              <a:ext cx="1314784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330</a:t>
              </a:r>
              <a:r>
                <a:rPr lang="ja-JP" altLang="en-US" sz="28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円</a:t>
              </a:r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C1E26453-FB23-D23F-BC86-DED37B9C155A}"/>
                </a:ext>
              </a:extLst>
            </p:cNvPr>
            <p:cNvSpPr/>
            <p:nvPr/>
          </p:nvSpPr>
          <p:spPr>
            <a:xfrm>
              <a:off x="3358456" y="747178"/>
              <a:ext cx="4063197" cy="144655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4400" cap="none" spc="0" dirty="0">
                  <a:ln w="69850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14300" dir="2700000" algn="tl" rotWithShape="0">
                      <a:srgbClr val="00B050">
                        <a:alpha val="40000"/>
                      </a:srgb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自家製ソース</a:t>
              </a:r>
              <a:r>
                <a:rPr lang="ja-JP" altLang="en-US" sz="3200" cap="none" spc="0" dirty="0">
                  <a:ln w="69850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14300" dir="2700000" algn="tl" rotWithShape="0">
                      <a:srgbClr val="00B050">
                        <a:alpha val="40000"/>
                      </a:srgb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の</a:t>
              </a:r>
              <a:endParaRPr lang="en-US" altLang="ja-JP" sz="3200" cap="none" spc="0" dirty="0">
                <a:ln w="6985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114300" dir="2700000" algn="tl" rotWithShape="0">
                    <a:srgbClr val="00B050">
                      <a:alpha val="40000"/>
                    </a:srgb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  <a:p>
              <a:r>
                <a:rPr lang="ja-JP" altLang="en-US" sz="4400" dirty="0">
                  <a:ln w="69850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14300" dir="2700000" algn="tl" rotWithShape="0">
                      <a:srgbClr val="00B050">
                        <a:alpha val="40000"/>
                      </a:srgb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ソース</a:t>
              </a:r>
              <a:r>
                <a:rPr lang="ja-JP" altLang="en-US" sz="4400" cap="none" spc="0" dirty="0">
                  <a:ln w="69850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14300" dir="2700000" algn="tl" rotWithShape="0">
                      <a:srgbClr val="00B050">
                        <a:alpha val="40000"/>
                      </a:srgb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カツサンド</a:t>
              </a: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55A73E48-0DB2-8F55-E3AB-E66E4D91E020}"/>
                </a:ext>
              </a:extLst>
            </p:cNvPr>
            <p:cNvSpPr/>
            <p:nvPr/>
          </p:nvSpPr>
          <p:spPr>
            <a:xfrm>
              <a:off x="399104" y="2509154"/>
              <a:ext cx="6863577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2400" b="1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揚げたてトンカツとたっぷりの千切りキャベツに自家製ソースを</a:t>
              </a:r>
            </a:p>
            <a:p>
              <a:r>
                <a:rPr lang="ja-JP" altLang="en-US" sz="2400" b="1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かけた厚切りカツサンドです。</a:t>
              </a:r>
            </a:p>
            <a:p>
              <a:r>
                <a:rPr lang="ja-JP" altLang="en-US" sz="2400" b="1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パンは国産小麦</a:t>
              </a:r>
              <a:r>
                <a:rPr lang="en-US" altLang="ja-JP" sz="2400" b="1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100</a:t>
              </a:r>
              <a:r>
                <a:rPr lang="ja-JP" altLang="en-US" sz="2400" b="1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％、無添加生地、天然酵母の</a:t>
              </a:r>
            </a:p>
            <a:p>
              <a:r>
                <a:rPr lang="ja-JP" altLang="en-US" sz="2400" b="1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全粒粉ブラウンブレッドを使っています。</a:t>
              </a: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5F27A822-F0B3-3673-690D-4E70ACB98E1D}"/>
                </a:ext>
              </a:extLst>
            </p:cNvPr>
            <p:cNvSpPr/>
            <p:nvPr/>
          </p:nvSpPr>
          <p:spPr>
            <a:xfrm>
              <a:off x="3319330" y="730496"/>
              <a:ext cx="4063197" cy="144655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4400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自家製ソース</a:t>
              </a:r>
              <a:r>
                <a:rPr lang="ja-JP" altLang="en-US" sz="3200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の</a:t>
              </a:r>
              <a:endParaRPr lang="en-US" altLang="ja-JP" sz="320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  <a:p>
              <a:r>
                <a:rPr lang="ja-JP" altLang="en-US" sz="440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ソース</a:t>
              </a:r>
              <a:r>
                <a:rPr lang="ja-JP" altLang="en-US" sz="4400" cap="none" spc="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カツサンド</a:t>
              </a:r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12D3D84E-2F78-6BA3-330F-9237B9F090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167" b="92583" l="10000" r="90000">
                        <a14:foregroundMark x1="49188" y1="11333" x2="56375" y2="7167"/>
                        <a14:foregroundMark x1="48875" y1="11750" x2="46063" y2="13833"/>
                        <a14:foregroundMark x1="47000" y1="92583" x2="42000" y2="89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419" y="134483"/>
            <a:ext cx="3206684" cy="2405013"/>
          </a:xfrm>
          <a:prstGeom prst="rect">
            <a:avLst/>
          </a:prstGeom>
          <a:effectLst>
            <a:outerShdw blurRad="139700" dist="190500" dir="36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9A5AA62-4656-C5D1-7F2F-15CE4F9392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167" b="92583" l="10000" r="90000">
                        <a14:foregroundMark x1="49188" y1="11333" x2="56375" y2="7167"/>
                        <a14:foregroundMark x1="48875" y1="11750" x2="46063" y2="13833"/>
                        <a14:foregroundMark x1="47000" y1="92583" x2="42000" y2="89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419" y="5380150"/>
            <a:ext cx="3206684" cy="2405013"/>
          </a:xfrm>
          <a:prstGeom prst="rect">
            <a:avLst/>
          </a:prstGeom>
          <a:effectLst>
            <a:outerShdw blurRad="139700" dist="190500" dir="36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5646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3200819-5D39-A191-9288-9FAFF454C7BE}"/>
              </a:ext>
            </a:extLst>
          </p:cNvPr>
          <p:cNvSpPr/>
          <p:nvPr/>
        </p:nvSpPr>
        <p:spPr>
          <a:xfrm>
            <a:off x="853481" y="1024071"/>
            <a:ext cx="5796951" cy="8643669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41778E5-6F06-ADBE-400B-38F5EFFE1F36}"/>
              </a:ext>
            </a:extLst>
          </p:cNvPr>
          <p:cNvSpPr/>
          <p:nvPr/>
        </p:nvSpPr>
        <p:spPr>
          <a:xfrm>
            <a:off x="1420733" y="5771737"/>
            <a:ext cx="505138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■パンは国産小麦</a:t>
            </a:r>
            <a:r>
              <a:rPr lang="en-US" altLang="ja-JP" sz="2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100</a:t>
            </a:r>
            <a:r>
              <a:rPr lang="ja-JP" altLang="en-US" sz="2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％、無添加生地、</a:t>
            </a:r>
            <a:endParaRPr lang="en-US" altLang="ja-JP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天然酵母の全粒粉パンを使って</a:t>
            </a:r>
            <a:r>
              <a:rPr lang="ja-JP" alt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います。</a:t>
            </a:r>
            <a:endParaRPr lang="en-US" altLang="ja-JP" sz="2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endParaRPr lang="en-US" altLang="ja-JP" sz="2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■フィリングは有機食材、無添加食材</a:t>
            </a:r>
            <a:endParaRPr lang="en-US" altLang="ja-JP" sz="2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地元食材を使って自家製調理しています。</a:t>
            </a:r>
            <a:endParaRPr lang="en-US" altLang="ja-JP" sz="2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endParaRPr lang="en-US" altLang="ja-JP" sz="2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■いずれも１日５０個限りの限定販売です。</a:t>
            </a:r>
            <a:endParaRPr lang="en-US" altLang="ja-JP" sz="2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売り切れ次第終了です。</a:t>
            </a:r>
            <a:endParaRPr lang="ja-JP" altLang="en-US" sz="2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CF0A33-B4B9-9316-841B-849708748F40}"/>
              </a:ext>
            </a:extLst>
          </p:cNvPr>
          <p:cNvSpPr/>
          <p:nvPr/>
        </p:nvSpPr>
        <p:spPr>
          <a:xfrm>
            <a:off x="960590" y="4503204"/>
            <a:ext cx="5518983" cy="101703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r>
              <a:rPr lang="ja-JP" altLang="en-US" sz="4000" dirty="0">
                <a:ln w="53975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bg1"/>
                </a:solidFill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調理</a:t>
            </a:r>
            <a:r>
              <a:rPr lang="ja-JP" altLang="en-US" sz="4000" b="0" cap="none" spc="0" dirty="0">
                <a:ln w="53975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bg1"/>
                </a:solidFill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パンまつり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E76DD4D-A50A-5911-AA98-37D45B985462}"/>
              </a:ext>
            </a:extLst>
          </p:cNvPr>
          <p:cNvSpPr/>
          <p:nvPr/>
        </p:nvSpPr>
        <p:spPr>
          <a:xfrm rot="21132383">
            <a:off x="972890" y="3351086"/>
            <a:ext cx="464582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年に１回の人気</a:t>
            </a:r>
            <a:r>
              <a:rPr lang="ja-JP" altLang="en-US" sz="4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はなぞめフォント" panose="02000609000000000000" pitchFamily="1" charset="-128"/>
                <a:ea typeface="はなぞめフォント" panose="02000609000000000000" pitchFamily="1" charset="-128"/>
              </a:rPr>
              <a:t>企</a:t>
            </a:r>
            <a:r>
              <a:rPr lang="ja-JP" altLang="en-US" sz="4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画</a:t>
            </a:r>
            <a:endParaRPr lang="ja-JP" altLang="en-US" sz="4000" b="0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しょかきうたげ（無料版）" panose="02000600000000000000" pitchFamily="2" charset="-128"/>
              <a:ea typeface="しょかきうたげ（無料版）" panose="02000600000000000000" pitchFamily="2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6EE7A4A-553C-9321-4FA5-A18E7BE5281A}"/>
              </a:ext>
            </a:extLst>
          </p:cNvPr>
          <p:cNvSpPr/>
          <p:nvPr/>
        </p:nvSpPr>
        <p:spPr>
          <a:xfrm>
            <a:off x="3487387" y="4012186"/>
            <a:ext cx="31630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2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8</a:t>
            </a:r>
            <a:r>
              <a:rPr lang="ja-JP" altLang="en-US" sz="2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月</a:t>
            </a:r>
            <a:r>
              <a:rPr lang="en-US" altLang="ja-JP" sz="2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1</a:t>
            </a:r>
            <a:r>
              <a:rPr lang="ja-JP" altLang="en-US" sz="2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日</a:t>
            </a:r>
            <a:r>
              <a:rPr lang="en-US" altLang="ja-JP" sz="2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(</a:t>
            </a:r>
            <a:r>
              <a:rPr lang="ja-JP" altLang="en-US" sz="2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木</a:t>
            </a:r>
            <a:r>
              <a:rPr lang="en-US" altLang="ja-JP" sz="2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)</a:t>
            </a:r>
            <a:r>
              <a:rPr lang="ja-JP" altLang="en-US" sz="2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～</a:t>
            </a:r>
            <a:r>
              <a:rPr lang="en-US" altLang="ja-JP" sz="2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7</a:t>
            </a:r>
            <a:r>
              <a:rPr lang="ja-JP" altLang="en-US" sz="2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日</a:t>
            </a:r>
            <a:r>
              <a:rPr lang="en-US" altLang="ja-JP" sz="2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(</a:t>
            </a:r>
            <a:r>
              <a:rPr lang="ja-JP" altLang="en-US" sz="2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水</a:t>
            </a:r>
            <a:r>
              <a:rPr lang="en-US" altLang="ja-JP" sz="2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)</a:t>
            </a:r>
            <a:endParaRPr lang="ja-JP" altLang="en-US" sz="28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81EFF6C-D404-8711-DA28-1A1E453E36EF}"/>
              </a:ext>
            </a:extLst>
          </p:cNvPr>
          <p:cNvSpPr/>
          <p:nvPr/>
        </p:nvSpPr>
        <p:spPr>
          <a:xfrm>
            <a:off x="3170610" y="8833265"/>
            <a:ext cx="333456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000" b="0" cap="none" spc="0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ベイクショップ  </a:t>
            </a:r>
            <a:r>
              <a:rPr lang="ja-JP" altLang="en-US" sz="3600" b="0" cap="none" spc="0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ブロート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54E82490-DCB5-8191-72C6-0ADDC5E979AC}"/>
              </a:ext>
            </a:extLst>
          </p:cNvPr>
          <p:cNvSpPr/>
          <p:nvPr/>
        </p:nvSpPr>
        <p:spPr>
          <a:xfrm>
            <a:off x="1087559" y="5662635"/>
            <a:ext cx="5390023" cy="3170629"/>
          </a:xfrm>
          <a:custGeom>
            <a:avLst/>
            <a:gdLst>
              <a:gd name="connsiteX0" fmla="*/ 0 w 5390023"/>
              <a:gd name="connsiteY0" fmla="*/ 528449 h 3170629"/>
              <a:gd name="connsiteX1" fmla="*/ 528449 w 5390023"/>
              <a:gd name="connsiteY1" fmla="*/ 0 h 3170629"/>
              <a:gd name="connsiteX2" fmla="*/ 940096 w 5390023"/>
              <a:gd name="connsiteY2" fmla="*/ 0 h 3170629"/>
              <a:gd name="connsiteX3" fmla="*/ 1525068 w 5390023"/>
              <a:gd name="connsiteY3" fmla="*/ 0 h 3170629"/>
              <a:gd name="connsiteX4" fmla="*/ 2153371 w 5390023"/>
              <a:gd name="connsiteY4" fmla="*/ 0 h 3170629"/>
              <a:gd name="connsiteX5" fmla="*/ 2738343 w 5390023"/>
              <a:gd name="connsiteY5" fmla="*/ 0 h 3170629"/>
              <a:gd name="connsiteX6" fmla="*/ 3193321 w 5390023"/>
              <a:gd name="connsiteY6" fmla="*/ 0 h 3170629"/>
              <a:gd name="connsiteX7" fmla="*/ 3778293 w 5390023"/>
              <a:gd name="connsiteY7" fmla="*/ 0 h 3170629"/>
              <a:gd name="connsiteX8" fmla="*/ 4276602 w 5390023"/>
              <a:gd name="connsiteY8" fmla="*/ 0 h 3170629"/>
              <a:gd name="connsiteX9" fmla="*/ 4861574 w 5390023"/>
              <a:gd name="connsiteY9" fmla="*/ 0 h 3170629"/>
              <a:gd name="connsiteX10" fmla="*/ 5390023 w 5390023"/>
              <a:gd name="connsiteY10" fmla="*/ 528449 h 3170629"/>
              <a:gd name="connsiteX11" fmla="*/ 5390023 w 5390023"/>
              <a:gd name="connsiteY11" fmla="*/ 1056882 h 3170629"/>
              <a:gd name="connsiteX12" fmla="*/ 5390023 w 5390023"/>
              <a:gd name="connsiteY12" fmla="*/ 1521903 h 3170629"/>
              <a:gd name="connsiteX13" fmla="*/ 5390023 w 5390023"/>
              <a:gd name="connsiteY13" fmla="*/ 2071473 h 3170629"/>
              <a:gd name="connsiteX14" fmla="*/ 5390023 w 5390023"/>
              <a:gd name="connsiteY14" fmla="*/ 2642180 h 3170629"/>
              <a:gd name="connsiteX15" fmla="*/ 4861574 w 5390023"/>
              <a:gd name="connsiteY15" fmla="*/ 3170629 h 3170629"/>
              <a:gd name="connsiteX16" fmla="*/ 4363265 w 5390023"/>
              <a:gd name="connsiteY16" fmla="*/ 3170629 h 3170629"/>
              <a:gd name="connsiteX17" fmla="*/ 3778293 w 5390023"/>
              <a:gd name="connsiteY17" fmla="*/ 3170629 h 3170629"/>
              <a:gd name="connsiteX18" fmla="*/ 3193321 w 5390023"/>
              <a:gd name="connsiteY18" fmla="*/ 3170629 h 3170629"/>
              <a:gd name="connsiteX19" fmla="*/ 2695012 w 5390023"/>
              <a:gd name="connsiteY19" fmla="*/ 3170629 h 3170629"/>
              <a:gd name="connsiteX20" fmla="*/ 2240033 w 5390023"/>
              <a:gd name="connsiteY20" fmla="*/ 3170629 h 3170629"/>
              <a:gd name="connsiteX21" fmla="*/ 1741724 w 5390023"/>
              <a:gd name="connsiteY21" fmla="*/ 3170629 h 3170629"/>
              <a:gd name="connsiteX22" fmla="*/ 1113421 w 5390023"/>
              <a:gd name="connsiteY22" fmla="*/ 3170629 h 3170629"/>
              <a:gd name="connsiteX23" fmla="*/ 528449 w 5390023"/>
              <a:gd name="connsiteY23" fmla="*/ 3170629 h 3170629"/>
              <a:gd name="connsiteX24" fmla="*/ 0 w 5390023"/>
              <a:gd name="connsiteY24" fmla="*/ 2642180 h 3170629"/>
              <a:gd name="connsiteX25" fmla="*/ 0 w 5390023"/>
              <a:gd name="connsiteY25" fmla="*/ 2134885 h 3170629"/>
              <a:gd name="connsiteX26" fmla="*/ 0 w 5390023"/>
              <a:gd name="connsiteY26" fmla="*/ 1564177 h 3170629"/>
              <a:gd name="connsiteX27" fmla="*/ 0 w 5390023"/>
              <a:gd name="connsiteY27" fmla="*/ 1035744 h 3170629"/>
              <a:gd name="connsiteX28" fmla="*/ 0 w 5390023"/>
              <a:gd name="connsiteY28" fmla="*/ 528449 h 317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90023" h="3170629" extrusionOk="0">
                <a:moveTo>
                  <a:pt x="0" y="528449"/>
                </a:moveTo>
                <a:cubicBezTo>
                  <a:pt x="23593" y="260566"/>
                  <a:pt x="246619" y="73680"/>
                  <a:pt x="528449" y="0"/>
                </a:cubicBezTo>
                <a:cubicBezTo>
                  <a:pt x="699851" y="-20231"/>
                  <a:pt x="796420" y="40867"/>
                  <a:pt x="940096" y="0"/>
                </a:cubicBezTo>
                <a:cubicBezTo>
                  <a:pt x="1083772" y="-40867"/>
                  <a:pt x="1370788" y="49605"/>
                  <a:pt x="1525068" y="0"/>
                </a:cubicBezTo>
                <a:cubicBezTo>
                  <a:pt x="1679348" y="-49605"/>
                  <a:pt x="1979615" y="67699"/>
                  <a:pt x="2153371" y="0"/>
                </a:cubicBezTo>
                <a:cubicBezTo>
                  <a:pt x="2327127" y="-67699"/>
                  <a:pt x="2529049" y="55092"/>
                  <a:pt x="2738343" y="0"/>
                </a:cubicBezTo>
                <a:cubicBezTo>
                  <a:pt x="2947637" y="-55092"/>
                  <a:pt x="3046543" y="52800"/>
                  <a:pt x="3193321" y="0"/>
                </a:cubicBezTo>
                <a:cubicBezTo>
                  <a:pt x="3340099" y="-52800"/>
                  <a:pt x="3501951" y="33261"/>
                  <a:pt x="3778293" y="0"/>
                </a:cubicBezTo>
                <a:cubicBezTo>
                  <a:pt x="4054635" y="-33261"/>
                  <a:pt x="4061425" y="38212"/>
                  <a:pt x="4276602" y="0"/>
                </a:cubicBezTo>
                <a:cubicBezTo>
                  <a:pt x="4491779" y="-38212"/>
                  <a:pt x="4641021" y="15764"/>
                  <a:pt x="4861574" y="0"/>
                </a:cubicBezTo>
                <a:cubicBezTo>
                  <a:pt x="5098906" y="-44377"/>
                  <a:pt x="5373052" y="273960"/>
                  <a:pt x="5390023" y="528449"/>
                </a:cubicBezTo>
                <a:cubicBezTo>
                  <a:pt x="5453372" y="774852"/>
                  <a:pt x="5330720" y="915645"/>
                  <a:pt x="5390023" y="1056882"/>
                </a:cubicBezTo>
                <a:cubicBezTo>
                  <a:pt x="5449326" y="1198119"/>
                  <a:pt x="5368838" y="1296490"/>
                  <a:pt x="5390023" y="1521903"/>
                </a:cubicBezTo>
                <a:cubicBezTo>
                  <a:pt x="5411208" y="1747316"/>
                  <a:pt x="5342190" y="1958148"/>
                  <a:pt x="5390023" y="2071473"/>
                </a:cubicBezTo>
                <a:cubicBezTo>
                  <a:pt x="5437856" y="2184798"/>
                  <a:pt x="5353291" y="2436780"/>
                  <a:pt x="5390023" y="2642180"/>
                </a:cubicBezTo>
                <a:cubicBezTo>
                  <a:pt x="5333052" y="2983024"/>
                  <a:pt x="5137231" y="3135767"/>
                  <a:pt x="4861574" y="3170629"/>
                </a:cubicBezTo>
                <a:cubicBezTo>
                  <a:pt x="4752767" y="3207065"/>
                  <a:pt x="4551918" y="3125034"/>
                  <a:pt x="4363265" y="3170629"/>
                </a:cubicBezTo>
                <a:cubicBezTo>
                  <a:pt x="4174612" y="3216224"/>
                  <a:pt x="3940444" y="3115532"/>
                  <a:pt x="3778293" y="3170629"/>
                </a:cubicBezTo>
                <a:cubicBezTo>
                  <a:pt x="3616142" y="3225726"/>
                  <a:pt x="3313625" y="3159012"/>
                  <a:pt x="3193321" y="3170629"/>
                </a:cubicBezTo>
                <a:cubicBezTo>
                  <a:pt x="3073017" y="3182246"/>
                  <a:pt x="2816968" y="3152020"/>
                  <a:pt x="2695012" y="3170629"/>
                </a:cubicBezTo>
                <a:cubicBezTo>
                  <a:pt x="2573056" y="3189238"/>
                  <a:pt x="2367043" y="3116285"/>
                  <a:pt x="2240033" y="3170629"/>
                </a:cubicBezTo>
                <a:cubicBezTo>
                  <a:pt x="2113023" y="3224973"/>
                  <a:pt x="1954819" y="3137231"/>
                  <a:pt x="1741724" y="3170629"/>
                </a:cubicBezTo>
                <a:cubicBezTo>
                  <a:pt x="1528629" y="3204027"/>
                  <a:pt x="1264749" y="3154213"/>
                  <a:pt x="1113421" y="3170629"/>
                </a:cubicBezTo>
                <a:cubicBezTo>
                  <a:pt x="962093" y="3187045"/>
                  <a:pt x="747198" y="3129447"/>
                  <a:pt x="528449" y="3170629"/>
                </a:cubicBezTo>
                <a:cubicBezTo>
                  <a:pt x="255685" y="3211484"/>
                  <a:pt x="25648" y="2980321"/>
                  <a:pt x="0" y="2642180"/>
                </a:cubicBezTo>
                <a:cubicBezTo>
                  <a:pt x="-34647" y="2426252"/>
                  <a:pt x="42225" y="2370919"/>
                  <a:pt x="0" y="2134885"/>
                </a:cubicBezTo>
                <a:cubicBezTo>
                  <a:pt x="-42225" y="1898851"/>
                  <a:pt x="35938" y="1812647"/>
                  <a:pt x="0" y="1564177"/>
                </a:cubicBezTo>
                <a:cubicBezTo>
                  <a:pt x="-35938" y="1315707"/>
                  <a:pt x="40224" y="1172394"/>
                  <a:pt x="0" y="1035744"/>
                </a:cubicBezTo>
                <a:cubicBezTo>
                  <a:pt x="-40224" y="899094"/>
                  <a:pt x="9213" y="685485"/>
                  <a:pt x="0" y="528449"/>
                </a:cubicBezTo>
                <a:close/>
              </a:path>
            </a:pathLst>
          </a:custGeom>
          <a:noFill/>
          <a:ln w="76200">
            <a:solidFill>
              <a:schemeClr val="accent2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4156163125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8546C0B4-A972-791E-A93C-B7F096629CB4}"/>
              </a:ext>
            </a:extLst>
          </p:cNvPr>
          <p:cNvCxnSpPr>
            <a:cxnSpLocks/>
          </p:cNvCxnSpPr>
          <p:nvPr/>
        </p:nvCxnSpPr>
        <p:spPr>
          <a:xfrm flipV="1">
            <a:off x="1155290" y="3759753"/>
            <a:ext cx="4489964" cy="60215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9B392280-3591-CF7F-502F-741B852A22C0}"/>
              </a:ext>
            </a:extLst>
          </p:cNvPr>
          <p:cNvCxnSpPr>
            <a:cxnSpLocks/>
          </p:cNvCxnSpPr>
          <p:nvPr/>
        </p:nvCxnSpPr>
        <p:spPr>
          <a:xfrm flipV="1">
            <a:off x="1155290" y="3104327"/>
            <a:ext cx="4347552" cy="61999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図 9">
            <a:extLst>
              <a:ext uri="{FF2B5EF4-FFF2-40B4-BE49-F238E27FC236}">
                <a16:creationId xmlns:a16="http://schemas.microsoft.com/office/drawing/2014/main" id="{7040A3E8-93F8-4A09-EEA4-D2B974B8E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4500">
            <a:off x="448575" y="1266043"/>
            <a:ext cx="3175639" cy="238173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585F24A-EF7A-DD4F-DEDD-CDE28DD773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583" y="1292566"/>
            <a:ext cx="2831222" cy="212341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2395AE3-6CCD-C8B7-0B00-6D8F90C026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2583" l="10000" r="90000">
                        <a14:foregroundMark x1="47188" y1="92583" x2="47188" y2="92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7435" flipH="1">
            <a:off x="2268854" y="707378"/>
            <a:ext cx="3440912" cy="258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000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859</TotalTime>
  <Words>693</Words>
  <Application>Microsoft Office PowerPoint</Application>
  <PresentationFormat>ユーザー設定</PresentationFormat>
  <Paragraphs>99</Paragraphs>
  <Slides>3</Slides>
  <Notes>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2" baseType="lpstr">
      <vt:lpstr>しょかきうたげ（無料版）</vt:lpstr>
      <vt:lpstr>はなぞめフォント</vt:lpstr>
      <vt:lpstr>遊びメモ書き</vt:lpstr>
      <vt:lpstr>游ゴシック</vt:lpstr>
      <vt:lpstr>Aptos</vt:lpstr>
      <vt:lpstr>Aptos Display</vt:lpstr>
      <vt:lpstr>Arial</vt:lpstr>
      <vt:lpstr>Office テーマ</vt:lpstr>
      <vt:lpstr>Worksheet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まさゆき 西村</dc:creator>
  <cp:lastModifiedBy>まさゆき 西村</cp:lastModifiedBy>
  <cp:revision>9</cp:revision>
  <dcterms:created xsi:type="dcterms:W3CDTF">2024-07-23T03:00:43Z</dcterms:created>
  <dcterms:modified xsi:type="dcterms:W3CDTF">2024-08-17T07:49:20Z</dcterms:modified>
</cp:coreProperties>
</file>