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BF6717"/>
    <a:srgbClr val="CC6600"/>
    <a:srgbClr val="FF0066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1550" y="-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B829F-3628-404E-828B-2F1F27C7E2A9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D388B-EEC6-4E46-811C-9D88B8259C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462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67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4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62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0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6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17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13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3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79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28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4.xlsx"/><Relationship Id="rId13" Type="http://schemas.openxmlformats.org/officeDocument/2006/relationships/package" Target="../embeddings/Microsoft_Excel_Worksheet9.xlsx"/><Relationship Id="rId18" Type="http://schemas.openxmlformats.org/officeDocument/2006/relationships/package" Target="../embeddings/Microsoft_Excel_Worksheet13.xlsx"/><Relationship Id="rId3" Type="http://schemas.openxmlformats.org/officeDocument/2006/relationships/image" Target="../media/image1.emf"/><Relationship Id="rId7" Type="http://schemas.openxmlformats.org/officeDocument/2006/relationships/package" Target="../embeddings/Microsoft_Excel_Worksheet3.xlsx"/><Relationship Id="rId12" Type="http://schemas.openxmlformats.org/officeDocument/2006/relationships/package" Target="../embeddings/Microsoft_Excel_Worksheet8.xlsx"/><Relationship Id="rId17" Type="http://schemas.openxmlformats.org/officeDocument/2006/relationships/package" Target="../embeddings/Microsoft_Excel_Worksheet12.xlsx"/><Relationship Id="rId2" Type="http://schemas.openxmlformats.org/officeDocument/2006/relationships/package" Target="../embeddings/Microsoft_Excel_Worksheet.xlsx"/><Relationship Id="rId16" Type="http://schemas.openxmlformats.org/officeDocument/2006/relationships/package" Target="../embeddings/Microsoft_Excel_Worksheet11.xlsx"/><Relationship Id="rId20" Type="http://schemas.openxmlformats.org/officeDocument/2006/relationships/package" Target="../embeddings/Microsoft_Excel_Worksheet15.xlsx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2.xlsx"/><Relationship Id="rId11" Type="http://schemas.openxmlformats.org/officeDocument/2006/relationships/package" Target="../embeddings/Microsoft_Excel_Worksheet7.xlsx"/><Relationship Id="rId5" Type="http://schemas.openxmlformats.org/officeDocument/2006/relationships/image" Target="../media/image2.emf"/><Relationship Id="rId15" Type="http://schemas.openxmlformats.org/officeDocument/2006/relationships/image" Target="../media/image3.emf"/><Relationship Id="rId10" Type="http://schemas.openxmlformats.org/officeDocument/2006/relationships/package" Target="../embeddings/Microsoft_Excel_Worksheet6.xlsx"/><Relationship Id="rId19" Type="http://schemas.openxmlformats.org/officeDocument/2006/relationships/package" Target="../embeddings/Microsoft_Excel_Worksheet14.xlsx"/><Relationship Id="rId4" Type="http://schemas.openxmlformats.org/officeDocument/2006/relationships/package" Target="../embeddings/Microsoft_Excel_Worksheet1.xlsx"/><Relationship Id="rId9" Type="http://schemas.openxmlformats.org/officeDocument/2006/relationships/package" Target="../embeddings/Microsoft_Excel_Worksheet5.xlsx"/><Relationship Id="rId14" Type="http://schemas.openxmlformats.org/officeDocument/2006/relationships/package" Target="../embeddings/Microsoft_Excel_Worksheet10.xlsx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8.xlsx"/><Relationship Id="rId3" Type="http://schemas.openxmlformats.org/officeDocument/2006/relationships/image" Target="../media/image1.emf"/><Relationship Id="rId7" Type="http://schemas.microsoft.com/office/2007/relationships/hdphoto" Target="../media/hdphoto1.wdp"/><Relationship Id="rId2" Type="http://schemas.openxmlformats.org/officeDocument/2006/relationships/package" Target="../embeddings/Microsoft_Excel_Worksheet16.xls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17.xlsx"/><Relationship Id="rId9" Type="http://schemas.openxmlformats.org/officeDocument/2006/relationships/package" Target="../embeddings/Microsoft_Excel_Worksheet19.xlsx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CAC3253-D4B9-CB38-05C7-6C96AC6AD15B}"/>
              </a:ext>
            </a:extLst>
          </p:cNvPr>
          <p:cNvGrpSpPr/>
          <p:nvPr/>
        </p:nvGrpSpPr>
        <p:grpSpPr>
          <a:xfrm>
            <a:off x="3927836" y="2809740"/>
            <a:ext cx="3485072" cy="2415398"/>
            <a:chOff x="3927836" y="152803"/>
            <a:chExt cx="3485072" cy="2415398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E2FEC045-9832-66BC-7CEA-E7DCFA553280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4" name="オブジェクト 3">
              <a:extLst>
                <a:ext uri="{FF2B5EF4-FFF2-40B4-BE49-F238E27FC236}">
                  <a16:creationId xmlns:a16="http://schemas.microsoft.com/office/drawing/2014/main" id="{7C3F98CE-3F78-3920-71E7-BC920D33D65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3640962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81" name="オブジェクト 80">
                          <a:extLst>
                            <a:ext uri="{FF2B5EF4-FFF2-40B4-BE49-F238E27FC236}">
                              <a16:creationId xmlns:a16="http://schemas.microsoft.com/office/drawing/2014/main" id="{92FCF78F-C717-4879-4034-9E0F0906284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オブジェクト 4">
              <a:extLst>
                <a:ext uri="{FF2B5EF4-FFF2-40B4-BE49-F238E27FC236}">
                  <a16:creationId xmlns:a16="http://schemas.microsoft.com/office/drawing/2014/main" id="{42D1D914-B62E-7C6E-B7AB-DAE6DADBFE5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136446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82" name="オブジェクト 81">
                          <a:extLst>
                            <a:ext uri="{FF2B5EF4-FFF2-40B4-BE49-F238E27FC236}">
                              <a16:creationId xmlns:a16="http://schemas.microsoft.com/office/drawing/2014/main" id="{6F968687-DEB9-6A63-3EAB-828BCC99B2A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0AF0AD9-D4CF-0B89-EF05-E09A533107EB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52087EBB-92F8-E329-70DD-06951E58C1A3}"/>
                </a:ext>
              </a:extLst>
            </p:cNvPr>
            <p:cNvSpPr/>
            <p:nvPr/>
          </p:nvSpPr>
          <p:spPr>
            <a:xfrm>
              <a:off x="3970890" y="1485822"/>
              <a:ext cx="264687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  <a:p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　　　　</a:t>
              </a:r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山型食パン</a:t>
              </a:r>
              <a:r>
                <a:rPr lang="en-US" altLang="ja-JP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(White Bread</a:t>
              </a:r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）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4BD6D44-A34F-3D45-93C8-C30069957C25}"/>
                </a:ext>
              </a:extLst>
            </p:cNvPr>
            <p:cNvSpPr/>
            <p:nvPr/>
          </p:nvSpPr>
          <p:spPr>
            <a:xfrm>
              <a:off x="3970231" y="263195"/>
              <a:ext cx="341632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キメが粗く、バターや砂糖をあまり加えない為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あっさり、さっくり、香ばしいパンです。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カリカリトーストにたっぷりバターがおすすめ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ベーコンや卵、マッシュルームなど具材多めの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サンドイッチ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も美味しいですよ！</a:t>
              </a:r>
              <a:endParaRPr lang="ja-JP" altLang="en-US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AA03C98-0753-451F-C15C-8AC5BA98BED0}"/>
              </a:ext>
            </a:extLst>
          </p:cNvPr>
          <p:cNvGrpSpPr/>
          <p:nvPr/>
        </p:nvGrpSpPr>
        <p:grpSpPr>
          <a:xfrm>
            <a:off x="3919327" y="5466677"/>
            <a:ext cx="3485072" cy="2415398"/>
            <a:chOff x="3927836" y="152803"/>
            <a:chExt cx="3485072" cy="2415398"/>
          </a:xfrm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CB05FD5C-CC28-E929-7414-DB7517724808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1" name="オブジェクト 10">
              <a:extLst>
                <a:ext uri="{FF2B5EF4-FFF2-40B4-BE49-F238E27FC236}">
                  <a16:creationId xmlns:a16="http://schemas.microsoft.com/office/drawing/2014/main" id="{B2043AAC-8E76-D21A-194F-28A93991474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3640962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6" imgW="1821145" imgH="259190" progId="Excel.Sheet.12">
                    <p:embed/>
                  </p:oleObj>
                </mc:Choice>
                <mc:Fallback>
                  <p:oleObj name="Worksheet" r:id="rId6" imgW="1821145" imgH="259190" progId="Excel.Sheet.12">
                    <p:embed/>
                    <p:pic>
                      <p:nvPicPr>
                        <p:cNvPr id="4" name="オブジェクト 3">
                          <a:extLst>
                            <a:ext uri="{FF2B5EF4-FFF2-40B4-BE49-F238E27FC236}">
                              <a16:creationId xmlns:a16="http://schemas.microsoft.com/office/drawing/2014/main" id="{7C3F98CE-3F78-3920-71E7-BC920D33D65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オブジェクト 12">
              <a:extLst>
                <a:ext uri="{FF2B5EF4-FFF2-40B4-BE49-F238E27FC236}">
                  <a16:creationId xmlns:a16="http://schemas.microsoft.com/office/drawing/2014/main" id="{DE40B3E3-66BC-11C5-74CC-652EEDDD37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136446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7" imgW="762142" imgH="251554" progId="Excel.Sheet.12">
                    <p:embed/>
                  </p:oleObj>
                </mc:Choice>
                <mc:Fallback>
                  <p:oleObj name="Worksheet" r:id="rId7" imgW="762142" imgH="251554" progId="Excel.Sheet.12">
                    <p:embed/>
                    <p:pic>
                      <p:nvPicPr>
                        <p:cNvPr id="5" name="オブジェクト 4">
                          <a:extLst>
                            <a:ext uri="{FF2B5EF4-FFF2-40B4-BE49-F238E27FC236}">
                              <a16:creationId xmlns:a16="http://schemas.microsoft.com/office/drawing/2014/main" id="{42D1D914-B62E-7C6E-B7AB-DAE6DADBFE5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1D1B17C7-8719-6541-5C1C-D372BB28B09F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C53BC18A-1A19-005C-3D94-80012B9E4DA5}"/>
                </a:ext>
              </a:extLst>
            </p:cNvPr>
            <p:cNvSpPr/>
            <p:nvPr/>
          </p:nvSpPr>
          <p:spPr>
            <a:xfrm>
              <a:off x="3970890" y="1485822"/>
              <a:ext cx="264687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  <a:p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　　　　</a:t>
              </a:r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山型食パン</a:t>
              </a:r>
              <a:r>
                <a:rPr lang="en-US" altLang="ja-JP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(White Bread</a:t>
              </a:r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）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2EE51C21-E49E-F17E-2AC0-C54FBDFB20E3}"/>
                </a:ext>
              </a:extLst>
            </p:cNvPr>
            <p:cNvSpPr/>
            <p:nvPr/>
          </p:nvSpPr>
          <p:spPr>
            <a:xfrm>
              <a:off x="3970231" y="263195"/>
              <a:ext cx="341632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キメが粗く、バターや砂糖をあまり加えない為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あっさり、さっくり、香ばしいパンです。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カリカリトーストにたっぷりバターがおすすめ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ベーコンや卵、マッシュルームなど具材多めの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サンドイッチ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も美味しいですよ！</a:t>
              </a:r>
              <a:endParaRPr lang="ja-JP" altLang="en-US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265D8D6-C3F3-787A-9DBF-98C22C1E61A9}"/>
              </a:ext>
            </a:extLst>
          </p:cNvPr>
          <p:cNvGrpSpPr/>
          <p:nvPr/>
        </p:nvGrpSpPr>
        <p:grpSpPr>
          <a:xfrm>
            <a:off x="155276" y="2829461"/>
            <a:ext cx="3485072" cy="2415398"/>
            <a:chOff x="3927836" y="152803"/>
            <a:chExt cx="3485072" cy="241539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C523DC90-11FB-EE08-4D07-7E279DB0D4CA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26" name="オブジェクト 25">
              <a:extLst>
                <a:ext uri="{FF2B5EF4-FFF2-40B4-BE49-F238E27FC236}">
                  <a16:creationId xmlns:a16="http://schemas.microsoft.com/office/drawing/2014/main" id="{50C369AC-1E6B-6F45-A3AF-23ACB480D7D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3640962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8" imgW="1821145" imgH="259190" progId="Excel.Sheet.12">
                    <p:embed/>
                  </p:oleObj>
                </mc:Choice>
                <mc:Fallback>
                  <p:oleObj name="Worksheet" r:id="rId8" imgW="1821145" imgH="259190" progId="Excel.Sheet.12">
                    <p:embed/>
                    <p:pic>
                      <p:nvPicPr>
                        <p:cNvPr id="4" name="オブジェクト 3">
                          <a:extLst>
                            <a:ext uri="{FF2B5EF4-FFF2-40B4-BE49-F238E27FC236}">
                              <a16:creationId xmlns:a16="http://schemas.microsoft.com/office/drawing/2014/main" id="{7C3F98CE-3F78-3920-71E7-BC920D33D65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オブジェクト 26">
              <a:extLst>
                <a:ext uri="{FF2B5EF4-FFF2-40B4-BE49-F238E27FC236}">
                  <a16:creationId xmlns:a16="http://schemas.microsoft.com/office/drawing/2014/main" id="{BDDCFC28-7DB3-630A-DB50-F64F174D4F7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136446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9" imgW="762142" imgH="251554" progId="Excel.Sheet.12">
                    <p:embed/>
                  </p:oleObj>
                </mc:Choice>
                <mc:Fallback>
                  <p:oleObj name="Worksheet" r:id="rId9" imgW="762142" imgH="251554" progId="Excel.Sheet.12">
                    <p:embed/>
                    <p:pic>
                      <p:nvPicPr>
                        <p:cNvPr id="5" name="オブジェクト 4">
                          <a:extLst>
                            <a:ext uri="{FF2B5EF4-FFF2-40B4-BE49-F238E27FC236}">
                              <a16:creationId xmlns:a16="http://schemas.microsoft.com/office/drawing/2014/main" id="{42D1D914-B62E-7C6E-B7AB-DAE6DADBFE5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745F8A49-FE99-4C77-D5D5-7D56AF8915AD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0E31E473-FA4E-A60B-15B4-7C0CF77254AE}"/>
                </a:ext>
              </a:extLst>
            </p:cNvPr>
            <p:cNvSpPr/>
            <p:nvPr/>
          </p:nvSpPr>
          <p:spPr>
            <a:xfrm>
              <a:off x="3970890" y="1485822"/>
              <a:ext cx="264687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  <a:p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　　　　</a:t>
              </a:r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山型食パン</a:t>
              </a:r>
              <a:r>
                <a:rPr lang="en-US" altLang="ja-JP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(White Bread</a:t>
              </a:r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）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CA50A7A2-B322-8E26-8A5B-0EAC7D37E17F}"/>
                </a:ext>
              </a:extLst>
            </p:cNvPr>
            <p:cNvSpPr/>
            <p:nvPr/>
          </p:nvSpPr>
          <p:spPr>
            <a:xfrm>
              <a:off x="3970231" y="263195"/>
              <a:ext cx="341632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キメが粗く、バターや砂糖をあまり加えない為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あっさり、さっくり、香ばしいパンです。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カリカリトーストにたっぷりバターがおすすめ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ベーコンや卵、マッシュルームなど具材多めの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サンドイッチ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も美味しいですよ！</a:t>
              </a:r>
              <a:endParaRPr lang="ja-JP" altLang="en-US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26059B1-501A-F8FF-FE40-F38FE8463242}"/>
              </a:ext>
            </a:extLst>
          </p:cNvPr>
          <p:cNvGrpSpPr/>
          <p:nvPr/>
        </p:nvGrpSpPr>
        <p:grpSpPr>
          <a:xfrm>
            <a:off x="3920814" y="172522"/>
            <a:ext cx="3485072" cy="2415398"/>
            <a:chOff x="3927836" y="152803"/>
            <a:chExt cx="3485072" cy="241539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914AAD99-F42F-39FC-4079-D33BDBAC480B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33" name="オブジェクト 32">
              <a:extLst>
                <a:ext uri="{FF2B5EF4-FFF2-40B4-BE49-F238E27FC236}">
                  <a16:creationId xmlns:a16="http://schemas.microsoft.com/office/drawing/2014/main" id="{8D068C97-937D-0A7C-8C8B-DB0EB572340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3640962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0" imgW="1821145" imgH="259190" progId="Excel.Sheet.12">
                    <p:embed/>
                  </p:oleObj>
                </mc:Choice>
                <mc:Fallback>
                  <p:oleObj name="Worksheet" r:id="rId10" imgW="1821145" imgH="259190" progId="Excel.Sheet.12">
                    <p:embed/>
                    <p:pic>
                      <p:nvPicPr>
                        <p:cNvPr id="4" name="オブジェクト 3">
                          <a:extLst>
                            <a:ext uri="{FF2B5EF4-FFF2-40B4-BE49-F238E27FC236}">
                              <a16:creationId xmlns:a16="http://schemas.microsoft.com/office/drawing/2014/main" id="{7C3F98CE-3F78-3920-71E7-BC920D33D65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オブジェクト 33">
              <a:extLst>
                <a:ext uri="{FF2B5EF4-FFF2-40B4-BE49-F238E27FC236}">
                  <a16:creationId xmlns:a16="http://schemas.microsoft.com/office/drawing/2014/main" id="{E5AFA5E3-6320-A45B-1634-8B3678AFEB7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136446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1" imgW="762142" imgH="251554" progId="Excel.Sheet.12">
                    <p:embed/>
                  </p:oleObj>
                </mc:Choice>
                <mc:Fallback>
                  <p:oleObj name="Worksheet" r:id="rId11" imgW="762142" imgH="251554" progId="Excel.Sheet.12">
                    <p:embed/>
                    <p:pic>
                      <p:nvPicPr>
                        <p:cNvPr id="5" name="オブジェクト 4">
                          <a:extLst>
                            <a:ext uri="{FF2B5EF4-FFF2-40B4-BE49-F238E27FC236}">
                              <a16:creationId xmlns:a16="http://schemas.microsoft.com/office/drawing/2014/main" id="{42D1D914-B62E-7C6E-B7AB-DAE6DADBFE5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D71007DF-B548-DD38-74E8-4818D18927F8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9EBCF614-22E4-DF47-1901-8C0982C53C45}"/>
                </a:ext>
              </a:extLst>
            </p:cNvPr>
            <p:cNvSpPr/>
            <p:nvPr/>
          </p:nvSpPr>
          <p:spPr>
            <a:xfrm>
              <a:off x="3970890" y="1485822"/>
              <a:ext cx="264687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  <a:p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　　　　</a:t>
              </a:r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山型食パン</a:t>
              </a:r>
              <a:r>
                <a:rPr lang="en-US" altLang="ja-JP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(White Bread</a:t>
              </a:r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）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0F28AF53-2F79-0305-99E3-636BD4D63235}"/>
                </a:ext>
              </a:extLst>
            </p:cNvPr>
            <p:cNvSpPr/>
            <p:nvPr/>
          </p:nvSpPr>
          <p:spPr>
            <a:xfrm>
              <a:off x="3970231" y="263195"/>
              <a:ext cx="341632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キメが粗く、バターや砂糖をあまり加えない為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あっさり、さっくり、香ばしいパンです。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カリカリトーストにたっぷりバターがおすすめ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ベーコンや卵、マッシュルームなど具材多めの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サンドイッチ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も美味しいですよ！</a:t>
              </a:r>
              <a:endParaRPr lang="ja-JP" altLang="en-US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3F800D91-9790-855D-537C-1A8B497AF1F1}"/>
              </a:ext>
            </a:extLst>
          </p:cNvPr>
          <p:cNvGrpSpPr/>
          <p:nvPr/>
        </p:nvGrpSpPr>
        <p:grpSpPr>
          <a:xfrm>
            <a:off x="148254" y="192243"/>
            <a:ext cx="3485072" cy="2415398"/>
            <a:chOff x="3927836" y="152803"/>
            <a:chExt cx="3485072" cy="2415398"/>
          </a:xfrm>
        </p:grpSpPr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CFA773FC-8AD9-507C-8D39-04E40B63D5CE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40" name="オブジェクト 39">
              <a:extLst>
                <a:ext uri="{FF2B5EF4-FFF2-40B4-BE49-F238E27FC236}">
                  <a16:creationId xmlns:a16="http://schemas.microsoft.com/office/drawing/2014/main" id="{20D159A6-F6BA-AE61-5D92-3FD4AD993A4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3640962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2" imgW="1821145" imgH="259190" progId="Excel.Sheet.12">
                    <p:embed/>
                  </p:oleObj>
                </mc:Choice>
                <mc:Fallback>
                  <p:oleObj name="Worksheet" r:id="rId12" imgW="1821145" imgH="259190" progId="Excel.Sheet.12">
                    <p:embed/>
                    <p:pic>
                      <p:nvPicPr>
                        <p:cNvPr id="26" name="オブジェクト 25">
                          <a:extLst>
                            <a:ext uri="{FF2B5EF4-FFF2-40B4-BE49-F238E27FC236}">
                              <a16:creationId xmlns:a16="http://schemas.microsoft.com/office/drawing/2014/main" id="{50C369AC-1E6B-6F45-A3AF-23ACB480D7D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オブジェクト 40">
              <a:extLst>
                <a:ext uri="{FF2B5EF4-FFF2-40B4-BE49-F238E27FC236}">
                  <a16:creationId xmlns:a16="http://schemas.microsoft.com/office/drawing/2014/main" id="{61A3C487-BD83-331E-16F4-E3E42017EC7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136446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3" imgW="762142" imgH="251554" progId="Excel.Sheet.12">
                    <p:embed/>
                  </p:oleObj>
                </mc:Choice>
                <mc:Fallback>
                  <p:oleObj name="Worksheet" r:id="rId13" imgW="762142" imgH="251554" progId="Excel.Sheet.12">
                    <p:embed/>
                    <p:pic>
                      <p:nvPicPr>
                        <p:cNvPr id="27" name="オブジェクト 26">
                          <a:extLst>
                            <a:ext uri="{FF2B5EF4-FFF2-40B4-BE49-F238E27FC236}">
                              <a16:creationId xmlns:a16="http://schemas.microsoft.com/office/drawing/2014/main" id="{BDDCFC28-7DB3-630A-DB50-F64F174D4F7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EE2B8580-E90F-D738-A0D3-C62EE46D4EF3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4F858BEE-4356-859F-5B31-DBD8A461B358}"/>
                </a:ext>
              </a:extLst>
            </p:cNvPr>
            <p:cNvSpPr/>
            <p:nvPr/>
          </p:nvSpPr>
          <p:spPr>
            <a:xfrm>
              <a:off x="3970890" y="1485822"/>
              <a:ext cx="264687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  <a:p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　　　　</a:t>
              </a:r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山型食パン</a:t>
              </a:r>
              <a:r>
                <a:rPr lang="en-US" altLang="ja-JP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(White Bread</a:t>
              </a:r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）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A34AEE41-CE1C-6EA5-7918-DB9C88C80D26}"/>
                </a:ext>
              </a:extLst>
            </p:cNvPr>
            <p:cNvSpPr/>
            <p:nvPr/>
          </p:nvSpPr>
          <p:spPr>
            <a:xfrm>
              <a:off x="3970231" y="263195"/>
              <a:ext cx="341632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キメが粗く、バターや砂糖をあまり加えない為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あっさり、さっくり、香ばしいパンです。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カリカリトーストにたっぷりバターがおすすめ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ベーコンや卵、マッシュルームなど具材多めの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サンドイッチ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も美味しいですよ！</a:t>
              </a:r>
              <a:endParaRPr lang="ja-JP" altLang="en-US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B1927A53-2E74-76CA-6D92-6D8914F70E6C}"/>
              </a:ext>
            </a:extLst>
          </p:cNvPr>
          <p:cNvGrpSpPr/>
          <p:nvPr/>
        </p:nvGrpSpPr>
        <p:grpSpPr>
          <a:xfrm>
            <a:off x="162036" y="5466677"/>
            <a:ext cx="3485072" cy="2415398"/>
            <a:chOff x="3927836" y="152803"/>
            <a:chExt cx="3485072" cy="2415398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13E90EE1-7A66-BA67-E2FF-08B55F8D1A07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47" name="オブジェクト 46">
              <a:extLst>
                <a:ext uri="{FF2B5EF4-FFF2-40B4-BE49-F238E27FC236}">
                  <a16:creationId xmlns:a16="http://schemas.microsoft.com/office/drawing/2014/main" id="{10FE076C-5956-1D24-CF9B-E0A9FE16ED0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7600423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4" imgW="1821145" imgH="259190" progId="Excel.Sheet.12">
                    <p:embed/>
                  </p:oleObj>
                </mc:Choice>
                <mc:Fallback>
                  <p:oleObj name="Worksheet" r:id="rId14" imgW="1821145" imgH="259190" progId="Excel.Sheet.12">
                    <p:embed/>
                    <p:pic>
                      <p:nvPicPr>
                        <p:cNvPr id="26" name="オブジェクト 25">
                          <a:extLst>
                            <a:ext uri="{FF2B5EF4-FFF2-40B4-BE49-F238E27FC236}">
                              <a16:creationId xmlns:a16="http://schemas.microsoft.com/office/drawing/2014/main" id="{50C369AC-1E6B-6F45-A3AF-23ACB480D7D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オブジェクト 47">
              <a:extLst>
                <a:ext uri="{FF2B5EF4-FFF2-40B4-BE49-F238E27FC236}">
                  <a16:creationId xmlns:a16="http://schemas.microsoft.com/office/drawing/2014/main" id="{E94CB4B1-76C2-D647-F602-04542A617B7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136446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6" imgW="762142" imgH="251554" progId="Excel.Sheet.12">
                    <p:embed/>
                  </p:oleObj>
                </mc:Choice>
                <mc:Fallback>
                  <p:oleObj name="Worksheet" r:id="rId16" imgW="762142" imgH="251554" progId="Excel.Sheet.12">
                    <p:embed/>
                    <p:pic>
                      <p:nvPicPr>
                        <p:cNvPr id="27" name="オブジェクト 26">
                          <a:extLst>
                            <a:ext uri="{FF2B5EF4-FFF2-40B4-BE49-F238E27FC236}">
                              <a16:creationId xmlns:a16="http://schemas.microsoft.com/office/drawing/2014/main" id="{BDDCFC28-7DB3-630A-DB50-F64F174D4F7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0BCA7FA3-4F4C-7397-5CAC-D5569519184A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8AD001AF-E928-E8BD-FC1B-FCA544D1AD3A}"/>
                </a:ext>
              </a:extLst>
            </p:cNvPr>
            <p:cNvSpPr/>
            <p:nvPr/>
          </p:nvSpPr>
          <p:spPr>
            <a:xfrm>
              <a:off x="3970890" y="1485822"/>
              <a:ext cx="264687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  <a:p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　　　　</a:t>
              </a:r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山型食パン</a:t>
              </a:r>
              <a:r>
                <a:rPr lang="en-US" altLang="ja-JP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(White Bread</a:t>
              </a:r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）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D6C20D3A-1C34-678E-9F57-FC37B7E4FDBE}"/>
                </a:ext>
              </a:extLst>
            </p:cNvPr>
            <p:cNvSpPr/>
            <p:nvPr/>
          </p:nvSpPr>
          <p:spPr>
            <a:xfrm>
              <a:off x="3970231" y="263195"/>
              <a:ext cx="341632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キメが粗く、バターや砂糖をあまり加えない為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あっさり、さっくり、香ばしいパンです。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カリカリトーストにたっぷりバターがおすすめ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ベーコンや卵、マッシュルームなど具材多めの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サンドイッチ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も美味しいですよ！</a:t>
              </a:r>
              <a:endParaRPr lang="ja-JP" altLang="en-US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A5EFCB83-54F1-D424-BA52-C606CB38BD7B}"/>
              </a:ext>
            </a:extLst>
          </p:cNvPr>
          <p:cNvGrpSpPr/>
          <p:nvPr/>
        </p:nvGrpSpPr>
        <p:grpSpPr>
          <a:xfrm>
            <a:off x="3918438" y="8125208"/>
            <a:ext cx="3498135" cy="2415398"/>
            <a:chOff x="3927836" y="152803"/>
            <a:chExt cx="3498135" cy="2415398"/>
          </a:xfrm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DD52211E-CC13-06FA-2649-025D17C03EE1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54" name="オブジェクト 53">
              <a:extLst>
                <a:ext uri="{FF2B5EF4-FFF2-40B4-BE49-F238E27FC236}">
                  <a16:creationId xmlns:a16="http://schemas.microsoft.com/office/drawing/2014/main" id="{5C1A60F6-5A9F-70E1-3C11-E388EE9FA7E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3640962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7" imgW="1821145" imgH="259190" progId="Excel.Sheet.12">
                    <p:embed/>
                  </p:oleObj>
                </mc:Choice>
                <mc:Fallback>
                  <p:oleObj name="Worksheet" r:id="rId17" imgW="1821145" imgH="259190" progId="Excel.Sheet.12">
                    <p:embed/>
                    <p:pic>
                      <p:nvPicPr>
                        <p:cNvPr id="11" name="オブジェクト 10">
                          <a:extLst>
                            <a:ext uri="{FF2B5EF4-FFF2-40B4-BE49-F238E27FC236}">
                              <a16:creationId xmlns:a16="http://schemas.microsoft.com/office/drawing/2014/main" id="{B2043AAC-8E76-D21A-194F-28A93991474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オブジェクト 54">
              <a:extLst>
                <a:ext uri="{FF2B5EF4-FFF2-40B4-BE49-F238E27FC236}">
                  <a16:creationId xmlns:a16="http://schemas.microsoft.com/office/drawing/2014/main" id="{6B824C9B-E631-3F69-219E-F08A245660D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136446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8" imgW="762142" imgH="251554" progId="Excel.Sheet.12">
                    <p:embed/>
                  </p:oleObj>
                </mc:Choice>
                <mc:Fallback>
                  <p:oleObj name="Worksheet" r:id="rId18" imgW="762142" imgH="251554" progId="Excel.Sheet.12">
                    <p:embed/>
                    <p:pic>
                      <p:nvPicPr>
                        <p:cNvPr id="13" name="オブジェクト 12">
                          <a:extLst>
                            <a:ext uri="{FF2B5EF4-FFF2-40B4-BE49-F238E27FC236}">
                              <a16:creationId xmlns:a16="http://schemas.microsoft.com/office/drawing/2014/main" id="{DE40B3E3-66BC-11C5-74CC-652EEDDD370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25F485C0-57A7-5336-91ED-53C19BC1337B}"/>
                </a:ext>
              </a:extLst>
            </p:cNvPr>
            <p:cNvSpPr/>
            <p:nvPr/>
          </p:nvSpPr>
          <p:spPr>
            <a:xfrm>
              <a:off x="6604912" y="1827563"/>
              <a:ext cx="82105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EDB1D2C5-8268-A86B-24FC-B651107C729A}"/>
                </a:ext>
              </a:extLst>
            </p:cNvPr>
            <p:cNvSpPr/>
            <p:nvPr/>
          </p:nvSpPr>
          <p:spPr>
            <a:xfrm>
              <a:off x="3970890" y="1485822"/>
              <a:ext cx="264687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  <a:p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　　　　</a:t>
              </a:r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山型食パン</a:t>
              </a:r>
              <a:r>
                <a:rPr lang="en-US" altLang="ja-JP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(White Bread</a:t>
              </a:r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）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0E33D36D-CF4C-C80D-630D-B32851A94B13}"/>
                </a:ext>
              </a:extLst>
            </p:cNvPr>
            <p:cNvSpPr/>
            <p:nvPr/>
          </p:nvSpPr>
          <p:spPr>
            <a:xfrm>
              <a:off x="3970231" y="263195"/>
              <a:ext cx="341632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キメが粗く、バターや砂糖をあまり加えない為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あっさり、さっくり、香ばしいパンです。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カリカリトーストにたっぷりバターがおすすめ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ベーコンや卵、マッシュルームなど具材多めの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サンドイッチ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も美味しいですよ！</a:t>
              </a:r>
              <a:endParaRPr lang="ja-JP" altLang="en-US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B30DCE88-9236-9F1A-DBEB-A8FD919A92A7}"/>
              </a:ext>
            </a:extLst>
          </p:cNvPr>
          <p:cNvGrpSpPr/>
          <p:nvPr/>
        </p:nvGrpSpPr>
        <p:grpSpPr>
          <a:xfrm>
            <a:off x="161147" y="8125208"/>
            <a:ext cx="3485072" cy="2415398"/>
            <a:chOff x="3927836" y="152803"/>
            <a:chExt cx="3485072" cy="2415398"/>
          </a:xfrm>
        </p:grpSpPr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99D131A9-DC02-7961-D660-D6B5200CEC74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61" name="オブジェクト 60">
              <a:extLst>
                <a:ext uri="{FF2B5EF4-FFF2-40B4-BE49-F238E27FC236}">
                  <a16:creationId xmlns:a16="http://schemas.microsoft.com/office/drawing/2014/main" id="{491D4509-0D92-2B21-68C0-4EBADB6D483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3640962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9" imgW="1821145" imgH="259190" progId="Excel.Sheet.12">
                    <p:embed/>
                  </p:oleObj>
                </mc:Choice>
                <mc:Fallback>
                  <p:oleObj name="Worksheet" r:id="rId19" imgW="1821145" imgH="259190" progId="Excel.Sheet.12">
                    <p:embed/>
                    <p:pic>
                      <p:nvPicPr>
                        <p:cNvPr id="47" name="オブジェクト 46">
                          <a:extLst>
                            <a:ext uri="{FF2B5EF4-FFF2-40B4-BE49-F238E27FC236}">
                              <a16:creationId xmlns:a16="http://schemas.microsoft.com/office/drawing/2014/main" id="{10FE076C-5956-1D24-CF9B-E0A9FE16ED0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" name="オブジェクト 61">
              <a:extLst>
                <a:ext uri="{FF2B5EF4-FFF2-40B4-BE49-F238E27FC236}">
                  <a16:creationId xmlns:a16="http://schemas.microsoft.com/office/drawing/2014/main" id="{DD76DB75-E1E8-CEF0-4C95-A8C5DC0E9F6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136446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0" imgW="762142" imgH="251554" progId="Excel.Sheet.12">
                    <p:embed/>
                  </p:oleObj>
                </mc:Choice>
                <mc:Fallback>
                  <p:oleObj name="Worksheet" r:id="rId20" imgW="762142" imgH="251554" progId="Excel.Sheet.12">
                    <p:embed/>
                    <p:pic>
                      <p:nvPicPr>
                        <p:cNvPr id="48" name="オブジェクト 47">
                          <a:extLst>
                            <a:ext uri="{FF2B5EF4-FFF2-40B4-BE49-F238E27FC236}">
                              <a16:creationId xmlns:a16="http://schemas.microsoft.com/office/drawing/2014/main" id="{E94CB4B1-76C2-D647-F602-04542A617B7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A38F5F0C-29C1-F0A8-1C18-7C3CBBF1885E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02032115-FC5E-EB6B-B30D-311B4B4D2311}"/>
                </a:ext>
              </a:extLst>
            </p:cNvPr>
            <p:cNvSpPr/>
            <p:nvPr/>
          </p:nvSpPr>
          <p:spPr>
            <a:xfrm>
              <a:off x="3970890" y="1485822"/>
              <a:ext cx="264687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  <a:p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　　　　</a:t>
              </a:r>
              <a:r>
                <a:rPr lang="ja-JP" altLang="en-US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山型食パン</a:t>
              </a:r>
              <a:r>
                <a:rPr lang="en-US" altLang="ja-JP" sz="12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(White Bread</a:t>
              </a:r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）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16E307DB-237E-329C-B025-54950C162F82}"/>
                </a:ext>
              </a:extLst>
            </p:cNvPr>
            <p:cNvSpPr/>
            <p:nvPr/>
          </p:nvSpPr>
          <p:spPr>
            <a:xfrm>
              <a:off x="3970231" y="263195"/>
              <a:ext cx="341632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キメが粗く、バターや砂糖をあまり加えない為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あっさり、さっくり、香ばしいパンです。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カリカリトーストにたっぷりバターがおすすめ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ベーコンや卵、マッシュルームなど具材多めの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サンドイッチ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も美味しいですよ！</a:t>
              </a:r>
              <a:endParaRPr lang="ja-JP" altLang="en-US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711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4097911F-A3AB-DB32-FB80-3F5FE675D536}"/>
              </a:ext>
            </a:extLst>
          </p:cNvPr>
          <p:cNvCxnSpPr>
            <a:cxnSpLocks/>
          </p:cNvCxnSpPr>
          <p:nvPr/>
        </p:nvCxnSpPr>
        <p:spPr>
          <a:xfrm flipV="1">
            <a:off x="3950523" y="668864"/>
            <a:ext cx="3212277" cy="50239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D33F8B3-385D-3B65-928C-88B09EF811C7}"/>
              </a:ext>
            </a:extLst>
          </p:cNvPr>
          <p:cNvGrpSpPr/>
          <p:nvPr/>
        </p:nvGrpSpPr>
        <p:grpSpPr>
          <a:xfrm>
            <a:off x="3794" y="-80657"/>
            <a:ext cx="7424423" cy="5305795"/>
            <a:chOff x="3794" y="-80657"/>
            <a:chExt cx="7424423" cy="5305795"/>
          </a:xfrm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66005C15-5504-F7F4-6E4B-0E9F0ED6191F}"/>
                </a:ext>
              </a:extLst>
            </p:cNvPr>
            <p:cNvSpPr/>
            <p:nvPr/>
          </p:nvSpPr>
          <p:spPr>
            <a:xfrm>
              <a:off x="138022" y="172524"/>
              <a:ext cx="7290195" cy="505261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5" name="オブジェクト 4">
              <a:extLst>
                <a:ext uri="{FF2B5EF4-FFF2-40B4-BE49-F238E27FC236}">
                  <a16:creationId xmlns:a16="http://schemas.microsoft.com/office/drawing/2014/main" id="{041165E8-6DB0-285D-6B59-510570CB276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2792054"/>
                </p:ext>
              </p:extLst>
            </p:nvPr>
          </p:nvGraphicFramePr>
          <p:xfrm>
            <a:off x="348049" y="4452735"/>
            <a:ext cx="4909751" cy="6049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40" name="オブジェクト 39">
                          <a:extLst>
                            <a:ext uri="{FF2B5EF4-FFF2-40B4-BE49-F238E27FC236}">
                              <a16:creationId xmlns:a16="http://schemas.microsoft.com/office/drawing/2014/main" id="{20D159A6-F6BA-AE61-5D92-3FD4AD993A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48049" y="4452735"/>
                          <a:ext cx="4909751" cy="6049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オブジェクト 5">
              <a:extLst>
                <a:ext uri="{FF2B5EF4-FFF2-40B4-BE49-F238E27FC236}">
                  <a16:creationId xmlns:a16="http://schemas.microsoft.com/office/drawing/2014/main" id="{23DA964E-F7D3-760C-8BD4-3C9C2E20379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75822059"/>
                </p:ext>
              </p:extLst>
            </p:nvPr>
          </p:nvGraphicFramePr>
          <p:xfrm>
            <a:off x="5623560" y="4452735"/>
            <a:ext cx="1588066" cy="6049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41" name="オブジェクト 40">
                          <a:extLst>
                            <a:ext uri="{FF2B5EF4-FFF2-40B4-BE49-F238E27FC236}">
                              <a16:creationId xmlns:a16="http://schemas.microsoft.com/office/drawing/2014/main" id="{61A3C487-BD83-331E-16F4-E3E42017EC7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623560" y="4452735"/>
                          <a:ext cx="1588066" cy="6049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D90C1F3-A255-44C2-71AA-C2FD25513F1E}"/>
                </a:ext>
              </a:extLst>
            </p:cNvPr>
            <p:cNvSpPr/>
            <p:nvPr/>
          </p:nvSpPr>
          <p:spPr>
            <a:xfrm>
              <a:off x="6018762" y="3799500"/>
              <a:ext cx="131478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330</a:t>
              </a:r>
              <a:r>
                <a:rPr lang="ja-JP" altLang="en-US" sz="28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B264F63A-30B7-13A3-4CCA-5D5F512AD2B2}"/>
                </a:ext>
              </a:extLst>
            </p:cNvPr>
            <p:cNvSpPr/>
            <p:nvPr/>
          </p:nvSpPr>
          <p:spPr>
            <a:xfrm>
              <a:off x="1917680" y="3872722"/>
              <a:ext cx="3844364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320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32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B5880240-6D71-D80F-9070-FB2E201E5CAB}"/>
                </a:ext>
              </a:extLst>
            </p:cNvPr>
            <p:cNvSpPr/>
            <p:nvPr/>
          </p:nvSpPr>
          <p:spPr>
            <a:xfrm>
              <a:off x="348049" y="2274626"/>
              <a:ext cx="6863577" cy="147732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あっさり、さっくり、香ばしいホワイトブレッド（山型食パン）。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軽い食感でいろいろな具材とのオープンサンドがおすすめです！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オープンサンドは彩りが良くて、夏の食欲を刺激します。</a:t>
              </a:r>
            </a:p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ベーコンや目玉焼き、マッシュルーム、野菜など具材が多めで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ジューシーな</a:t>
              </a:r>
              <a:r>
                <a:rPr lang="ja-JP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オープンサンドがおすすめです。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5024C0FF-06CE-1A5F-85D9-E534F521E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06" b="89623" l="5000" r="92969">
                          <a14:foregroundMark x1="9375" y1="60849" x2="8125" y2="75472"/>
                          <a14:foregroundMark x1="8125" y1="75472" x2="9688" y2="83962"/>
                          <a14:foregroundMark x1="5156" y1="45755" x2="5156" y2="45755"/>
                          <a14:foregroundMark x1="92969" y1="35142" x2="92969" y2="351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4" y="-80657"/>
              <a:ext cx="3733369" cy="2473357"/>
            </a:xfrm>
            <a:prstGeom prst="rect">
              <a:avLst/>
            </a:prstGeom>
            <a:effectLst>
              <a:outerShdw blurRad="50800" dist="1524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125C81BC-7266-40B0-BE67-6D332189CBA0}"/>
                </a:ext>
              </a:extLst>
            </p:cNvPr>
            <p:cNvSpPr/>
            <p:nvPr/>
          </p:nvSpPr>
          <p:spPr>
            <a:xfrm>
              <a:off x="5040019" y="1020968"/>
              <a:ext cx="229352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ホワイトブレッド</a:t>
              </a:r>
              <a:r>
                <a:rPr lang="ja-JP" altLang="en-US" sz="160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の</a:t>
              </a:r>
              <a:endParaRPr lang="en-US" altLang="ja-JP" sz="16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E3B155EA-7ACD-F6BF-0E66-CE538AD2D02E}"/>
                </a:ext>
              </a:extLst>
            </p:cNvPr>
            <p:cNvSpPr/>
            <p:nvPr/>
          </p:nvSpPr>
          <p:spPr>
            <a:xfrm rot="21054777">
              <a:off x="3849601" y="466976"/>
              <a:ext cx="3351625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solidFill>
                    <a:srgbClr val="00B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夏にこそ　おすすめ！</a:t>
              </a:r>
              <a:endParaRPr lang="en-US" altLang="ja-JP" sz="24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950E0E93-1731-95EA-02A4-526A7900D242}"/>
                </a:ext>
              </a:extLst>
            </p:cNvPr>
            <p:cNvSpPr/>
            <p:nvPr/>
          </p:nvSpPr>
          <p:spPr>
            <a:xfrm>
              <a:off x="3621280" y="1386205"/>
              <a:ext cx="3572000" cy="772441"/>
            </a:xfrm>
            <a:prstGeom prst="rect">
              <a:avLst/>
            </a:prstGeom>
            <a:noFill/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prstTxWarp prst="textPlain">
                <a:avLst/>
              </a:prstTxWarp>
              <a:spAutoFit/>
            </a:bodyPr>
            <a:lstStyle/>
            <a:p>
              <a:r>
                <a:rPr lang="ja-JP" altLang="en-US" sz="3200" b="1" dirty="0">
                  <a:ln w="31750">
                    <a:solidFill>
                      <a:srgbClr val="BF6717"/>
                    </a:solidFill>
                  </a:ln>
                  <a:solidFill>
                    <a:srgbClr val="BF6717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オープンサンド</a:t>
              </a:r>
              <a:endParaRPr lang="en-US" altLang="ja-JP" sz="3200" b="1" cap="none" spc="0" dirty="0">
                <a:ln w="31750">
                  <a:solidFill>
                    <a:srgbClr val="BF6717"/>
                  </a:solidFill>
                </a:ln>
                <a:solidFill>
                  <a:srgbClr val="BF671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F80200CD-9FB6-0DC5-8FAF-2F6234351EF0}"/>
              </a:ext>
            </a:extLst>
          </p:cNvPr>
          <p:cNvGrpSpPr/>
          <p:nvPr/>
        </p:nvGrpSpPr>
        <p:grpSpPr>
          <a:xfrm>
            <a:off x="15751" y="5284946"/>
            <a:ext cx="7409183" cy="5275315"/>
            <a:chOff x="19034" y="-50177"/>
            <a:chExt cx="7409183" cy="5275315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C43A5A27-6093-DEAA-E87F-323E3E1201CA}"/>
                </a:ext>
              </a:extLst>
            </p:cNvPr>
            <p:cNvSpPr/>
            <p:nvPr/>
          </p:nvSpPr>
          <p:spPr>
            <a:xfrm>
              <a:off x="138022" y="172524"/>
              <a:ext cx="7290195" cy="505261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30" name="オブジェクト 29">
              <a:extLst>
                <a:ext uri="{FF2B5EF4-FFF2-40B4-BE49-F238E27FC236}">
                  <a16:creationId xmlns:a16="http://schemas.microsoft.com/office/drawing/2014/main" id="{51C908F5-6A39-C61F-8239-8749EF3164F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2792054"/>
                </p:ext>
              </p:extLst>
            </p:nvPr>
          </p:nvGraphicFramePr>
          <p:xfrm>
            <a:off x="348049" y="4452735"/>
            <a:ext cx="4909751" cy="6049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8" imgW="1821145" imgH="259190" progId="Excel.Sheet.12">
                    <p:embed/>
                  </p:oleObj>
                </mc:Choice>
                <mc:Fallback>
                  <p:oleObj name="Worksheet" r:id="rId8" imgW="1821145" imgH="259190" progId="Excel.Sheet.12">
                    <p:embed/>
                    <p:pic>
                      <p:nvPicPr>
                        <p:cNvPr id="5" name="オブジェクト 4">
                          <a:extLst>
                            <a:ext uri="{FF2B5EF4-FFF2-40B4-BE49-F238E27FC236}">
                              <a16:creationId xmlns:a16="http://schemas.microsoft.com/office/drawing/2014/main" id="{041165E8-6DB0-285D-6B59-510570CB276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48049" y="4452735"/>
                          <a:ext cx="4909751" cy="6049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オブジェクト 30">
              <a:extLst>
                <a:ext uri="{FF2B5EF4-FFF2-40B4-BE49-F238E27FC236}">
                  <a16:creationId xmlns:a16="http://schemas.microsoft.com/office/drawing/2014/main" id="{406644BC-FB70-7645-FB44-0A5CA88E384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75822059"/>
                </p:ext>
              </p:extLst>
            </p:nvPr>
          </p:nvGraphicFramePr>
          <p:xfrm>
            <a:off x="5623560" y="4452735"/>
            <a:ext cx="1588066" cy="6049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9" imgW="762142" imgH="251554" progId="Excel.Sheet.12">
                    <p:embed/>
                  </p:oleObj>
                </mc:Choice>
                <mc:Fallback>
                  <p:oleObj name="Worksheet" r:id="rId9" imgW="762142" imgH="251554" progId="Excel.Sheet.12">
                    <p:embed/>
                    <p:pic>
                      <p:nvPicPr>
                        <p:cNvPr id="6" name="オブジェクト 5">
                          <a:extLst>
                            <a:ext uri="{FF2B5EF4-FFF2-40B4-BE49-F238E27FC236}">
                              <a16:creationId xmlns:a16="http://schemas.microsoft.com/office/drawing/2014/main" id="{23DA964E-F7D3-760C-8BD4-3C9C2E20379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623560" y="4452735"/>
                          <a:ext cx="1588066" cy="6049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68664CD2-27CC-33A6-C22A-95BED6A88655}"/>
                </a:ext>
              </a:extLst>
            </p:cNvPr>
            <p:cNvSpPr/>
            <p:nvPr/>
          </p:nvSpPr>
          <p:spPr>
            <a:xfrm>
              <a:off x="6018762" y="3799500"/>
              <a:ext cx="131478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330</a:t>
              </a:r>
              <a:r>
                <a:rPr lang="ja-JP" altLang="en-US" sz="28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AE08004D-77CE-AFE7-A5AA-50DCD7D84D37}"/>
                </a:ext>
              </a:extLst>
            </p:cNvPr>
            <p:cNvSpPr/>
            <p:nvPr/>
          </p:nvSpPr>
          <p:spPr>
            <a:xfrm>
              <a:off x="1917680" y="3872722"/>
              <a:ext cx="3844364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320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ホワイトブレッド</a:t>
              </a:r>
              <a:endParaRPr lang="en-US" altLang="ja-JP" sz="32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F3340AEF-2B84-BEAF-1703-1CF5AEACA443}"/>
                </a:ext>
              </a:extLst>
            </p:cNvPr>
            <p:cNvSpPr/>
            <p:nvPr/>
          </p:nvSpPr>
          <p:spPr>
            <a:xfrm>
              <a:off x="348049" y="2274626"/>
              <a:ext cx="6863577" cy="175432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あっさり、さっくり、香ばしいホワイトブレッド（山型食パン）。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軽い食感でいろいろな具材とのオープンサンドが楽しめます！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オープンサンドは彩りが良くて、夏の食欲を刺激します。</a:t>
              </a:r>
            </a:p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ベーコンや目玉焼き、マッシュルーム、季節の野菜など具材が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多めでソースたっぷりのジューシーな</a:t>
              </a:r>
              <a:r>
                <a:rPr lang="ja-JP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オープンサンドがおすすめです。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AD50FE08-B59D-50DB-4407-312D69ADB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06" b="89623" l="5000" r="92969">
                          <a14:foregroundMark x1="9375" y1="60849" x2="8125" y2="75472"/>
                          <a14:foregroundMark x1="8125" y1="75472" x2="9688" y2="83962"/>
                          <a14:foregroundMark x1="5156" y1="45755" x2="5156" y2="45755"/>
                          <a14:foregroundMark x1="92969" y1="35142" x2="92969" y2="351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4" y="-50177"/>
              <a:ext cx="3733369" cy="2473357"/>
            </a:xfrm>
            <a:prstGeom prst="rect">
              <a:avLst/>
            </a:prstGeom>
            <a:effectLst>
              <a:outerShdw blurRad="50800" dist="1524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20770E54-E9C5-71FE-FADB-A30301DB7C99}"/>
                </a:ext>
              </a:extLst>
            </p:cNvPr>
            <p:cNvSpPr/>
            <p:nvPr/>
          </p:nvSpPr>
          <p:spPr>
            <a:xfrm>
              <a:off x="5040019" y="1020968"/>
              <a:ext cx="229352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ホワイトブレッド</a:t>
              </a:r>
              <a:r>
                <a:rPr lang="ja-JP" altLang="en-US" sz="160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明朝" panose="02020609040205080304" pitchFamily="17" charset="-128"/>
                  <a:ea typeface="ＭＳ 明朝" panose="02020609040205080304" pitchFamily="17" charset="-128"/>
                </a:rPr>
                <a:t>の</a:t>
              </a:r>
              <a:endParaRPr lang="en-US" altLang="ja-JP" sz="16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9867C04E-1AD1-C17F-C439-8A409192E8D3}"/>
                </a:ext>
              </a:extLst>
            </p:cNvPr>
            <p:cNvSpPr/>
            <p:nvPr/>
          </p:nvSpPr>
          <p:spPr>
            <a:xfrm rot="21054777">
              <a:off x="3849601" y="466976"/>
              <a:ext cx="3351625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2400" b="1" cap="none" spc="0" dirty="0">
                  <a:ln w="0"/>
                  <a:solidFill>
                    <a:srgbClr val="00B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夏にこそ　おすすめ！</a:t>
              </a:r>
              <a:endParaRPr lang="en-US" altLang="ja-JP" sz="24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E83010FF-C50D-C790-61CB-CF115B386D1B}"/>
                </a:ext>
              </a:extLst>
            </p:cNvPr>
            <p:cNvSpPr/>
            <p:nvPr/>
          </p:nvSpPr>
          <p:spPr>
            <a:xfrm>
              <a:off x="3621280" y="1386205"/>
              <a:ext cx="3572000" cy="772441"/>
            </a:xfrm>
            <a:prstGeom prst="rect">
              <a:avLst/>
            </a:prstGeom>
            <a:noFill/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prstTxWarp prst="textPlain">
                <a:avLst/>
              </a:prstTxWarp>
              <a:spAutoFit/>
            </a:bodyPr>
            <a:lstStyle/>
            <a:p>
              <a:r>
                <a:rPr lang="ja-JP" altLang="en-US" sz="3200" b="1" dirty="0">
                  <a:ln w="31750">
                    <a:solidFill>
                      <a:srgbClr val="BF6717"/>
                    </a:solidFill>
                  </a:ln>
                  <a:solidFill>
                    <a:srgbClr val="BF6717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オープンサンド</a:t>
              </a:r>
              <a:endParaRPr lang="en-US" altLang="ja-JP" sz="3200" b="1" cap="none" spc="0" dirty="0">
                <a:ln w="31750">
                  <a:solidFill>
                    <a:srgbClr val="BF6717"/>
                  </a:solidFill>
                </a:ln>
                <a:solidFill>
                  <a:srgbClr val="BF671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166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6005C15-5504-F7F4-6E4B-0E9F0ED6191F}"/>
              </a:ext>
            </a:extLst>
          </p:cNvPr>
          <p:cNvSpPr/>
          <p:nvPr/>
        </p:nvSpPr>
        <p:spPr>
          <a:xfrm>
            <a:off x="882830" y="1017915"/>
            <a:ext cx="5796951" cy="8643669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AB791B0-2355-9DF7-3AD9-7EFB68519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43" b="89884" l="6250" r="90000">
                        <a14:foregroundMark x1="71563" y1="13101" x2="40469" y2="2322"/>
                        <a14:foregroundMark x1="40469" y1="2322" x2="20313" y2="15920"/>
                        <a14:foregroundMark x1="20313" y1="15920" x2="6250" y2="53234"/>
                        <a14:foregroundMark x1="6250" y1="53234" x2="6250" y2="61194"/>
                        <a14:foregroundMark x1="31719" y1="6799" x2="51719" y2="4643"/>
                        <a14:foregroundMark x1="51719" y1="4643" x2="59531" y2="5473"/>
                        <a14:foregroundMark x1="80000" y1="70481" x2="71719" y2="67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19" y="1255318"/>
            <a:ext cx="2118881" cy="1996383"/>
          </a:xfrm>
          <a:prstGeom prst="rect">
            <a:avLst/>
          </a:prstGeom>
          <a:effectLst/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F416AF4-94F6-FB01-974B-5EC8CAF93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08" b="92500" l="10000" r="90000">
                        <a14:foregroundMark x1="26250" y1="79375" x2="29688" y2="91875"/>
                        <a14:foregroundMark x1="29688" y1="91875" x2="50000" y2="93125"/>
                        <a14:foregroundMark x1="50000" y1="93125" x2="64219" y2="92083"/>
                        <a14:foregroundMark x1="64219" y1="92083" x2="75156" y2="92500"/>
                        <a14:foregroundMark x1="75156" y1="92500" x2="80938" y2="86667"/>
                        <a14:foregroundMark x1="77813" y1="21042" x2="70156" y2="13333"/>
                        <a14:foregroundMark x1="70156" y1="13333" x2="48438" y2="7708"/>
                        <a14:foregroundMark x1="48438" y1="7708" x2="29844" y2="13333"/>
                        <a14:foregroundMark x1="29844" y1="13333" x2="29531" y2="14167"/>
                        <a14:foregroundMark x1="79063" y1="21667" x2="80313" y2="24375"/>
                        <a14:foregroundMark x1="77813" y1="19792" x2="74531" y2="15000"/>
                        <a14:foregroundMark x1="75313" y1="15000" x2="79063" y2="1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20" y="797061"/>
            <a:ext cx="2118882" cy="1589161"/>
          </a:xfrm>
          <a:prstGeom prst="rect">
            <a:avLst/>
          </a:prstGeom>
          <a:effectLst/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C545A9-4982-52C9-FDD9-852BF6EA1D7B}"/>
              </a:ext>
            </a:extLst>
          </p:cNvPr>
          <p:cNvSpPr/>
          <p:nvPr/>
        </p:nvSpPr>
        <p:spPr>
          <a:xfrm>
            <a:off x="879894" y="3330802"/>
            <a:ext cx="5681450" cy="1200329"/>
          </a:xfrm>
          <a:prstGeom prst="rect">
            <a:avLst/>
          </a:prstGeom>
          <a:noFill/>
          <a:ln w="0"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7200" b="1" dirty="0">
                <a:ln w="0"/>
                <a:solidFill>
                  <a:schemeClr val="bg1"/>
                </a:solidFill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夏</a:t>
            </a:r>
            <a:r>
              <a:rPr lang="ja-JP" altLang="en-US" sz="3200" b="1" dirty="0">
                <a:ln w="0"/>
                <a:solidFill>
                  <a:schemeClr val="bg1"/>
                </a:solidFill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に</a:t>
            </a:r>
            <a:r>
              <a:rPr lang="ja-JP" altLang="en-US" sz="5400" b="1" dirty="0">
                <a:ln w="5715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レーズンパン</a:t>
            </a:r>
            <a:r>
              <a:rPr lang="ja-JP" altLang="en-US" sz="3200" b="1" dirty="0">
                <a:ln w="0">
                  <a:noFill/>
                </a:ln>
                <a:solidFill>
                  <a:schemeClr val="bg1"/>
                </a:solidFill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を</a:t>
            </a:r>
            <a:endParaRPr lang="en-US" altLang="ja-JP" sz="3200" b="1" dirty="0">
              <a:ln w="0">
                <a:noFill/>
              </a:ln>
              <a:solidFill>
                <a:schemeClr val="bg1"/>
              </a:solidFill>
              <a:latin typeface="しょかきうたげ（無料版）" panose="02000600000000000000" pitchFamily="2" charset="-128"/>
              <a:ea typeface="しょかきうたげ（無料版）" panose="02000600000000000000" pitchFamily="2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47BABCD-E706-E920-C566-CAFF4C0D3ACC}"/>
              </a:ext>
            </a:extLst>
          </p:cNvPr>
          <p:cNvSpPr/>
          <p:nvPr/>
        </p:nvSpPr>
        <p:spPr>
          <a:xfrm>
            <a:off x="1464224" y="4173704"/>
            <a:ext cx="514756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000" b="1" dirty="0">
                <a:ln w="3492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01600" dir="2700000" algn="tl" rotWithShape="0">
                    <a:srgbClr val="002060">
                      <a:alpha val="40000"/>
                    </a:srgb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おすすめ</a:t>
            </a:r>
            <a:r>
              <a:rPr lang="ja-JP" altLang="en-US" sz="4000" b="1" dirty="0">
                <a:ln w="0"/>
                <a:solidFill>
                  <a:schemeClr val="bg1"/>
                </a:solidFill>
                <a:effectLst>
                  <a:outerShdw blurRad="38100" dist="101600" dir="2700000" algn="tl" rotWithShape="0">
                    <a:srgbClr val="002060">
                      <a:alpha val="40000"/>
                    </a:srgb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する</a:t>
            </a:r>
            <a:r>
              <a:rPr lang="ja-JP" altLang="en-US" sz="6000" b="1" dirty="0">
                <a:ln w="2540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01600" dir="2700000" algn="tl" rotWithShape="0">
                    <a:srgbClr val="002060">
                      <a:alpha val="40000"/>
                    </a:srgb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理由</a:t>
            </a:r>
            <a:endParaRPr lang="ja-JP" altLang="en-US" sz="6000" b="1" cap="none" spc="0" dirty="0">
              <a:ln w="25400">
                <a:solidFill>
                  <a:schemeClr val="bg1">
                    <a:lumMod val="95000"/>
                  </a:schemeClr>
                </a:solidFill>
              </a:ln>
              <a:solidFill>
                <a:schemeClr val="bg1"/>
              </a:solidFill>
              <a:effectLst>
                <a:outerShdw blurRad="38100" dist="101600" dir="2700000" algn="tl" rotWithShape="0">
                  <a:srgbClr val="002060">
                    <a:alpha val="40000"/>
                  </a:srgbClr>
                </a:outerShdw>
              </a:effectLst>
              <a:latin typeface="しょかきうたげ（無料版）" panose="02000600000000000000" pitchFamily="2" charset="-128"/>
              <a:ea typeface="しょかきうたげ（無料版）" panose="02000600000000000000" pitchFamily="2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933D950-8CB1-B80C-90FD-E6A4D912B96A}"/>
              </a:ext>
            </a:extLst>
          </p:cNvPr>
          <p:cNvSpPr/>
          <p:nvPr/>
        </p:nvSpPr>
        <p:spPr>
          <a:xfrm>
            <a:off x="1056396" y="5327050"/>
            <a:ext cx="5514651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■レーズン</a:t>
            </a:r>
            <a:r>
              <a:rPr lang="en-US" altLang="ja-JP" sz="2800" b="1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1</a:t>
            </a:r>
            <a:r>
              <a:rPr lang="ja-JP" altLang="en-US" sz="2800" b="1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粒の約</a:t>
            </a:r>
            <a:r>
              <a:rPr lang="en-US" altLang="ja-JP" sz="2800" b="1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60</a:t>
            </a:r>
            <a:r>
              <a:rPr lang="ja-JP" altLang="en-US" sz="2800" b="1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％は砂糖よりも</a:t>
            </a:r>
            <a:endParaRPr lang="en-US" altLang="ja-JP" sz="2800" b="1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1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吸収されやすい果糖とブドウ糖です</a:t>
            </a:r>
            <a:endParaRPr lang="en-US" altLang="ja-JP" sz="2800" b="1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食欲が落ち込む夏場でも効率の</a:t>
            </a:r>
            <a:endParaRPr lang="en-US" altLang="ja-JP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いいエネルギー補給が手軽にできます。</a:t>
            </a:r>
            <a:endParaRPr lang="en-US" altLang="ja-JP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endParaRPr lang="ja-JP" altLang="en-US" sz="1600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1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■レーズンには生のぶどうに比べて</a:t>
            </a:r>
            <a:endParaRPr lang="en-US" altLang="ja-JP" sz="2800" b="1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1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約５倍の「カリウム」が含まれています</a:t>
            </a:r>
            <a:endParaRPr lang="en-US" altLang="ja-JP" sz="2800" b="1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</a:t>
            </a:r>
            <a:r>
              <a:rPr lang="ja-JP" alt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水分、塩分、カリウム不足が原因の</a:t>
            </a:r>
            <a:endParaRPr lang="en-US" altLang="ja-JP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</a:t>
            </a:r>
            <a:r>
              <a:rPr lang="ja-JP" alt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熱中症や夏バテの予防に効果があります。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16D8F44-336A-480E-11E4-48BE949A9954}"/>
              </a:ext>
            </a:extLst>
          </p:cNvPr>
          <p:cNvSpPr/>
          <p:nvPr/>
        </p:nvSpPr>
        <p:spPr>
          <a:xfrm rot="21132383">
            <a:off x="3598324" y="1381299"/>
            <a:ext cx="27206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540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美味しい</a:t>
            </a:r>
            <a:endParaRPr lang="en-US" altLang="ja-JP" sz="5400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しょかきうたげ（無料版）" panose="02000600000000000000" pitchFamily="2" charset="-128"/>
              <a:ea typeface="しょかきうたげ（無料版）" panose="02000600000000000000" pitchFamily="2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2D111C3-C4EE-3321-DB47-B97746405F97}"/>
              </a:ext>
            </a:extLst>
          </p:cNvPr>
          <p:cNvSpPr/>
          <p:nvPr/>
        </p:nvSpPr>
        <p:spPr>
          <a:xfrm rot="21132383">
            <a:off x="2652593" y="2065716"/>
            <a:ext cx="4078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540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だけじゃない！</a:t>
            </a:r>
            <a:endParaRPr lang="ja-JP" altLang="en-US" sz="5400" b="0" cap="none" spc="0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しょかきうたげ（無料版）" panose="02000600000000000000" pitchFamily="2" charset="-128"/>
              <a:ea typeface="しょかきうたげ（無料版）" panose="02000600000000000000" pitchFamily="2" charset="-128"/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2C0CA7C3-28CB-23DD-8F31-8009EB3F12D0}"/>
              </a:ext>
            </a:extLst>
          </p:cNvPr>
          <p:cNvSpPr/>
          <p:nvPr/>
        </p:nvSpPr>
        <p:spPr>
          <a:xfrm>
            <a:off x="1056396" y="5091766"/>
            <a:ext cx="5446883" cy="4158914"/>
          </a:xfrm>
          <a:custGeom>
            <a:avLst/>
            <a:gdLst>
              <a:gd name="connsiteX0" fmla="*/ 0 w 5446883"/>
              <a:gd name="connsiteY0" fmla="*/ 388359 h 4158914"/>
              <a:gd name="connsiteX1" fmla="*/ 388359 w 5446883"/>
              <a:gd name="connsiteY1" fmla="*/ 0 h 4158914"/>
              <a:gd name="connsiteX2" fmla="*/ 832025 w 5446883"/>
              <a:gd name="connsiteY2" fmla="*/ 0 h 4158914"/>
              <a:gd name="connsiteX3" fmla="*/ 1275690 w 5446883"/>
              <a:gd name="connsiteY3" fmla="*/ 0 h 4158914"/>
              <a:gd name="connsiteX4" fmla="*/ 1952864 w 5446883"/>
              <a:gd name="connsiteY4" fmla="*/ 0 h 4158914"/>
              <a:gd name="connsiteX5" fmla="*/ 2536635 w 5446883"/>
              <a:gd name="connsiteY5" fmla="*/ 0 h 4158914"/>
              <a:gd name="connsiteX6" fmla="*/ 3073704 w 5446883"/>
              <a:gd name="connsiteY6" fmla="*/ 0 h 4158914"/>
              <a:gd name="connsiteX7" fmla="*/ 3657475 w 5446883"/>
              <a:gd name="connsiteY7" fmla="*/ 0 h 4158914"/>
              <a:gd name="connsiteX8" fmla="*/ 4334648 w 5446883"/>
              <a:gd name="connsiteY8" fmla="*/ 0 h 4158914"/>
              <a:gd name="connsiteX9" fmla="*/ 5058524 w 5446883"/>
              <a:gd name="connsiteY9" fmla="*/ 0 h 4158914"/>
              <a:gd name="connsiteX10" fmla="*/ 5446883 w 5446883"/>
              <a:gd name="connsiteY10" fmla="*/ 388359 h 4158914"/>
              <a:gd name="connsiteX11" fmla="*/ 5446883 w 5446883"/>
              <a:gd name="connsiteY11" fmla="*/ 850592 h 4158914"/>
              <a:gd name="connsiteX12" fmla="*/ 5446883 w 5446883"/>
              <a:gd name="connsiteY12" fmla="*/ 1346648 h 4158914"/>
              <a:gd name="connsiteX13" fmla="*/ 5446883 w 5446883"/>
              <a:gd name="connsiteY13" fmla="*/ 1808881 h 4158914"/>
              <a:gd name="connsiteX14" fmla="*/ 5446883 w 5446883"/>
              <a:gd name="connsiteY14" fmla="*/ 2304937 h 4158914"/>
              <a:gd name="connsiteX15" fmla="*/ 5446883 w 5446883"/>
              <a:gd name="connsiteY15" fmla="*/ 2767170 h 4158914"/>
              <a:gd name="connsiteX16" fmla="*/ 5446883 w 5446883"/>
              <a:gd name="connsiteY16" fmla="*/ 3770555 h 4158914"/>
              <a:gd name="connsiteX17" fmla="*/ 5058524 w 5446883"/>
              <a:gd name="connsiteY17" fmla="*/ 4158914 h 4158914"/>
              <a:gd name="connsiteX18" fmla="*/ 4474753 w 5446883"/>
              <a:gd name="connsiteY18" fmla="*/ 4158914 h 4158914"/>
              <a:gd name="connsiteX19" fmla="*/ 4031088 w 5446883"/>
              <a:gd name="connsiteY19" fmla="*/ 4158914 h 4158914"/>
              <a:gd name="connsiteX20" fmla="*/ 3447317 w 5446883"/>
              <a:gd name="connsiteY20" fmla="*/ 4158914 h 4158914"/>
              <a:gd name="connsiteX21" fmla="*/ 2956950 w 5446883"/>
              <a:gd name="connsiteY21" fmla="*/ 4158914 h 4158914"/>
              <a:gd name="connsiteX22" fmla="*/ 2373179 w 5446883"/>
              <a:gd name="connsiteY22" fmla="*/ 4158914 h 4158914"/>
              <a:gd name="connsiteX23" fmla="*/ 1789409 w 5446883"/>
              <a:gd name="connsiteY23" fmla="*/ 4158914 h 4158914"/>
              <a:gd name="connsiteX24" fmla="*/ 1252340 w 5446883"/>
              <a:gd name="connsiteY24" fmla="*/ 4158914 h 4158914"/>
              <a:gd name="connsiteX25" fmla="*/ 388359 w 5446883"/>
              <a:gd name="connsiteY25" fmla="*/ 4158914 h 4158914"/>
              <a:gd name="connsiteX26" fmla="*/ 0 w 5446883"/>
              <a:gd name="connsiteY26" fmla="*/ 3770555 h 4158914"/>
              <a:gd name="connsiteX27" fmla="*/ 0 w 5446883"/>
              <a:gd name="connsiteY27" fmla="*/ 3139212 h 4158914"/>
              <a:gd name="connsiteX28" fmla="*/ 0 w 5446883"/>
              <a:gd name="connsiteY28" fmla="*/ 2643156 h 4158914"/>
              <a:gd name="connsiteX29" fmla="*/ 0 w 5446883"/>
              <a:gd name="connsiteY29" fmla="*/ 2113279 h 4158914"/>
              <a:gd name="connsiteX30" fmla="*/ 0 w 5446883"/>
              <a:gd name="connsiteY30" fmla="*/ 1549580 h 4158914"/>
              <a:gd name="connsiteX31" fmla="*/ 0 w 5446883"/>
              <a:gd name="connsiteY31" fmla="*/ 1019702 h 4158914"/>
              <a:gd name="connsiteX32" fmla="*/ 0 w 5446883"/>
              <a:gd name="connsiteY32" fmla="*/ 388359 h 415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446883" h="4158914" extrusionOk="0">
                <a:moveTo>
                  <a:pt x="0" y="388359"/>
                </a:moveTo>
                <a:cubicBezTo>
                  <a:pt x="-32887" y="130613"/>
                  <a:pt x="138735" y="-37833"/>
                  <a:pt x="388359" y="0"/>
                </a:cubicBezTo>
                <a:cubicBezTo>
                  <a:pt x="578894" y="-27261"/>
                  <a:pt x="631561" y="39873"/>
                  <a:pt x="832025" y="0"/>
                </a:cubicBezTo>
                <a:cubicBezTo>
                  <a:pt x="1032489" y="-39873"/>
                  <a:pt x="1137610" y="45708"/>
                  <a:pt x="1275690" y="0"/>
                </a:cubicBezTo>
                <a:cubicBezTo>
                  <a:pt x="1413771" y="-45708"/>
                  <a:pt x="1816262" y="18642"/>
                  <a:pt x="1952864" y="0"/>
                </a:cubicBezTo>
                <a:cubicBezTo>
                  <a:pt x="2089466" y="-18642"/>
                  <a:pt x="2409997" y="8322"/>
                  <a:pt x="2536635" y="0"/>
                </a:cubicBezTo>
                <a:cubicBezTo>
                  <a:pt x="2663273" y="-8322"/>
                  <a:pt x="2866784" y="38731"/>
                  <a:pt x="3073704" y="0"/>
                </a:cubicBezTo>
                <a:cubicBezTo>
                  <a:pt x="3280624" y="-38731"/>
                  <a:pt x="3517477" y="60809"/>
                  <a:pt x="3657475" y="0"/>
                </a:cubicBezTo>
                <a:cubicBezTo>
                  <a:pt x="3797473" y="-60809"/>
                  <a:pt x="4159986" y="10973"/>
                  <a:pt x="4334648" y="0"/>
                </a:cubicBezTo>
                <a:cubicBezTo>
                  <a:pt x="4509310" y="-10973"/>
                  <a:pt x="4709026" y="61413"/>
                  <a:pt x="5058524" y="0"/>
                </a:cubicBezTo>
                <a:cubicBezTo>
                  <a:pt x="5245842" y="38444"/>
                  <a:pt x="5422814" y="124039"/>
                  <a:pt x="5446883" y="388359"/>
                </a:cubicBezTo>
                <a:cubicBezTo>
                  <a:pt x="5479597" y="549387"/>
                  <a:pt x="5419362" y="694942"/>
                  <a:pt x="5446883" y="850592"/>
                </a:cubicBezTo>
                <a:cubicBezTo>
                  <a:pt x="5474404" y="1006242"/>
                  <a:pt x="5392568" y="1103087"/>
                  <a:pt x="5446883" y="1346648"/>
                </a:cubicBezTo>
                <a:cubicBezTo>
                  <a:pt x="5501198" y="1590209"/>
                  <a:pt x="5392205" y="1598344"/>
                  <a:pt x="5446883" y="1808881"/>
                </a:cubicBezTo>
                <a:cubicBezTo>
                  <a:pt x="5501561" y="2019418"/>
                  <a:pt x="5422720" y="2078768"/>
                  <a:pt x="5446883" y="2304937"/>
                </a:cubicBezTo>
                <a:cubicBezTo>
                  <a:pt x="5471046" y="2531106"/>
                  <a:pt x="5443806" y="2571300"/>
                  <a:pt x="5446883" y="2767170"/>
                </a:cubicBezTo>
                <a:cubicBezTo>
                  <a:pt x="5449960" y="2963040"/>
                  <a:pt x="5445169" y="3272190"/>
                  <a:pt x="5446883" y="3770555"/>
                </a:cubicBezTo>
                <a:cubicBezTo>
                  <a:pt x="5424411" y="4041570"/>
                  <a:pt x="5232759" y="4127278"/>
                  <a:pt x="5058524" y="4158914"/>
                </a:cubicBezTo>
                <a:cubicBezTo>
                  <a:pt x="4903766" y="4205637"/>
                  <a:pt x="4721614" y="4158718"/>
                  <a:pt x="4474753" y="4158914"/>
                </a:cubicBezTo>
                <a:cubicBezTo>
                  <a:pt x="4227892" y="4159110"/>
                  <a:pt x="4172128" y="4155745"/>
                  <a:pt x="4031088" y="4158914"/>
                </a:cubicBezTo>
                <a:cubicBezTo>
                  <a:pt x="3890049" y="4162083"/>
                  <a:pt x="3609906" y="4111412"/>
                  <a:pt x="3447317" y="4158914"/>
                </a:cubicBezTo>
                <a:cubicBezTo>
                  <a:pt x="3284728" y="4206416"/>
                  <a:pt x="3057922" y="4112321"/>
                  <a:pt x="2956950" y="4158914"/>
                </a:cubicBezTo>
                <a:cubicBezTo>
                  <a:pt x="2855978" y="4205507"/>
                  <a:pt x="2642117" y="4104461"/>
                  <a:pt x="2373179" y="4158914"/>
                </a:cubicBezTo>
                <a:cubicBezTo>
                  <a:pt x="2104241" y="4213367"/>
                  <a:pt x="1978887" y="4092915"/>
                  <a:pt x="1789409" y="4158914"/>
                </a:cubicBezTo>
                <a:cubicBezTo>
                  <a:pt x="1599931" y="4224913"/>
                  <a:pt x="1466307" y="4108570"/>
                  <a:pt x="1252340" y="4158914"/>
                </a:cubicBezTo>
                <a:cubicBezTo>
                  <a:pt x="1038373" y="4209258"/>
                  <a:pt x="657641" y="4065082"/>
                  <a:pt x="388359" y="4158914"/>
                </a:cubicBezTo>
                <a:cubicBezTo>
                  <a:pt x="120383" y="4127812"/>
                  <a:pt x="-61611" y="3983090"/>
                  <a:pt x="0" y="3770555"/>
                </a:cubicBezTo>
                <a:cubicBezTo>
                  <a:pt x="-19499" y="3611837"/>
                  <a:pt x="21041" y="3285081"/>
                  <a:pt x="0" y="3139212"/>
                </a:cubicBezTo>
                <a:cubicBezTo>
                  <a:pt x="-21041" y="2993343"/>
                  <a:pt x="29884" y="2782997"/>
                  <a:pt x="0" y="2643156"/>
                </a:cubicBezTo>
                <a:cubicBezTo>
                  <a:pt x="-29884" y="2503315"/>
                  <a:pt x="47413" y="2221900"/>
                  <a:pt x="0" y="2113279"/>
                </a:cubicBezTo>
                <a:cubicBezTo>
                  <a:pt x="-47413" y="2004658"/>
                  <a:pt x="49830" y="1678434"/>
                  <a:pt x="0" y="1549580"/>
                </a:cubicBezTo>
                <a:cubicBezTo>
                  <a:pt x="-49830" y="1420726"/>
                  <a:pt x="9918" y="1163015"/>
                  <a:pt x="0" y="1019702"/>
                </a:cubicBezTo>
                <a:cubicBezTo>
                  <a:pt x="-9918" y="876389"/>
                  <a:pt x="64716" y="595079"/>
                  <a:pt x="0" y="388359"/>
                </a:cubicBezTo>
                <a:close/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098848328">
                  <a:prstGeom prst="roundRect">
                    <a:avLst>
                      <a:gd name="adj" fmla="val 933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円弧 1">
            <a:extLst>
              <a:ext uri="{FF2B5EF4-FFF2-40B4-BE49-F238E27FC236}">
                <a16:creationId xmlns:a16="http://schemas.microsoft.com/office/drawing/2014/main" id="{553A7C20-F05A-10B8-B25F-F632C1DFBECA}"/>
              </a:ext>
            </a:extLst>
          </p:cNvPr>
          <p:cNvSpPr/>
          <p:nvPr/>
        </p:nvSpPr>
        <p:spPr>
          <a:xfrm rot="21012491">
            <a:off x="-1538953" y="3110870"/>
            <a:ext cx="9515142" cy="1055478"/>
          </a:xfrm>
          <a:prstGeom prst="arc">
            <a:avLst>
              <a:gd name="adj1" fmla="val 16200000"/>
              <a:gd name="adj2" fmla="val 21122560"/>
            </a:avLst>
          </a:prstGeom>
          <a:ln w="571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弧 13">
            <a:extLst>
              <a:ext uri="{FF2B5EF4-FFF2-40B4-BE49-F238E27FC236}">
                <a16:creationId xmlns:a16="http://schemas.microsoft.com/office/drawing/2014/main" id="{7B5E3203-1D17-F2FC-1881-356F1FDDBB40}"/>
              </a:ext>
            </a:extLst>
          </p:cNvPr>
          <p:cNvSpPr/>
          <p:nvPr/>
        </p:nvSpPr>
        <p:spPr>
          <a:xfrm rot="20739990">
            <a:off x="985612" y="2431087"/>
            <a:ext cx="5970405" cy="1055478"/>
          </a:xfrm>
          <a:prstGeom prst="arc">
            <a:avLst>
              <a:gd name="adj1" fmla="val 16200000"/>
              <a:gd name="adj2" fmla="val 21122560"/>
            </a:avLst>
          </a:prstGeom>
          <a:ln w="571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60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846</TotalTime>
  <Words>646</Words>
  <Application>Microsoft Office PowerPoint</Application>
  <PresentationFormat>ユーザー設定</PresentationFormat>
  <Paragraphs>105</Paragraphs>
  <Slides>3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4" baseType="lpstr">
      <vt:lpstr>HGS明朝E</vt:lpstr>
      <vt:lpstr>ＭＳ ゴシック</vt:lpstr>
      <vt:lpstr>ＭＳ 明朝</vt:lpstr>
      <vt:lpstr>しょかきうたげ（無料版）</vt:lpstr>
      <vt:lpstr>遊びメモ書き</vt:lpstr>
      <vt:lpstr>游ゴシック</vt:lpstr>
      <vt:lpstr>Aptos</vt:lpstr>
      <vt:lpstr>Aptos Display</vt:lpstr>
      <vt:lpstr>Arial</vt:lpstr>
      <vt:lpstr>Office テーマ</vt:lpstr>
      <vt:lpstr>Worksheet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まさゆき 西村</dc:creator>
  <cp:lastModifiedBy>まさゆき 西村</cp:lastModifiedBy>
  <cp:revision>9</cp:revision>
  <dcterms:created xsi:type="dcterms:W3CDTF">2024-07-23T03:00:43Z</dcterms:created>
  <dcterms:modified xsi:type="dcterms:W3CDTF">2024-08-12T06:07:58Z</dcterms:modified>
</cp:coreProperties>
</file>