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  <p:sldId id="264" r:id="rId9"/>
    <p:sldId id="267" r:id="rId10"/>
    <p:sldId id="265" r:id="rId1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EB8B8"/>
    <a:srgbClr val="FFCC00"/>
    <a:srgbClr val="FF3300"/>
    <a:srgbClr val="E6F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9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712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55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0793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9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94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81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72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973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48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392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DDAE6-EDCD-40C7-A32B-1120BB05947B}" type="datetimeFigureOut">
              <a:rPr kumimoji="1" lang="ja-JP" altLang="en-US" smtClean="0"/>
              <a:t>2021/10/21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C3783-2D87-4CD5-B62A-839D5BF63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0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39917"/>
            <a:ext cx="9906000" cy="3429000"/>
          </a:xfrm>
          <a:prstGeom prst="rect">
            <a:avLst/>
          </a:prstGeom>
          <a:solidFill>
            <a:schemeClr val="accent2">
              <a:lumMod val="20000"/>
              <a:lumOff val="8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ボウルに盛られた食べ物&#10;&#10;自動的に生成された説明">
            <a:extLst>
              <a:ext uri="{FF2B5EF4-FFF2-40B4-BE49-F238E27FC236}">
                <a16:creationId xmlns:a16="http://schemas.microsoft.com/office/drawing/2014/main" id="{E5C4767F-496F-44D6-96D4-516B7381A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1" r="26075" b="1094"/>
          <a:stretch/>
        </p:blipFill>
        <p:spPr>
          <a:xfrm>
            <a:off x="23984" y="1458124"/>
            <a:ext cx="4024519" cy="3410793"/>
          </a:xfrm>
          <a:prstGeom prst="rect">
            <a:avLst/>
          </a:prstGeom>
        </p:spPr>
      </p:pic>
      <p:pic>
        <p:nvPicPr>
          <p:cNvPr id="11" name="図 10" descr="背景パターン&#10;&#10;自動的に生成された説明">
            <a:extLst>
              <a:ext uri="{FF2B5EF4-FFF2-40B4-BE49-F238E27FC236}">
                <a16:creationId xmlns:a16="http://schemas.microsoft.com/office/drawing/2014/main" id="{6F0B2268-4405-491A-B23D-DC693AD9B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56087" y="-80996"/>
            <a:ext cx="3410795" cy="6489033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20C82BC-CDAF-42C4-A647-A7F0CFBF13DB}"/>
              </a:ext>
            </a:extLst>
          </p:cNvPr>
          <p:cNvSpPr/>
          <p:nvPr/>
        </p:nvSpPr>
        <p:spPr>
          <a:xfrm rot="21004062">
            <a:off x="-5367" y="1533224"/>
            <a:ext cx="31213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やっぱり！</a:t>
            </a:r>
            <a:r>
              <a:rPr lang="ja-JP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F851BC4-E856-4EB1-A85D-332ABDB4C93B}"/>
              </a:ext>
            </a:extLst>
          </p:cNvPr>
          <p:cNvSpPr/>
          <p:nvPr/>
        </p:nvSpPr>
        <p:spPr>
          <a:xfrm>
            <a:off x="2508619" y="1693235"/>
            <a:ext cx="5647701" cy="1107996"/>
          </a:xfrm>
          <a:prstGeom prst="rect">
            <a:avLst/>
          </a:prstGeom>
          <a:noFill/>
          <a:effectLst>
            <a:outerShdw blurRad="50800" dist="101600" dir="4200000" algn="ctr" rotWithShape="0">
              <a:schemeClr val="bg2">
                <a:lumMod val="50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お肉モリモリ鍋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BA9A84A-69EC-4481-9D46-E830576B8E93}"/>
              </a:ext>
            </a:extLst>
          </p:cNvPr>
          <p:cNvSpPr/>
          <p:nvPr/>
        </p:nvSpPr>
        <p:spPr>
          <a:xfrm rot="20895726">
            <a:off x="7125530" y="2192359"/>
            <a:ext cx="31373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食べたい！</a:t>
            </a:r>
            <a:r>
              <a:rPr lang="ja-JP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 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55D0B1B-8FC1-45E2-819B-6CD31822AEB7}"/>
              </a:ext>
            </a:extLst>
          </p:cNvPr>
          <p:cNvSpPr/>
          <p:nvPr/>
        </p:nvSpPr>
        <p:spPr>
          <a:xfrm>
            <a:off x="2494970" y="1598806"/>
            <a:ext cx="564770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お肉モリモリ鍋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0248D1-6C73-47BB-9513-558FC63331F2}"/>
              </a:ext>
            </a:extLst>
          </p:cNvPr>
          <p:cNvSpPr/>
          <p:nvPr/>
        </p:nvSpPr>
        <p:spPr>
          <a:xfrm>
            <a:off x="3672401" y="3244198"/>
            <a:ext cx="562846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お鍋でお肉をモリモリ食べたい！</a:t>
            </a:r>
            <a:endParaRPr lang="en-US" altLang="ja-JP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ja-JP" altLang="en-US" sz="1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牛肉たっぷりのお肉モリモリ鍋っていいな！</a:t>
            </a:r>
            <a:endParaRPr lang="en-US" altLang="ja-JP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ja-JP" altLang="en-US" sz="1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味、食感の違うお肉を楽しみたい！</a:t>
            </a:r>
          </a:p>
        </p:txBody>
      </p:sp>
    </p:spTree>
    <p:extLst>
      <p:ext uri="{BB962C8B-B14F-4D97-AF65-F5344CB8AC3E}">
        <p14:creationId xmlns:p14="http://schemas.microsoft.com/office/powerpoint/2010/main" val="1176412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B593B3F2-ADC9-42E3-949F-167CA8A4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5709" y="301441"/>
            <a:ext cx="3410795" cy="5729786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51834"/>
            <a:ext cx="9906000" cy="3429000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フライパンの中の料理&#10;&#10;中程度の精度で自動的に生成された説明">
            <a:extLst>
              <a:ext uri="{FF2B5EF4-FFF2-40B4-BE49-F238E27FC236}">
                <a16:creationId xmlns:a16="http://schemas.microsoft.com/office/drawing/2014/main" id="{13A20766-D977-485E-BB3A-B9F32C90E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7"/>
          <a:stretch/>
        </p:blipFill>
        <p:spPr>
          <a:xfrm rot="1185560">
            <a:off x="-28283" y="1529825"/>
            <a:ext cx="4232777" cy="3247350"/>
          </a:xfrm>
          <a:prstGeom prst="rect">
            <a:avLst/>
          </a:prstGeom>
          <a:effectLst>
            <a:outerShdw blurRad="50800" dist="114300" dir="3000000" algn="ctr" rotWithShape="0">
              <a:srgbClr val="FFFF00"/>
            </a:outerShdw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5F3BDB4-A5B2-4B5C-A109-F4390A90C016}"/>
              </a:ext>
            </a:extLst>
          </p:cNvPr>
          <p:cNvSpPr/>
          <p:nvPr/>
        </p:nvSpPr>
        <p:spPr>
          <a:xfrm>
            <a:off x="3801714" y="1479356"/>
            <a:ext cx="5827236" cy="1446550"/>
          </a:xfrm>
          <a:prstGeom prst="rect">
            <a:avLst/>
          </a:prstGeom>
          <a:noFill/>
          <a:effectLst>
            <a:outerShdw blurRad="50800" dist="101600" dir="3600000" algn="ctr" rotWithShape="0">
              <a:schemeClr val="bg2">
                <a:lumMod val="50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肉だんご鍋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908A517-C89D-4EFA-BE91-BE774A86B7D8}"/>
              </a:ext>
            </a:extLst>
          </p:cNvPr>
          <p:cNvSpPr/>
          <p:nvPr/>
        </p:nvSpPr>
        <p:spPr>
          <a:xfrm rot="20505372">
            <a:off x="876532" y="1718035"/>
            <a:ext cx="27494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よろこぶ！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2F40B8F-D597-42FF-9E92-B11FF3C5F2C2}"/>
              </a:ext>
            </a:extLst>
          </p:cNvPr>
          <p:cNvSpPr/>
          <p:nvPr/>
        </p:nvSpPr>
        <p:spPr>
          <a:xfrm rot="20505372">
            <a:off x="-16412" y="1712934"/>
            <a:ext cx="17235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子供が</a:t>
            </a:r>
            <a:endParaRPr lang="en-US" altLang="ja-JP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Ｐ超極太丸ゴシック体" panose="020F0B00010101010101" pitchFamily="50" charset="-128"/>
              <a:ea typeface="ＤＦＰ超極太丸ゴシック体" panose="020F0B00010101010101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6E5C29E-AA09-494F-8085-1B174E2EE288}"/>
              </a:ext>
            </a:extLst>
          </p:cNvPr>
          <p:cNvSpPr/>
          <p:nvPr/>
        </p:nvSpPr>
        <p:spPr>
          <a:xfrm>
            <a:off x="4628799" y="3246202"/>
            <a:ext cx="511710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肉だんご鍋は子供にも人気！</a:t>
            </a:r>
            <a:endParaRPr lang="en-US" altLang="ja-JP" sz="20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ja-JP" sz="10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肉だんご鍋はいろんなスープに合う！</a:t>
            </a:r>
            <a:endParaRPr lang="en-US" altLang="ja-JP" sz="20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ja-JP" sz="10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肉だんご鍋はいい旨味が出て美味しい！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AC7FB1D-76C1-4AC8-B280-3755FFF95BAB}"/>
              </a:ext>
            </a:extLst>
          </p:cNvPr>
          <p:cNvSpPr/>
          <p:nvPr/>
        </p:nvSpPr>
        <p:spPr>
          <a:xfrm>
            <a:off x="3724308" y="1405604"/>
            <a:ext cx="582723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8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肉だんご鍋</a:t>
            </a:r>
          </a:p>
        </p:txBody>
      </p:sp>
    </p:spTree>
    <p:extLst>
      <p:ext uri="{BB962C8B-B14F-4D97-AF65-F5344CB8AC3E}">
        <p14:creationId xmlns:p14="http://schemas.microsoft.com/office/powerpoint/2010/main" val="1075423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背景パターン&#10;&#10;自動的に生成された説明">
            <a:extLst>
              <a:ext uri="{FF2B5EF4-FFF2-40B4-BE49-F238E27FC236}">
                <a16:creationId xmlns:a16="http://schemas.microsoft.com/office/drawing/2014/main" id="{0732CCE2-3C14-4AA1-89BC-9E7BD7280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0053" y="-77685"/>
            <a:ext cx="3437831" cy="6494058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27295" y="1459260"/>
            <a:ext cx="9906000" cy="3429000"/>
          </a:xfrm>
          <a:prstGeom prst="rect">
            <a:avLst/>
          </a:prstGeom>
          <a:solidFill>
            <a:schemeClr val="accent5">
              <a:lumMod val="20000"/>
              <a:lumOff val="80000"/>
              <a:alpha val="5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CCE7032-1C4D-4BBA-A036-9CDC337AE2AB}"/>
              </a:ext>
            </a:extLst>
          </p:cNvPr>
          <p:cNvSpPr txBox="1"/>
          <p:nvPr/>
        </p:nvSpPr>
        <p:spPr>
          <a:xfrm>
            <a:off x="4385520" y="3022055"/>
            <a:ext cx="53621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/>
              <a:t>❐新鮮な旬の地魚というだけでご馳走！</a:t>
            </a:r>
            <a:br>
              <a:rPr lang="ja-JP" altLang="en-US" sz="1200" b="1" dirty="0"/>
            </a:br>
            <a:br>
              <a:rPr lang="ja-JP" altLang="en-US" sz="1200" b="1" dirty="0"/>
            </a:br>
            <a:r>
              <a:rPr lang="ja-JP" altLang="en-US" sz="2000" b="1" dirty="0"/>
              <a:t>❐新鮮な地魚からは美味しい出汁が出ます！</a:t>
            </a:r>
            <a:endParaRPr lang="en-US" altLang="ja-JP" sz="2000" b="1" dirty="0"/>
          </a:p>
          <a:p>
            <a:endParaRPr lang="en-US" altLang="ja-JP" sz="1200" b="1" dirty="0"/>
          </a:p>
          <a:p>
            <a:r>
              <a:rPr lang="ja-JP" altLang="en-US" sz="2000" b="1" dirty="0"/>
              <a:t>❐魚が美味しいと野菜まで美味しくなる！</a:t>
            </a:r>
          </a:p>
        </p:txBody>
      </p:sp>
      <p:pic>
        <p:nvPicPr>
          <p:cNvPr id="4" name="図 3" descr="皿に盛られた料理&#10;&#10;自動的に生成された説明">
            <a:extLst>
              <a:ext uri="{FF2B5EF4-FFF2-40B4-BE49-F238E27FC236}">
                <a16:creationId xmlns:a16="http://schemas.microsoft.com/office/drawing/2014/main" id="{91D7E184-8C14-470B-94DE-2A13C57CA0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0" b="17543"/>
          <a:stretch/>
        </p:blipFill>
        <p:spPr>
          <a:xfrm rot="20569367">
            <a:off x="411860" y="1427693"/>
            <a:ext cx="3352150" cy="3474469"/>
          </a:xfrm>
          <a:prstGeom prst="rect">
            <a:avLst/>
          </a:prstGeom>
          <a:effectLst>
            <a:outerShdw blurRad="50800" dist="127000" dir="1800000" algn="ctr" rotWithShape="0">
              <a:srgbClr val="FFFF00"/>
            </a:outerShdw>
          </a:effectLst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62F1363-DB25-4517-9C95-2691901B894A}"/>
              </a:ext>
            </a:extLst>
          </p:cNvPr>
          <p:cNvSpPr/>
          <p:nvPr/>
        </p:nvSpPr>
        <p:spPr>
          <a:xfrm>
            <a:off x="180261" y="1768715"/>
            <a:ext cx="9725739" cy="1015663"/>
          </a:xfrm>
          <a:prstGeom prst="rect">
            <a:avLst/>
          </a:prstGeom>
          <a:noFill/>
          <a:effectLst>
            <a:outerShdw blurRad="50800" dist="101600" dir="3000000" algn="ctr" rotWithShape="0">
              <a:schemeClr val="bg2">
                <a:lumMod val="50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旬</a:t>
            </a:r>
            <a:r>
              <a:rPr lang="ja-JP" alt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の</a:t>
            </a:r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地魚</a:t>
            </a:r>
            <a:r>
              <a:rPr lang="ja-JP" alt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で</a:t>
            </a:r>
            <a:r>
              <a:rPr lang="ja-JP" alt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たまらなく旨</a:t>
            </a:r>
            <a:r>
              <a:rPr lang="ja-JP" alt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い</a:t>
            </a:r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絶品鍋！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FDC760D-0B08-456E-8F9C-90001E916DBE}"/>
              </a:ext>
            </a:extLst>
          </p:cNvPr>
          <p:cNvSpPr/>
          <p:nvPr/>
        </p:nvSpPr>
        <p:spPr>
          <a:xfrm>
            <a:off x="117426" y="1679748"/>
            <a:ext cx="97257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0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旬</a:t>
            </a:r>
            <a:r>
              <a:rPr lang="ja-JP" altLang="en-US" sz="28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の</a:t>
            </a:r>
            <a:r>
              <a:rPr lang="ja-JP" altLang="en-US" sz="60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地魚</a:t>
            </a:r>
            <a:r>
              <a:rPr lang="ja-JP" altLang="en-US" sz="28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で</a:t>
            </a:r>
            <a:r>
              <a:rPr lang="ja-JP" altLang="en-US" sz="40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たまらなく旨</a:t>
            </a:r>
            <a:r>
              <a:rPr lang="ja-JP" altLang="en-US" sz="28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い</a:t>
            </a:r>
            <a:r>
              <a:rPr lang="ja-JP" altLang="en-US" sz="60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Ｐ勘亭流Ｈ" panose="020B0600010101010101" pitchFamily="50" charset="-128"/>
                <a:ea typeface="ＡＲＰ勘亭流Ｈ" panose="020B0600010101010101" pitchFamily="50" charset="-128"/>
              </a:rPr>
              <a:t>絶品鍋！</a:t>
            </a:r>
          </a:p>
        </p:txBody>
      </p:sp>
    </p:spTree>
    <p:extLst>
      <p:ext uri="{BB962C8B-B14F-4D97-AF65-F5344CB8AC3E}">
        <p14:creationId xmlns:p14="http://schemas.microsoft.com/office/powerpoint/2010/main" val="698136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93C8405F-EE91-4FB4-924D-A324C8F45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780452" y="-303170"/>
            <a:ext cx="3392845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29407"/>
            <a:ext cx="9906000" cy="3429000"/>
          </a:xfrm>
          <a:prstGeom prst="rect">
            <a:avLst/>
          </a:prstGeom>
          <a:solidFill>
            <a:schemeClr val="accent4">
              <a:lumMod val="20000"/>
              <a:lumOff val="80000"/>
              <a:alpha val="4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B0739C-D25F-4C4C-B8B4-6E4400B80184}"/>
              </a:ext>
            </a:extLst>
          </p:cNvPr>
          <p:cNvSpPr/>
          <p:nvPr/>
        </p:nvSpPr>
        <p:spPr>
          <a:xfrm>
            <a:off x="4486153" y="3163442"/>
            <a:ext cx="5076992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さっぱりと旨い貝の出汁で絶品スープ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1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endParaRPr lang="en-US" altLang="ja-JP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うれしいアクセント！</a:t>
            </a: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貝の食感</a:t>
            </a:r>
            <a:endParaRPr lang="en-US" altLang="ja-JP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ja-JP" sz="1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ja-JP" alt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 見つけると得した気分のサプライズ具材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50526A-202A-4000-A1ED-C14C48C412A1}"/>
              </a:ext>
            </a:extLst>
          </p:cNvPr>
          <p:cNvSpPr txBox="1"/>
          <p:nvPr/>
        </p:nvSpPr>
        <p:spPr>
          <a:xfrm>
            <a:off x="7654332" y="1754125"/>
            <a:ext cx="758482" cy="923330"/>
          </a:xfrm>
          <a:prstGeom prst="rect">
            <a:avLst/>
          </a:prstGeom>
          <a:noFill/>
          <a:effectLst>
            <a:outerShdw blurRad="50800" dist="101600" dir="42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ja-JP" altLang="en-US" sz="5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ア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04478D7-087F-4511-87BE-477DD1AEF32A}"/>
              </a:ext>
            </a:extLst>
          </p:cNvPr>
          <p:cNvSpPr txBox="1"/>
          <p:nvPr/>
        </p:nvSpPr>
        <p:spPr>
          <a:xfrm>
            <a:off x="8160545" y="1908014"/>
            <a:ext cx="832055" cy="769441"/>
          </a:xfrm>
          <a:prstGeom prst="rect">
            <a:avLst/>
          </a:prstGeom>
          <a:noFill/>
          <a:effectLst>
            <a:outerShdw blurRad="50800" dist="101600" dir="42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ja-JP" altLang="en-US" sz="4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ッ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A51987-7583-49EE-8466-775A3F6DA661}"/>
              </a:ext>
            </a:extLst>
          </p:cNvPr>
          <p:cNvSpPr txBox="1"/>
          <p:nvPr/>
        </p:nvSpPr>
        <p:spPr>
          <a:xfrm>
            <a:off x="8556641" y="1781089"/>
            <a:ext cx="832055" cy="923330"/>
          </a:xfrm>
          <a:prstGeom prst="rect">
            <a:avLst/>
          </a:prstGeom>
          <a:noFill/>
          <a:effectLst>
            <a:outerShdw blurRad="50800" dist="101600" dir="42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ja-JP" altLang="en-US" sz="5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E46ABA-4BFF-4B95-AAFE-A8C43C2C03CB}"/>
              </a:ext>
            </a:extLst>
          </p:cNvPr>
          <p:cNvSpPr txBox="1"/>
          <p:nvPr/>
        </p:nvSpPr>
        <p:spPr>
          <a:xfrm rot="1003853">
            <a:off x="8948767" y="1561374"/>
            <a:ext cx="842147" cy="1200329"/>
          </a:xfrm>
          <a:prstGeom prst="rect">
            <a:avLst/>
          </a:prstGeom>
          <a:noFill/>
          <a:effectLst>
            <a:outerShdw blurRad="50800" dist="101600" dir="42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ja-JP" altLang="en-US" sz="7200" b="1" dirty="0">
                <a:solidFill>
                  <a:schemeClr val="bg1"/>
                </a:solidFill>
                <a:ea typeface="ＤＦ勘亭流" panose="02010609000101010101" pitchFamily="1" charset="-128"/>
              </a:rPr>
              <a:t>！</a:t>
            </a:r>
          </a:p>
        </p:txBody>
      </p:sp>
      <p:pic>
        <p:nvPicPr>
          <p:cNvPr id="3" name="図 2" descr="ボウルの中にあるブロッコリー&#10;&#10;中程度の精度で自動的に生成された説明">
            <a:extLst>
              <a:ext uri="{FF2B5EF4-FFF2-40B4-BE49-F238E27FC236}">
                <a16:creationId xmlns:a16="http://schemas.microsoft.com/office/drawing/2014/main" id="{4C246FFD-B365-4B52-A607-4F0E8EA7B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842">
            <a:off x="250494" y="1429407"/>
            <a:ext cx="3429000" cy="3429000"/>
          </a:xfrm>
          <a:prstGeom prst="rect">
            <a:avLst/>
          </a:prstGeom>
          <a:effectLst>
            <a:outerShdw blurRad="50800" dist="127000" dir="2400000" algn="ctr" rotWithShape="0">
              <a:srgbClr val="FFFF00"/>
            </a:outerShdw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8FB7DC2-4484-4F41-A81E-B1E069AEB392}"/>
              </a:ext>
            </a:extLst>
          </p:cNvPr>
          <p:cNvSpPr txBox="1"/>
          <p:nvPr/>
        </p:nvSpPr>
        <p:spPr>
          <a:xfrm>
            <a:off x="490717" y="1789316"/>
            <a:ext cx="7551239" cy="923330"/>
          </a:xfrm>
          <a:prstGeom prst="rect">
            <a:avLst/>
          </a:prstGeom>
          <a:noFill/>
          <a:effectLst>
            <a:outerShdw blurRad="50800" dist="101600" dir="42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ja-JP" altLang="en-US" sz="5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貝</a:t>
            </a:r>
            <a:r>
              <a:rPr lang="ja-JP" altLang="en-US" sz="32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を</a:t>
            </a:r>
            <a:r>
              <a:rPr lang="ja-JP" altLang="en-US" sz="4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入</a:t>
            </a:r>
            <a:r>
              <a:rPr lang="ja-JP" altLang="en-US" sz="32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れて</a:t>
            </a:r>
            <a:r>
              <a:rPr lang="ja-JP" altLang="en-US" sz="4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お鍋</a:t>
            </a:r>
            <a:r>
              <a:rPr lang="ja-JP" altLang="en-US" sz="32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の</a:t>
            </a:r>
            <a:r>
              <a:rPr lang="ja-JP" altLang="en-US" sz="5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味</a:t>
            </a:r>
            <a:r>
              <a:rPr lang="ja-JP" altLang="en-US" sz="32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と</a:t>
            </a:r>
            <a:r>
              <a:rPr lang="ja-JP" altLang="en-US" sz="5400" b="1" dirty="0">
                <a:solidFill>
                  <a:schemeClr val="bg1"/>
                </a:solidFill>
                <a:ea typeface="ＤＦ勘亭流" panose="02010609000101010101" pitchFamily="1" charset="-128"/>
              </a:rPr>
              <a:t>食感</a:t>
            </a:r>
            <a:r>
              <a:rPr lang="ja-JP" altLang="en-US" sz="3200" b="1" dirty="0">
                <a:solidFill>
                  <a:schemeClr val="bg1"/>
                </a:solidFill>
                <a:ea typeface="ＤＦ勘亭流" panose="02010609000101010101" pitchFamily="1" charset="-128"/>
              </a:rPr>
              <a:t>を</a:t>
            </a:r>
            <a:endParaRPr lang="ja-JP" altLang="en-US" sz="4400" b="1" dirty="0">
              <a:solidFill>
                <a:schemeClr val="bg1"/>
              </a:solidFill>
              <a:ea typeface="ＤＦ勘亭流" panose="02010609000101010101" pitchFamily="1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5F4A9F3-2BF1-432D-8E13-AABA756F4767}"/>
              </a:ext>
            </a:extLst>
          </p:cNvPr>
          <p:cNvSpPr txBox="1"/>
          <p:nvPr/>
        </p:nvSpPr>
        <p:spPr>
          <a:xfrm>
            <a:off x="8122369" y="1871857"/>
            <a:ext cx="8320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400" dirty="0">
                <a:solidFill>
                  <a:srgbClr val="FF3300"/>
                </a:solidFill>
                <a:ea typeface="ＤＦ勘亭流" panose="02010609000101010101" pitchFamily="1" charset="-128"/>
              </a:rPr>
              <a:t>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2B9F3F3-8982-4CA7-9739-72D413543F5C}"/>
              </a:ext>
            </a:extLst>
          </p:cNvPr>
          <p:cNvSpPr txBox="1"/>
          <p:nvPr/>
        </p:nvSpPr>
        <p:spPr>
          <a:xfrm>
            <a:off x="438309" y="1743692"/>
            <a:ext cx="75512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dirty="0">
                <a:solidFill>
                  <a:srgbClr val="FF3300"/>
                </a:solidFill>
                <a:ea typeface="ＤＦ勘亭流" panose="02010609000101010101" pitchFamily="1" charset="-128"/>
              </a:rPr>
              <a:t>貝</a:t>
            </a:r>
            <a:r>
              <a:rPr lang="ja-JP" altLang="en-US" sz="3200" dirty="0">
                <a:solidFill>
                  <a:srgbClr val="FF3300"/>
                </a:solidFill>
                <a:ea typeface="ＤＦ勘亭流" panose="02010609000101010101" pitchFamily="1" charset="-128"/>
              </a:rPr>
              <a:t>を</a:t>
            </a:r>
            <a:r>
              <a:rPr lang="ja-JP" altLang="en-US" sz="4400" dirty="0">
                <a:solidFill>
                  <a:srgbClr val="FF3300"/>
                </a:solidFill>
                <a:ea typeface="ＤＦ勘亭流" panose="02010609000101010101" pitchFamily="1" charset="-128"/>
              </a:rPr>
              <a:t>入</a:t>
            </a:r>
            <a:r>
              <a:rPr lang="ja-JP" altLang="en-US" sz="3200" dirty="0">
                <a:solidFill>
                  <a:srgbClr val="FF3300"/>
                </a:solidFill>
                <a:ea typeface="ＤＦ勘亭流" panose="02010609000101010101" pitchFamily="1" charset="-128"/>
              </a:rPr>
              <a:t>れて</a:t>
            </a:r>
            <a:r>
              <a:rPr lang="ja-JP" altLang="en-US" sz="4400" dirty="0">
                <a:solidFill>
                  <a:srgbClr val="FF3300"/>
                </a:solidFill>
                <a:ea typeface="ＤＦ勘亭流" panose="02010609000101010101" pitchFamily="1" charset="-128"/>
              </a:rPr>
              <a:t> </a:t>
            </a:r>
            <a:r>
              <a:rPr lang="ja-JP" altLang="en-US" sz="5400" dirty="0">
                <a:solidFill>
                  <a:srgbClr val="FF3300"/>
                </a:solidFill>
                <a:ea typeface="ＤＦ勘亭流" panose="02010609000101010101" pitchFamily="1" charset="-128"/>
              </a:rPr>
              <a:t>お鍋</a:t>
            </a:r>
            <a:r>
              <a:rPr lang="ja-JP" altLang="en-US" sz="3200" dirty="0">
                <a:solidFill>
                  <a:srgbClr val="FF3300"/>
                </a:solidFill>
                <a:ea typeface="ＤＦ勘亭流" panose="02010609000101010101" pitchFamily="1" charset="-128"/>
              </a:rPr>
              <a:t>の</a:t>
            </a:r>
            <a:r>
              <a:rPr lang="ja-JP" altLang="en-US" sz="5400" dirty="0">
                <a:solidFill>
                  <a:srgbClr val="FF3300"/>
                </a:solidFill>
                <a:ea typeface="ＤＦ勘亭流" panose="02010609000101010101" pitchFamily="1" charset="-128"/>
              </a:rPr>
              <a:t>味</a:t>
            </a:r>
            <a:r>
              <a:rPr lang="ja-JP" altLang="en-US" sz="3200" dirty="0">
                <a:solidFill>
                  <a:srgbClr val="FF3300"/>
                </a:solidFill>
                <a:ea typeface="ＤＦ勘亭流" panose="02010609000101010101" pitchFamily="1" charset="-128"/>
              </a:rPr>
              <a:t>と</a:t>
            </a:r>
            <a:r>
              <a:rPr lang="ja-JP" altLang="en-US" sz="5400" dirty="0">
                <a:solidFill>
                  <a:srgbClr val="FF3300"/>
                </a:solidFill>
                <a:ea typeface="ＤＦ勘亭流" panose="02010609000101010101" pitchFamily="1" charset="-128"/>
              </a:rPr>
              <a:t>食感</a:t>
            </a:r>
            <a:r>
              <a:rPr lang="ja-JP" altLang="en-US" sz="3200" dirty="0">
                <a:solidFill>
                  <a:srgbClr val="FF3300"/>
                </a:solidFill>
                <a:ea typeface="ＤＦ勘亭流" panose="02010609000101010101" pitchFamily="1" charset="-128"/>
              </a:rPr>
              <a:t>を</a:t>
            </a:r>
            <a:endParaRPr lang="ja-JP" altLang="en-US" sz="4400" dirty="0">
              <a:solidFill>
                <a:srgbClr val="FF3300"/>
              </a:solidFill>
              <a:ea typeface="ＤＦ勘亭流" panose="02010609000101010101" pitchFamily="1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42180-7AFE-49CF-AF43-F4A4EDD18CA5}"/>
              </a:ext>
            </a:extLst>
          </p:cNvPr>
          <p:cNvSpPr txBox="1"/>
          <p:nvPr/>
        </p:nvSpPr>
        <p:spPr>
          <a:xfrm>
            <a:off x="7641170" y="1674003"/>
            <a:ext cx="758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dirty="0">
                <a:solidFill>
                  <a:srgbClr val="FF3300"/>
                </a:solidFill>
                <a:ea typeface="ＤＦ勘亭流" panose="02010609000101010101" pitchFamily="1" charset="-128"/>
              </a:rPr>
              <a:t>ア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2066044-7ABF-47FC-A17D-D68251D23AB9}"/>
              </a:ext>
            </a:extLst>
          </p:cNvPr>
          <p:cNvSpPr txBox="1"/>
          <p:nvPr/>
        </p:nvSpPr>
        <p:spPr>
          <a:xfrm rot="1003853">
            <a:off x="8903866" y="1501153"/>
            <a:ext cx="8421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7200" dirty="0">
                <a:solidFill>
                  <a:srgbClr val="FF3300"/>
                </a:solidFill>
                <a:ea typeface="ＤＦ勘亭流" panose="02010609000101010101" pitchFamily="1" charset="-128"/>
              </a:rPr>
              <a:t>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B4DCE9E-F91F-408E-86C5-FE9762ED19D7}"/>
              </a:ext>
            </a:extLst>
          </p:cNvPr>
          <p:cNvSpPr txBox="1"/>
          <p:nvPr/>
        </p:nvSpPr>
        <p:spPr>
          <a:xfrm>
            <a:off x="8531403" y="1720868"/>
            <a:ext cx="8320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dirty="0">
                <a:solidFill>
                  <a:srgbClr val="FF3300"/>
                </a:solidFill>
                <a:ea typeface="ＤＦ勘亭流" panose="02010609000101010101" pitchFamily="1" charset="-128"/>
              </a:rPr>
              <a:t>プ</a:t>
            </a:r>
          </a:p>
        </p:txBody>
      </p:sp>
    </p:spTree>
    <p:extLst>
      <p:ext uri="{BB962C8B-B14F-4D97-AF65-F5344CB8AC3E}">
        <p14:creationId xmlns:p14="http://schemas.microsoft.com/office/powerpoint/2010/main" val="197128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6A0060-E0D7-43BF-825E-54E0050F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379" y="1459831"/>
            <a:ext cx="5189621" cy="3429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16162" y="1467297"/>
            <a:ext cx="9906000" cy="3429000"/>
          </a:xfrm>
          <a:prstGeom prst="rect">
            <a:avLst/>
          </a:prstGeom>
          <a:solidFill>
            <a:srgbClr val="E6F4FE">
              <a:alpha val="47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ボウルの中に入っているサラダ&#10;&#10;自動的に生成された説明">
            <a:extLst>
              <a:ext uri="{FF2B5EF4-FFF2-40B4-BE49-F238E27FC236}">
                <a16:creationId xmlns:a16="http://schemas.microsoft.com/office/drawing/2014/main" id="{0EE2B8EF-BCE4-467C-A1BD-9E20D6916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1682">
            <a:off x="-248652" y="1277939"/>
            <a:ext cx="5165558" cy="3446396"/>
          </a:xfrm>
          <a:prstGeom prst="rect">
            <a:avLst/>
          </a:prstGeom>
          <a:effectLst>
            <a:outerShdw blurRad="50800" dist="165100" dir="2400000" algn="ctr" rotWithShape="0">
              <a:srgbClr val="FFFF00"/>
            </a:outerShdw>
          </a:effec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C470313-AEBA-4E0C-9E4E-A0FC4B5217C6}"/>
              </a:ext>
            </a:extLst>
          </p:cNvPr>
          <p:cNvSpPr/>
          <p:nvPr/>
        </p:nvSpPr>
        <p:spPr>
          <a:xfrm>
            <a:off x="2141741" y="1597873"/>
            <a:ext cx="7331242" cy="1200329"/>
          </a:xfrm>
          <a:prstGeom prst="rect">
            <a:avLst/>
          </a:prstGeom>
          <a:noFill/>
          <a:effectLst>
            <a:outerShdw blurRad="50800" dist="88900" dir="2400000" algn="ctr" rotWithShape="0">
              <a:schemeClr val="bg2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7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海鮮鍋</a:t>
            </a:r>
            <a:r>
              <a:rPr lang="ja-JP" altLang="en-US" sz="5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は</a:t>
            </a:r>
            <a:r>
              <a:rPr lang="ja-JP" altLang="en-US" sz="7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木曜日</a:t>
            </a:r>
            <a:r>
              <a:rPr lang="ja-JP" altLang="en-US" sz="7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！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EE21BAD-CB8E-48BF-9C6D-D6832FE9B275}"/>
              </a:ext>
            </a:extLst>
          </p:cNvPr>
          <p:cNvSpPr/>
          <p:nvPr/>
        </p:nvSpPr>
        <p:spPr>
          <a:xfrm>
            <a:off x="4953000" y="3181797"/>
            <a:ext cx="48606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美味しい海鮮鍋は誰だって食べたい！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1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木曜日に思いっきり海鮮鍋！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1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木曜日の海鮮鍋は安心！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7A20E3B-452B-48A2-BA15-AAD98A924A78}"/>
              </a:ext>
            </a:extLst>
          </p:cNvPr>
          <p:cNvSpPr/>
          <p:nvPr/>
        </p:nvSpPr>
        <p:spPr>
          <a:xfrm>
            <a:off x="2077573" y="1460906"/>
            <a:ext cx="733124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72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海鮮鍋</a:t>
            </a:r>
            <a:r>
              <a:rPr lang="ja-JP" altLang="en-US" sz="540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は</a:t>
            </a:r>
            <a:r>
              <a:rPr lang="ja-JP" altLang="en-US" sz="720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木曜日</a:t>
            </a:r>
            <a:r>
              <a:rPr lang="ja-JP" altLang="en-US" sz="72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694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27748"/>
            <a:ext cx="9906000" cy="3429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5BE3169-E708-4B35-9490-21FBA7E07143}"/>
              </a:ext>
            </a:extLst>
          </p:cNvPr>
          <p:cNvSpPr/>
          <p:nvPr/>
        </p:nvSpPr>
        <p:spPr>
          <a:xfrm>
            <a:off x="5433821" y="2918539"/>
            <a:ext cx="4472179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</a:t>
            </a: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どんな味にもマッチする</a:t>
            </a:r>
            <a:r>
              <a:rPr lang="ja-JP" altLang="en-US" sz="28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いも鍋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1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❍美味しくて懐かしい</a:t>
            </a:r>
            <a:r>
              <a:rPr lang="ja-JP" altLang="en-US" sz="28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いも鍋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1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</a:t>
            </a:r>
            <a:b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❍どの</a:t>
            </a:r>
            <a:r>
              <a:rPr lang="ja-JP" altLang="en-US" sz="28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いも</a:t>
            </a:r>
            <a:r>
              <a:rPr lang="ja-JP" alt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で鍋する？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7907447-1873-4FC2-9A2E-0C7F7AD6271B}"/>
              </a:ext>
            </a:extLst>
          </p:cNvPr>
          <p:cNvSpPr/>
          <p:nvPr/>
        </p:nvSpPr>
        <p:spPr>
          <a:xfrm>
            <a:off x="6010325" y="1441812"/>
            <a:ext cx="2954655" cy="1200329"/>
          </a:xfrm>
          <a:prstGeom prst="rect">
            <a:avLst/>
          </a:prstGeom>
          <a:noFill/>
          <a:effectLst>
            <a:outerShdw blurRad="50800" dist="177800" dir="2400000" algn="ctr" rotWithShape="0">
              <a:srgbClr val="FFFF00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いも鍋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0E73002-FE71-4985-A39F-DE351DE9C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8563">
            <a:off x="295805" y="1526916"/>
            <a:ext cx="4842212" cy="3230663"/>
          </a:xfrm>
          <a:prstGeom prst="rect">
            <a:avLst/>
          </a:prstGeom>
          <a:effectLst>
            <a:outerShdw blurRad="50800" dist="165100" algn="ctr" rotWithShape="0">
              <a:srgbClr val="FFFF00"/>
            </a:outerShdw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0AF4EB1-C113-4D60-8301-16A387076121}"/>
              </a:ext>
            </a:extLst>
          </p:cNvPr>
          <p:cNvSpPr/>
          <p:nvPr/>
        </p:nvSpPr>
        <p:spPr>
          <a:xfrm>
            <a:off x="15402" y="1856097"/>
            <a:ext cx="5594801" cy="523220"/>
          </a:xfrm>
          <a:prstGeom prst="rect">
            <a:avLst/>
          </a:prstGeom>
          <a:solidFill>
            <a:srgbClr val="FF3300"/>
          </a:solidFill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教科書体" panose="02020609000000000000" pitchFamily="17" charset="-128"/>
                <a:ea typeface="HG教科書体" panose="02020609000000000000" pitchFamily="17" charset="-128"/>
              </a:rPr>
              <a:t>秋</a:t>
            </a:r>
            <a:r>
              <a:rPr lang="ja-JP" altLang="en-US" sz="2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教科書体" panose="02020609000000000000" pitchFamily="17" charset="-128"/>
                <a:ea typeface="HG教科書体" panose="02020609000000000000" pitchFamily="17" charset="-128"/>
              </a:rPr>
              <a:t>の</a:t>
            </a:r>
            <a:r>
              <a:rPr lang="ja-JP" alt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教科書体" panose="02020609000000000000" pitchFamily="17" charset="-128"/>
                <a:ea typeface="HG教科書体" panose="02020609000000000000" pitchFamily="17" charset="-128"/>
              </a:rPr>
              <a:t>味覚</a:t>
            </a:r>
            <a:r>
              <a:rPr lang="ja-JP" altLang="en-US" sz="2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教科書体" panose="02020609000000000000" pitchFamily="17" charset="-128"/>
                <a:ea typeface="HG教科書体" panose="02020609000000000000" pitchFamily="17" charset="-128"/>
              </a:rPr>
              <a:t>を</a:t>
            </a:r>
            <a:r>
              <a:rPr lang="ja-JP" alt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教科書体" panose="02020609000000000000" pitchFamily="17" charset="-128"/>
                <a:ea typeface="HG教科書体" panose="02020609000000000000" pitchFamily="17" charset="-128"/>
              </a:rPr>
              <a:t>たっぷり　旬野菜鍋！</a:t>
            </a:r>
          </a:p>
        </p:txBody>
      </p:sp>
    </p:spTree>
    <p:extLst>
      <p:ext uri="{BB962C8B-B14F-4D97-AF65-F5344CB8AC3E}">
        <p14:creationId xmlns:p14="http://schemas.microsoft.com/office/powerpoint/2010/main" val="310021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27748"/>
            <a:ext cx="9906000" cy="3429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5BE3169-E708-4B35-9490-21FBA7E07143}"/>
              </a:ext>
            </a:extLst>
          </p:cNvPr>
          <p:cNvSpPr/>
          <p:nvPr/>
        </p:nvSpPr>
        <p:spPr>
          <a:xfrm>
            <a:off x="5433821" y="3186417"/>
            <a:ext cx="4472179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色々な</a:t>
            </a:r>
            <a:r>
              <a:rPr lang="ja-JP" altLang="en-US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きのこ</a:t>
            </a:r>
            <a:r>
              <a:rPr lang="ja-JP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の味と食感を楽しむ！</a:t>
            </a:r>
          </a:p>
          <a:p>
            <a:endParaRPr lang="ja-JP" altLang="en-US" sz="1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きのこ</a:t>
            </a:r>
            <a:r>
              <a:rPr lang="ja-JP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の旨味が出汁に出る！</a:t>
            </a:r>
          </a:p>
          <a:p>
            <a:endParaRPr lang="ja-JP" altLang="en-US" sz="1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きのこ鍋</a:t>
            </a:r>
            <a:r>
              <a:rPr lang="ja-JP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はヘルシー＆ダイエット鍋！</a:t>
            </a:r>
            <a:endParaRPr lang="ja-JP" alt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7907447-1873-4FC2-9A2E-0C7F7AD6271B}"/>
              </a:ext>
            </a:extLst>
          </p:cNvPr>
          <p:cNvSpPr/>
          <p:nvPr/>
        </p:nvSpPr>
        <p:spPr>
          <a:xfrm>
            <a:off x="5548659" y="1441812"/>
            <a:ext cx="3877986" cy="1200329"/>
          </a:xfrm>
          <a:prstGeom prst="rect">
            <a:avLst/>
          </a:prstGeom>
          <a:noFill/>
          <a:effectLst>
            <a:outerShdw blurRad="50800" dist="177800" dir="2400000" algn="ctr" rotWithShape="0">
              <a:srgbClr val="FFFF00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きのこ鍋</a:t>
            </a:r>
          </a:p>
        </p:txBody>
      </p:sp>
      <p:pic>
        <p:nvPicPr>
          <p:cNvPr id="8" name="図 7" descr="ボウルに盛られた食べ物&#10;&#10;中程度の精度で自動的に生成された説明">
            <a:extLst>
              <a:ext uri="{FF2B5EF4-FFF2-40B4-BE49-F238E27FC236}">
                <a16:creationId xmlns:a16="http://schemas.microsoft.com/office/drawing/2014/main" id="{4F5FDF09-3CB2-4129-973B-0CB08441B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41813"/>
            <a:ext cx="5433821" cy="3489208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0AF4EB1-C113-4D60-8301-16A387076121}"/>
              </a:ext>
            </a:extLst>
          </p:cNvPr>
          <p:cNvSpPr/>
          <p:nvPr/>
        </p:nvSpPr>
        <p:spPr>
          <a:xfrm>
            <a:off x="18555" y="1780366"/>
            <a:ext cx="5415265" cy="523220"/>
          </a:xfrm>
          <a:prstGeom prst="rect">
            <a:avLst/>
          </a:prstGeom>
          <a:solidFill>
            <a:srgbClr val="FF3300"/>
          </a:solidFill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教科書体" panose="02020609000000000000" pitchFamily="17" charset="-128"/>
                <a:ea typeface="HG教科書体" panose="02020609000000000000" pitchFamily="17" charset="-128"/>
              </a:rPr>
              <a:t>秋を味わう旬野菜鍋 ！きのこ鍋</a:t>
            </a:r>
          </a:p>
        </p:txBody>
      </p:sp>
    </p:spTree>
    <p:extLst>
      <p:ext uri="{BB962C8B-B14F-4D97-AF65-F5344CB8AC3E}">
        <p14:creationId xmlns:p14="http://schemas.microsoft.com/office/powerpoint/2010/main" val="801776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59831"/>
            <a:ext cx="9906000" cy="3429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9574893-B4DA-4E68-B03E-E131AFB40222}"/>
              </a:ext>
            </a:extLst>
          </p:cNvPr>
          <p:cNvSpPr/>
          <p:nvPr/>
        </p:nvSpPr>
        <p:spPr>
          <a:xfrm rot="20753395">
            <a:off x="5728027" y="1774242"/>
            <a:ext cx="12041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0" cap="none" spc="0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ゴロ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E8259FF-9421-4BDF-B014-1FB20E78A921}"/>
              </a:ext>
            </a:extLst>
          </p:cNvPr>
          <p:cNvSpPr/>
          <p:nvPr/>
        </p:nvSpPr>
        <p:spPr>
          <a:xfrm rot="949382">
            <a:off x="6133062" y="2291018"/>
            <a:ext cx="12041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0" cap="none" spc="0" dirty="0">
                <a:ln w="0"/>
                <a:solidFill>
                  <a:srgbClr val="FFCC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ゴロ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F0EB17A-E5DC-4BC9-8973-AAEBD1659929}"/>
              </a:ext>
            </a:extLst>
          </p:cNvPr>
          <p:cNvSpPr/>
          <p:nvPr/>
        </p:nvSpPr>
        <p:spPr>
          <a:xfrm>
            <a:off x="6982760" y="2066335"/>
            <a:ext cx="968535" cy="110799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シ</a:t>
            </a:r>
          </a:p>
        </p:txBody>
      </p:sp>
      <p:pic>
        <p:nvPicPr>
          <p:cNvPr id="12" name="図 11" descr="ブロッコリーの入った料理&#10;&#10;自動的に生成された説明">
            <a:extLst>
              <a:ext uri="{FF2B5EF4-FFF2-40B4-BE49-F238E27FC236}">
                <a16:creationId xmlns:a16="http://schemas.microsoft.com/office/drawing/2014/main" id="{30D06D94-C1A6-4DEB-8FA4-D0CA8AD4F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831"/>
            <a:ext cx="4572000" cy="3429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BF47765-01A4-4A5D-9C65-AC871A87209F}"/>
              </a:ext>
            </a:extLst>
          </p:cNvPr>
          <p:cNvSpPr/>
          <p:nvPr/>
        </p:nvSpPr>
        <p:spPr>
          <a:xfrm>
            <a:off x="4126854" y="3312651"/>
            <a:ext cx="5779146" cy="123110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シチューはマイホーム・メニュー！</a:t>
            </a:r>
            <a:endParaRPr lang="en-US" altLang="ja-JP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ja-JP" sz="1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カラフルシチューでココロもカラダもあったまる！</a:t>
            </a:r>
            <a:endParaRPr lang="en-US" altLang="ja-JP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ja-JP" sz="10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</a:t>
            </a:r>
            <a:r>
              <a:rPr lang="ja-JP" altLang="en-US" sz="1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</a:t>
            </a:r>
            <a: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大きめ具材で野菜の味もしっかり味わえる！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EF359DF-A0EA-450D-A02C-CD3098076055}"/>
              </a:ext>
            </a:extLst>
          </p:cNvPr>
          <p:cNvSpPr/>
          <p:nvPr/>
        </p:nvSpPr>
        <p:spPr>
          <a:xfrm>
            <a:off x="141823" y="1665285"/>
            <a:ext cx="4288354" cy="461665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秋の味覚たっぷり 旬野菜鍋！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561355C-584E-4A85-B364-2587CE8F713A}"/>
              </a:ext>
            </a:extLst>
          </p:cNvPr>
          <p:cNvSpPr/>
          <p:nvPr/>
        </p:nvSpPr>
        <p:spPr>
          <a:xfrm>
            <a:off x="9159934" y="2079251"/>
            <a:ext cx="49249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66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ー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89C257C-EF28-428D-9020-EB0B8623976D}"/>
              </a:ext>
            </a:extLst>
          </p:cNvPr>
          <p:cNvSpPr/>
          <p:nvPr/>
        </p:nvSpPr>
        <p:spPr>
          <a:xfrm>
            <a:off x="4140504" y="2066335"/>
            <a:ext cx="18774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野菜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5E3FCB2-66B1-4029-9B9E-F1AB90C75F06}"/>
              </a:ext>
            </a:extLst>
          </p:cNvPr>
          <p:cNvSpPr/>
          <p:nvPr/>
        </p:nvSpPr>
        <p:spPr>
          <a:xfrm>
            <a:off x="8392650" y="2102055"/>
            <a:ext cx="938077" cy="1107996"/>
          </a:xfrm>
          <a:prstGeom prst="rect">
            <a:avLst/>
          </a:prstGeom>
          <a:noFill/>
          <a:effectLst>
            <a:outerShdw blurRad="50800" dist="50800" dir="30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ュ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7EF9227-BBE3-4309-8D90-E7576524BDFF}"/>
              </a:ext>
            </a:extLst>
          </p:cNvPr>
          <p:cNvSpPr/>
          <p:nvPr/>
        </p:nvSpPr>
        <p:spPr>
          <a:xfrm>
            <a:off x="7713993" y="2124859"/>
            <a:ext cx="1031051" cy="1107996"/>
          </a:xfrm>
          <a:prstGeom prst="rect">
            <a:avLst/>
          </a:prstGeom>
          <a:noFill/>
          <a:effectLst>
            <a:outerShdw blurRad="50800" dist="50800" dir="30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0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チ</a:t>
            </a:r>
          </a:p>
        </p:txBody>
      </p:sp>
    </p:spTree>
    <p:extLst>
      <p:ext uri="{BB962C8B-B14F-4D97-AF65-F5344CB8AC3E}">
        <p14:creationId xmlns:p14="http://schemas.microsoft.com/office/powerpoint/2010/main" val="3496144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59831"/>
            <a:ext cx="9906000" cy="3429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B56CA3E-47A0-4367-81D3-1BD1D64923CC}"/>
              </a:ext>
            </a:extLst>
          </p:cNvPr>
          <p:cNvSpPr/>
          <p:nvPr/>
        </p:nvSpPr>
        <p:spPr>
          <a:xfrm>
            <a:off x="5337930" y="2804045"/>
            <a:ext cx="380745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体が喜ぶ根菜鍋！</a:t>
            </a:r>
            <a:b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ピリ辛味で体も</a:t>
            </a:r>
            <a:r>
              <a:rPr lang="ja-JP" altLang="en-US" sz="2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ホット！</a:t>
            </a:r>
            <a:b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❍寒さに向かう今だから</a:t>
            </a:r>
            <a:endParaRPr lang="en-US" altLang="ja-JP" sz="20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ja-JP" sz="20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ja-JP" altLang="en-US" sz="2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根菜スタミナ鍋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で風邪予防！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02FB4E-FFC0-4326-8E4C-B249F2A2533E}"/>
              </a:ext>
            </a:extLst>
          </p:cNvPr>
          <p:cNvSpPr/>
          <p:nvPr/>
        </p:nvSpPr>
        <p:spPr>
          <a:xfrm>
            <a:off x="4691314" y="1555200"/>
            <a:ext cx="5014514" cy="1015663"/>
          </a:xfrm>
          <a:prstGeom prst="rect">
            <a:avLst/>
          </a:prstGeom>
          <a:noFill/>
          <a:effectLst>
            <a:outerShdw blurRad="50800" dist="127000" dir="3000000" algn="ctr" rotWithShape="0">
              <a:srgbClr val="FFFF00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根菜スタミナ鍋</a:t>
            </a:r>
          </a:p>
        </p:txBody>
      </p:sp>
      <p:pic>
        <p:nvPicPr>
          <p:cNvPr id="9" name="図 8" descr="鍋に入ったスープ&#10;&#10;自動的に生成された説明">
            <a:extLst>
              <a:ext uri="{FF2B5EF4-FFF2-40B4-BE49-F238E27FC236}">
                <a16:creationId xmlns:a16="http://schemas.microsoft.com/office/drawing/2014/main" id="{01247118-BADC-4A56-B21E-C4E178FD56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1" t="17193" r="7829" b="7807"/>
          <a:stretch/>
        </p:blipFill>
        <p:spPr>
          <a:xfrm>
            <a:off x="0" y="1459831"/>
            <a:ext cx="4732422" cy="342900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6730AF-820A-4653-89D7-307D05946BBA}"/>
              </a:ext>
            </a:extLst>
          </p:cNvPr>
          <p:cNvSpPr/>
          <p:nvPr/>
        </p:nvSpPr>
        <p:spPr>
          <a:xfrm>
            <a:off x="0" y="1464437"/>
            <a:ext cx="4732422" cy="342900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A46C276-0E68-418E-B062-FDE39C19961D}"/>
              </a:ext>
            </a:extLst>
          </p:cNvPr>
          <p:cNvSpPr/>
          <p:nvPr/>
        </p:nvSpPr>
        <p:spPr>
          <a:xfrm>
            <a:off x="34270" y="1886081"/>
            <a:ext cx="46570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秋味たっぷりの 旬野菜鍋 ！</a:t>
            </a:r>
          </a:p>
        </p:txBody>
      </p:sp>
    </p:spTree>
    <p:extLst>
      <p:ext uri="{BB962C8B-B14F-4D97-AF65-F5344CB8AC3E}">
        <p14:creationId xmlns:p14="http://schemas.microsoft.com/office/powerpoint/2010/main" val="492126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418EE7-78A7-4BDA-9D76-54FBFC8F4D74}"/>
              </a:ext>
            </a:extLst>
          </p:cNvPr>
          <p:cNvSpPr/>
          <p:nvPr/>
        </p:nvSpPr>
        <p:spPr>
          <a:xfrm>
            <a:off x="0" y="1449869"/>
            <a:ext cx="9906000" cy="342900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74000">
                <a:srgbClr val="FFFF99"/>
              </a:gs>
              <a:gs pos="99000">
                <a:schemeClr val="accent6">
                  <a:lumMod val="40000"/>
                  <a:lumOff val="6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59B4906-A80D-4424-8BE4-5EC01FC71D60}"/>
              </a:ext>
            </a:extLst>
          </p:cNvPr>
          <p:cNvSpPr/>
          <p:nvPr/>
        </p:nvSpPr>
        <p:spPr>
          <a:xfrm>
            <a:off x="4574043" y="1514573"/>
            <a:ext cx="3708066" cy="1200329"/>
          </a:xfrm>
          <a:prstGeom prst="rect">
            <a:avLst/>
          </a:prstGeom>
          <a:noFill/>
          <a:effectLst>
            <a:outerShdw blurRad="50800" dist="101600" dir="3000000" algn="ctr" rotWithShape="0">
              <a:schemeClr val="accent6">
                <a:lumMod val="75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7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Ｇ極太丸ゴシック体" panose="020F0A00010101010101" pitchFamily="50" charset="-128"/>
                <a:ea typeface="ＤＦＧ極太丸ゴシック体" panose="020F0A00010101010101" pitchFamily="50" charset="-128"/>
              </a:rPr>
              <a:t>葉っぱ鍋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23AD8D2-305C-4D07-B07C-04981F3D2924}"/>
              </a:ext>
            </a:extLst>
          </p:cNvPr>
          <p:cNvSpPr/>
          <p:nvPr/>
        </p:nvSpPr>
        <p:spPr>
          <a:xfrm>
            <a:off x="3964054" y="3181886"/>
            <a:ext cx="588654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葉っぱの味や食感を楽しむお鍋です</a:t>
            </a:r>
            <a:br>
              <a:rPr lang="ja-JP" altLang="en-US" sz="2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1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ja-JP" altLang="en-US" sz="2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サッパリとどれだけでも食べられます</a:t>
            </a:r>
            <a:br>
              <a:rPr lang="ja-JP" altLang="en-US" sz="2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1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ja-JP" altLang="en-US" sz="2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ja-JP" altLang="en-US" sz="20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 葉っぱメインだからお肉やシメも美味しくなる</a:t>
            </a:r>
          </a:p>
        </p:txBody>
      </p:sp>
      <p:pic>
        <p:nvPicPr>
          <p:cNvPr id="7" name="図 6" descr="フライパンの中のサラダ&#10;&#10;中程度の精度で自動的に生成された説明">
            <a:extLst>
              <a:ext uri="{FF2B5EF4-FFF2-40B4-BE49-F238E27FC236}">
                <a16:creationId xmlns:a16="http://schemas.microsoft.com/office/drawing/2014/main" id="{DC6B4DFD-83D4-4474-B4AE-9538C8E977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" r="16776"/>
          <a:stretch/>
        </p:blipFill>
        <p:spPr>
          <a:xfrm>
            <a:off x="8822" y="1449869"/>
            <a:ext cx="3899835" cy="3429000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882EADA-973E-4259-BD04-5FB4FC00974B}"/>
              </a:ext>
            </a:extLst>
          </p:cNvPr>
          <p:cNvSpPr/>
          <p:nvPr/>
        </p:nvSpPr>
        <p:spPr>
          <a:xfrm>
            <a:off x="430042" y="1684957"/>
            <a:ext cx="3938899" cy="523220"/>
          </a:xfrm>
          <a:prstGeom prst="rect">
            <a:avLst/>
          </a:prstGeom>
          <a:noFill/>
          <a:effectLst>
            <a:outerShdw blurRad="50800" dist="50800" dir="3000000" algn="ctr" rotWithShape="0">
              <a:srgbClr val="FF0000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秋を味わう 旬野菜鍋 ！</a:t>
            </a:r>
          </a:p>
        </p:txBody>
      </p:sp>
    </p:spTree>
    <p:extLst>
      <p:ext uri="{BB962C8B-B14F-4D97-AF65-F5344CB8AC3E}">
        <p14:creationId xmlns:p14="http://schemas.microsoft.com/office/powerpoint/2010/main" val="521998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</TotalTime>
  <Words>440</Words>
  <Application>Microsoft Office PowerPoint</Application>
  <PresentationFormat>A4 210 x 297 mm</PresentationFormat>
  <Paragraphs>67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20" baseType="lpstr">
      <vt:lpstr>ＡＲＰ勘亭流Ｈ</vt:lpstr>
      <vt:lpstr>ＤＦＧ極太丸ゴシック体</vt:lpstr>
      <vt:lpstr>ＤＦＰ超極太丸ゴシック体</vt:lpstr>
      <vt:lpstr>HGP創英角ｺﾞｼｯｸUB</vt:lpstr>
      <vt:lpstr>HG丸ｺﾞｼｯｸM-PRO</vt:lpstr>
      <vt:lpstr>HG教科書体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西村 雅之</dc:creator>
  <cp:lastModifiedBy>西村 雅之</cp:lastModifiedBy>
  <cp:revision>5</cp:revision>
  <dcterms:created xsi:type="dcterms:W3CDTF">2021-10-19T06:49:36Z</dcterms:created>
  <dcterms:modified xsi:type="dcterms:W3CDTF">2021-10-21T02:32:30Z</dcterms:modified>
</cp:coreProperties>
</file>