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CC"/>
    <a:srgbClr val="FF7401"/>
    <a:srgbClr val="E7FFE7"/>
    <a:srgbClr val="CCFFCC"/>
    <a:srgbClr val="F2FFE5"/>
    <a:srgbClr val="E5FFFF"/>
    <a:srgbClr val="FFCCFF"/>
    <a:srgbClr val="CCFFFF"/>
    <a:srgbClr val="CEF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33" d="100"/>
          <a:sy n="33" d="100"/>
        </p:scale>
        <p:origin x="232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98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32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542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30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78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417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16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09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94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19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35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701C84D-A04D-0EF7-4F31-D3B899275B9A}"/>
              </a:ext>
            </a:extLst>
          </p:cNvPr>
          <p:cNvSpPr/>
          <p:nvPr/>
        </p:nvSpPr>
        <p:spPr>
          <a:xfrm>
            <a:off x="608281" y="417412"/>
            <a:ext cx="4113212" cy="3182741"/>
          </a:xfrm>
          <a:prstGeom prst="rect">
            <a:avLst/>
          </a:prstGeom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4FEC39B-A799-65A5-F92F-37263F689A1B}"/>
              </a:ext>
            </a:extLst>
          </p:cNvPr>
          <p:cNvSpPr/>
          <p:nvPr/>
        </p:nvSpPr>
        <p:spPr>
          <a:xfrm>
            <a:off x="440908" y="3840498"/>
            <a:ext cx="9214382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200" b="1" cap="none" spc="0" dirty="0">
                <a:ln w="0"/>
                <a:solidFill>
                  <a:srgbClr val="00B050"/>
                </a:solidFill>
              </a:rPr>
              <a:t>❏夏の野菜と思われているトマト　</a:t>
            </a:r>
            <a:r>
              <a:rPr lang="ja-JP" altLang="en-US" sz="2200" b="1" dirty="0">
                <a:ln w="0"/>
                <a:solidFill>
                  <a:srgbClr val="00B050"/>
                </a:solidFill>
              </a:rPr>
              <a:t>実は</a:t>
            </a:r>
            <a:r>
              <a:rPr lang="ja-JP" altLang="en-US" sz="2200" b="1" cap="none" spc="0" dirty="0">
                <a:ln w="0"/>
                <a:solidFill>
                  <a:srgbClr val="00B050"/>
                </a:solidFill>
              </a:rPr>
              <a:t>今が最も糖度、栄養価が高い！</a:t>
            </a:r>
            <a:endParaRPr lang="en-US" altLang="ja-JP" sz="2200" b="1" cap="none" spc="0" dirty="0">
              <a:ln w="0"/>
              <a:solidFill>
                <a:srgbClr val="00B050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79CD999-EAF5-3E5B-834C-64899326B3D1}"/>
              </a:ext>
            </a:extLst>
          </p:cNvPr>
          <p:cNvSpPr/>
          <p:nvPr/>
        </p:nvSpPr>
        <p:spPr>
          <a:xfrm>
            <a:off x="440908" y="4307732"/>
            <a:ext cx="9214382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200" b="1" cap="none" spc="0" dirty="0">
                <a:ln w="0"/>
                <a:solidFill>
                  <a:srgbClr val="00B050"/>
                </a:solidFill>
              </a:rPr>
              <a:t>❏トマトが美味しくなるのはいっぱい日光を浴び、ちょっと乾燥の今！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F9A473B-CEBA-D138-B359-2F01B6E781D3}"/>
              </a:ext>
            </a:extLst>
          </p:cNvPr>
          <p:cNvSpPr/>
          <p:nvPr/>
        </p:nvSpPr>
        <p:spPr>
          <a:xfrm>
            <a:off x="5209731" y="168957"/>
            <a:ext cx="480612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実は・・・</a:t>
            </a:r>
            <a:endParaRPr lang="en-US" altLang="ja-JP" sz="6000" b="1" cap="none" spc="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トマトの旬は</a:t>
            </a:r>
            <a:endParaRPr lang="en-US" altLang="ja-JP" sz="6000" b="1" cap="none" spc="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9600" b="1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今です！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ABC79DC-DE6E-1F52-577D-09A0F384F032}"/>
              </a:ext>
            </a:extLst>
          </p:cNvPr>
          <p:cNvGrpSpPr/>
          <p:nvPr/>
        </p:nvGrpSpPr>
        <p:grpSpPr>
          <a:xfrm>
            <a:off x="15449" y="0"/>
            <a:ext cx="9890551" cy="6858000"/>
            <a:chOff x="15449" y="0"/>
            <a:chExt cx="9890551" cy="6858000"/>
          </a:xfrm>
        </p:grpSpPr>
        <p:pic>
          <p:nvPicPr>
            <p:cNvPr id="9" name="図 8" descr="背景パターン&#10;&#10;自動的に生成された説明">
              <a:extLst>
                <a:ext uri="{FF2B5EF4-FFF2-40B4-BE49-F238E27FC236}">
                  <a16:creationId xmlns:a16="http://schemas.microsoft.com/office/drawing/2014/main" id="{132CB068-786C-464E-FB21-4ED1F09E8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531725" y="-1516276"/>
              <a:ext cx="6858000" cy="9890551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B7BFDBF0-F336-8751-7DBF-3A2E0D7F5109}"/>
                </a:ext>
              </a:extLst>
            </p:cNvPr>
            <p:cNvSpPr/>
            <p:nvPr/>
          </p:nvSpPr>
          <p:spPr>
            <a:xfrm>
              <a:off x="440908" y="5591429"/>
              <a:ext cx="3305713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フルーツ・トマト</a:t>
              </a: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0DEF8D56-9052-3D54-56F8-EC6D2FB71E9E}"/>
                </a:ext>
              </a:extLst>
            </p:cNvPr>
            <p:cNvSpPr/>
            <p:nvPr/>
          </p:nvSpPr>
          <p:spPr>
            <a:xfrm>
              <a:off x="4243637" y="5711607"/>
              <a:ext cx="249299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４個入り　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１パック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6DB4C03D-2D7C-8BEF-8E71-0883CBD0F4D9}"/>
                </a:ext>
              </a:extLst>
            </p:cNvPr>
            <p:cNvSpPr/>
            <p:nvPr/>
          </p:nvSpPr>
          <p:spPr>
            <a:xfrm>
              <a:off x="7562459" y="5357664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6EC9019-529B-9A3A-FE66-C2824116516C}"/>
              </a:ext>
            </a:extLst>
          </p:cNvPr>
          <p:cNvSpPr/>
          <p:nvPr/>
        </p:nvSpPr>
        <p:spPr>
          <a:xfrm>
            <a:off x="440908" y="4760970"/>
            <a:ext cx="9214382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200" b="1" cap="none" spc="0" dirty="0">
                <a:ln w="0"/>
                <a:solidFill>
                  <a:srgbClr val="00B050"/>
                </a:solidFill>
              </a:rPr>
              <a:t>❏最も美味しいときは生食、サラダでたっぷりお召し上がりください！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E72F026-D69A-78F2-6DF4-5D636CE1DA87}"/>
              </a:ext>
            </a:extLst>
          </p:cNvPr>
          <p:cNvSpPr/>
          <p:nvPr/>
        </p:nvSpPr>
        <p:spPr>
          <a:xfrm>
            <a:off x="5159397" y="150423"/>
            <a:ext cx="480612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000" b="0" cap="none" spc="0" dirty="0">
                <a:ln w="0"/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実は・・・</a:t>
            </a:r>
            <a:endParaRPr lang="en-US" altLang="ja-JP" sz="6000" b="0" cap="none" spc="0" dirty="0">
              <a:ln w="0"/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6000" b="0" cap="none" spc="0" dirty="0">
                <a:ln w="0"/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トマトの旬は</a:t>
            </a:r>
            <a:endParaRPr lang="en-US" altLang="ja-JP" sz="6000" b="0" cap="none" spc="0" dirty="0">
              <a:ln w="0"/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9600" b="1" cap="none" spc="0" dirty="0">
                <a:ln w="0"/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今です！</a:t>
            </a:r>
          </a:p>
        </p:txBody>
      </p:sp>
      <p:pic>
        <p:nvPicPr>
          <p:cNvPr id="13" name="図 12" descr="複数のトマト&#10;&#10;自動的に生成された説明">
            <a:extLst>
              <a:ext uri="{FF2B5EF4-FFF2-40B4-BE49-F238E27FC236}">
                <a16:creationId xmlns:a16="http://schemas.microsoft.com/office/drawing/2014/main" id="{F728095B-A564-F76D-7720-1A3D93B2DF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6" t="3512" r="-977" b="7591"/>
          <a:stretch/>
        </p:blipFill>
        <p:spPr>
          <a:xfrm>
            <a:off x="647748" y="381064"/>
            <a:ext cx="4070138" cy="318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20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8721BFF-3AEC-A745-874B-CDE894258E69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B30D046-CD29-72F3-9ABF-F343D0B5938E}"/>
              </a:ext>
            </a:extLst>
          </p:cNvPr>
          <p:cNvSpPr/>
          <p:nvPr/>
        </p:nvSpPr>
        <p:spPr>
          <a:xfrm>
            <a:off x="324950" y="316746"/>
            <a:ext cx="4232718" cy="3118138"/>
          </a:xfrm>
          <a:prstGeom prst="rect">
            <a:avLst/>
          </a:prstGeom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皿の上の料理&#10;&#10;自動的に生成された説明">
            <a:extLst>
              <a:ext uri="{FF2B5EF4-FFF2-40B4-BE49-F238E27FC236}">
                <a16:creationId xmlns:a16="http://schemas.microsoft.com/office/drawing/2014/main" id="{260A0EDD-CD52-98BE-35F9-E3EB242B0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30" b="4842"/>
          <a:stretch/>
        </p:blipFill>
        <p:spPr>
          <a:xfrm>
            <a:off x="303683" y="259146"/>
            <a:ext cx="4232718" cy="314179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1F60470-6C44-14E2-416C-DB575BF922EC}"/>
              </a:ext>
            </a:extLst>
          </p:cNvPr>
          <p:cNvSpPr txBox="1"/>
          <p:nvPr/>
        </p:nvSpPr>
        <p:spPr>
          <a:xfrm>
            <a:off x="477919" y="3605706"/>
            <a:ext cx="94144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dirty="0">
                <a:latin typeface="+mn-ea"/>
              </a:rPr>
              <a:t>●水分や塩分、肥料を調整した特別栽培のブランド・トマトです。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69D6A39-ED69-74FB-F635-D0C6B121842C}"/>
              </a:ext>
            </a:extLst>
          </p:cNvPr>
          <p:cNvSpPr/>
          <p:nvPr/>
        </p:nvSpPr>
        <p:spPr>
          <a:xfrm>
            <a:off x="303683" y="5588460"/>
            <a:ext cx="436401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フルーツ・トマト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22E11CD-9EEF-495A-2E4E-665E972104EA}"/>
              </a:ext>
            </a:extLst>
          </p:cNvPr>
          <p:cNvSpPr/>
          <p:nvPr/>
        </p:nvSpPr>
        <p:spPr>
          <a:xfrm>
            <a:off x="4746754" y="6003958"/>
            <a:ext cx="249299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４個入り　</a:t>
            </a:r>
            <a:r>
              <a:rPr lang="ja-JP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１パック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8B68B95-16CA-3278-086F-296D14E9C86E}"/>
              </a:ext>
            </a:extLst>
          </p:cNvPr>
          <p:cNvSpPr/>
          <p:nvPr/>
        </p:nvSpPr>
        <p:spPr>
          <a:xfrm>
            <a:off x="7885605" y="5449960"/>
            <a:ext cx="183255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380</a:t>
            </a:r>
            <a:r>
              <a:rPr lang="ja-JP" alt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円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EE73FDA-F9A0-A09A-B4E2-F2239C0CEEB0}"/>
              </a:ext>
            </a:extLst>
          </p:cNvPr>
          <p:cNvGrpSpPr/>
          <p:nvPr/>
        </p:nvGrpSpPr>
        <p:grpSpPr>
          <a:xfrm rot="21039723">
            <a:off x="4277835" y="594601"/>
            <a:ext cx="4788352" cy="1162129"/>
            <a:chOff x="4821579" y="666671"/>
            <a:chExt cx="4788352" cy="1162129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87E388BC-E31A-9677-5743-D42F6F1B7B6D}"/>
                </a:ext>
              </a:extLst>
            </p:cNvPr>
            <p:cNvSpPr/>
            <p:nvPr/>
          </p:nvSpPr>
          <p:spPr>
            <a:xfrm>
              <a:off x="4821579" y="691116"/>
              <a:ext cx="4492542" cy="1137684"/>
            </a:xfrm>
            <a:custGeom>
              <a:avLst/>
              <a:gdLst>
                <a:gd name="connsiteX0" fmla="*/ 0 w 4492542"/>
                <a:gd name="connsiteY0" fmla="*/ 0 h 1137684"/>
                <a:gd name="connsiteX1" fmla="*/ 471717 w 4492542"/>
                <a:gd name="connsiteY1" fmla="*/ 0 h 1137684"/>
                <a:gd name="connsiteX2" fmla="*/ 988359 w 4492542"/>
                <a:gd name="connsiteY2" fmla="*/ 0 h 1137684"/>
                <a:gd name="connsiteX3" fmla="*/ 1460076 w 4492542"/>
                <a:gd name="connsiteY3" fmla="*/ 0 h 1137684"/>
                <a:gd name="connsiteX4" fmla="*/ 2066569 w 4492542"/>
                <a:gd name="connsiteY4" fmla="*/ 0 h 1137684"/>
                <a:gd name="connsiteX5" fmla="*/ 2628137 w 4492542"/>
                <a:gd name="connsiteY5" fmla="*/ 0 h 1137684"/>
                <a:gd name="connsiteX6" fmla="*/ 3189705 w 4492542"/>
                <a:gd name="connsiteY6" fmla="*/ 0 h 1137684"/>
                <a:gd name="connsiteX7" fmla="*/ 3841123 w 4492542"/>
                <a:gd name="connsiteY7" fmla="*/ 0 h 1137684"/>
                <a:gd name="connsiteX8" fmla="*/ 4492542 w 4492542"/>
                <a:gd name="connsiteY8" fmla="*/ 0 h 1137684"/>
                <a:gd name="connsiteX9" fmla="*/ 4492542 w 4492542"/>
                <a:gd name="connsiteY9" fmla="*/ 534711 h 1137684"/>
                <a:gd name="connsiteX10" fmla="*/ 4492542 w 4492542"/>
                <a:gd name="connsiteY10" fmla="*/ 1137684 h 1137684"/>
                <a:gd name="connsiteX11" fmla="*/ 4065751 w 4492542"/>
                <a:gd name="connsiteY11" fmla="*/ 1137684 h 1137684"/>
                <a:gd name="connsiteX12" fmla="*/ 3594034 w 4492542"/>
                <a:gd name="connsiteY12" fmla="*/ 1137684 h 1137684"/>
                <a:gd name="connsiteX13" fmla="*/ 2987540 w 4492542"/>
                <a:gd name="connsiteY13" fmla="*/ 1137684 h 1137684"/>
                <a:gd name="connsiteX14" fmla="*/ 2336122 w 4492542"/>
                <a:gd name="connsiteY14" fmla="*/ 1137684 h 1137684"/>
                <a:gd name="connsiteX15" fmla="*/ 1819480 w 4492542"/>
                <a:gd name="connsiteY15" fmla="*/ 1137684 h 1137684"/>
                <a:gd name="connsiteX16" fmla="*/ 1168061 w 4492542"/>
                <a:gd name="connsiteY16" fmla="*/ 1137684 h 1137684"/>
                <a:gd name="connsiteX17" fmla="*/ 696344 w 4492542"/>
                <a:gd name="connsiteY17" fmla="*/ 1137684 h 1137684"/>
                <a:gd name="connsiteX18" fmla="*/ 0 w 4492542"/>
                <a:gd name="connsiteY18" fmla="*/ 1137684 h 1137684"/>
                <a:gd name="connsiteX19" fmla="*/ 0 w 4492542"/>
                <a:gd name="connsiteY19" fmla="*/ 602973 h 1137684"/>
                <a:gd name="connsiteX20" fmla="*/ 0 w 4492542"/>
                <a:gd name="connsiteY20" fmla="*/ 0 h 11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492542" h="1137684" fill="none" extrusionOk="0">
                  <a:moveTo>
                    <a:pt x="0" y="0"/>
                  </a:moveTo>
                  <a:cubicBezTo>
                    <a:pt x="168372" y="-44019"/>
                    <a:pt x="303089" y="50131"/>
                    <a:pt x="471717" y="0"/>
                  </a:cubicBezTo>
                  <a:cubicBezTo>
                    <a:pt x="640345" y="-50131"/>
                    <a:pt x="855419" y="54259"/>
                    <a:pt x="988359" y="0"/>
                  </a:cubicBezTo>
                  <a:cubicBezTo>
                    <a:pt x="1121299" y="-54259"/>
                    <a:pt x="1323461" y="19910"/>
                    <a:pt x="1460076" y="0"/>
                  </a:cubicBezTo>
                  <a:cubicBezTo>
                    <a:pt x="1596691" y="-19910"/>
                    <a:pt x="1884231" y="14541"/>
                    <a:pt x="2066569" y="0"/>
                  </a:cubicBezTo>
                  <a:cubicBezTo>
                    <a:pt x="2248907" y="-14541"/>
                    <a:pt x="2422003" y="22491"/>
                    <a:pt x="2628137" y="0"/>
                  </a:cubicBezTo>
                  <a:cubicBezTo>
                    <a:pt x="2834271" y="-22491"/>
                    <a:pt x="3018504" y="5313"/>
                    <a:pt x="3189705" y="0"/>
                  </a:cubicBezTo>
                  <a:cubicBezTo>
                    <a:pt x="3360906" y="-5313"/>
                    <a:pt x="3646420" y="9910"/>
                    <a:pt x="3841123" y="0"/>
                  </a:cubicBezTo>
                  <a:cubicBezTo>
                    <a:pt x="4035826" y="-9910"/>
                    <a:pt x="4173280" y="64095"/>
                    <a:pt x="4492542" y="0"/>
                  </a:cubicBezTo>
                  <a:cubicBezTo>
                    <a:pt x="4504327" y="137825"/>
                    <a:pt x="4459170" y="317082"/>
                    <a:pt x="4492542" y="534711"/>
                  </a:cubicBezTo>
                  <a:cubicBezTo>
                    <a:pt x="4525914" y="752340"/>
                    <a:pt x="4483042" y="959780"/>
                    <a:pt x="4492542" y="1137684"/>
                  </a:cubicBezTo>
                  <a:cubicBezTo>
                    <a:pt x="4294626" y="1163037"/>
                    <a:pt x="4174254" y="1103533"/>
                    <a:pt x="4065751" y="1137684"/>
                  </a:cubicBezTo>
                  <a:cubicBezTo>
                    <a:pt x="3957248" y="1171835"/>
                    <a:pt x="3701817" y="1097694"/>
                    <a:pt x="3594034" y="1137684"/>
                  </a:cubicBezTo>
                  <a:cubicBezTo>
                    <a:pt x="3486251" y="1177674"/>
                    <a:pt x="3278479" y="1128138"/>
                    <a:pt x="2987540" y="1137684"/>
                  </a:cubicBezTo>
                  <a:cubicBezTo>
                    <a:pt x="2696601" y="1147230"/>
                    <a:pt x="2597070" y="1133211"/>
                    <a:pt x="2336122" y="1137684"/>
                  </a:cubicBezTo>
                  <a:cubicBezTo>
                    <a:pt x="2075174" y="1142157"/>
                    <a:pt x="1962197" y="1126172"/>
                    <a:pt x="1819480" y="1137684"/>
                  </a:cubicBezTo>
                  <a:cubicBezTo>
                    <a:pt x="1676763" y="1149196"/>
                    <a:pt x="1489546" y="1132178"/>
                    <a:pt x="1168061" y="1137684"/>
                  </a:cubicBezTo>
                  <a:cubicBezTo>
                    <a:pt x="846576" y="1143190"/>
                    <a:pt x="864881" y="1122841"/>
                    <a:pt x="696344" y="1137684"/>
                  </a:cubicBezTo>
                  <a:cubicBezTo>
                    <a:pt x="527807" y="1152527"/>
                    <a:pt x="161506" y="1062185"/>
                    <a:pt x="0" y="1137684"/>
                  </a:cubicBezTo>
                  <a:cubicBezTo>
                    <a:pt x="-44473" y="1002623"/>
                    <a:pt x="10347" y="786489"/>
                    <a:pt x="0" y="602973"/>
                  </a:cubicBezTo>
                  <a:cubicBezTo>
                    <a:pt x="-10347" y="419457"/>
                    <a:pt x="43337" y="168760"/>
                    <a:pt x="0" y="0"/>
                  </a:cubicBezTo>
                  <a:close/>
                </a:path>
                <a:path w="4492542" h="1137684" stroke="0" extrusionOk="0">
                  <a:moveTo>
                    <a:pt x="0" y="0"/>
                  </a:moveTo>
                  <a:cubicBezTo>
                    <a:pt x="153493" y="-8205"/>
                    <a:pt x="316155" y="8834"/>
                    <a:pt x="516642" y="0"/>
                  </a:cubicBezTo>
                  <a:cubicBezTo>
                    <a:pt x="717129" y="-8834"/>
                    <a:pt x="756620" y="21249"/>
                    <a:pt x="943434" y="0"/>
                  </a:cubicBezTo>
                  <a:cubicBezTo>
                    <a:pt x="1130248" y="-21249"/>
                    <a:pt x="1404978" y="30372"/>
                    <a:pt x="1594852" y="0"/>
                  </a:cubicBezTo>
                  <a:cubicBezTo>
                    <a:pt x="1784726" y="-30372"/>
                    <a:pt x="1982673" y="26301"/>
                    <a:pt x="2111495" y="0"/>
                  </a:cubicBezTo>
                  <a:cubicBezTo>
                    <a:pt x="2240317" y="-26301"/>
                    <a:pt x="2494506" y="29524"/>
                    <a:pt x="2628137" y="0"/>
                  </a:cubicBezTo>
                  <a:cubicBezTo>
                    <a:pt x="2761768" y="-29524"/>
                    <a:pt x="3070210" y="35"/>
                    <a:pt x="3279556" y="0"/>
                  </a:cubicBezTo>
                  <a:cubicBezTo>
                    <a:pt x="3488902" y="-35"/>
                    <a:pt x="3531973" y="3502"/>
                    <a:pt x="3751273" y="0"/>
                  </a:cubicBezTo>
                  <a:cubicBezTo>
                    <a:pt x="3970573" y="-3502"/>
                    <a:pt x="4242710" y="7226"/>
                    <a:pt x="4492542" y="0"/>
                  </a:cubicBezTo>
                  <a:cubicBezTo>
                    <a:pt x="4533978" y="183587"/>
                    <a:pt x="4463822" y="451618"/>
                    <a:pt x="4492542" y="591596"/>
                  </a:cubicBezTo>
                  <a:cubicBezTo>
                    <a:pt x="4521262" y="731574"/>
                    <a:pt x="4463977" y="976566"/>
                    <a:pt x="4492542" y="1137684"/>
                  </a:cubicBezTo>
                  <a:cubicBezTo>
                    <a:pt x="4294060" y="1156463"/>
                    <a:pt x="4067637" y="1088666"/>
                    <a:pt x="3930974" y="1137684"/>
                  </a:cubicBezTo>
                  <a:cubicBezTo>
                    <a:pt x="3794311" y="1186702"/>
                    <a:pt x="3636142" y="1096459"/>
                    <a:pt x="3414332" y="1137684"/>
                  </a:cubicBezTo>
                  <a:cubicBezTo>
                    <a:pt x="3192522" y="1178909"/>
                    <a:pt x="3019773" y="1130074"/>
                    <a:pt x="2762913" y="1137684"/>
                  </a:cubicBezTo>
                  <a:cubicBezTo>
                    <a:pt x="2506053" y="1145294"/>
                    <a:pt x="2312198" y="1063470"/>
                    <a:pt x="2111495" y="1137684"/>
                  </a:cubicBezTo>
                  <a:cubicBezTo>
                    <a:pt x="1910792" y="1211898"/>
                    <a:pt x="1783598" y="1122574"/>
                    <a:pt x="1639778" y="1137684"/>
                  </a:cubicBezTo>
                  <a:cubicBezTo>
                    <a:pt x="1495958" y="1152794"/>
                    <a:pt x="1213391" y="1118529"/>
                    <a:pt x="1078210" y="1137684"/>
                  </a:cubicBezTo>
                  <a:cubicBezTo>
                    <a:pt x="943029" y="1156839"/>
                    <a:pt x="504549" y="1099157"/>
                    <a:pt x="0" y="1137684"/>
                  </a:cubicBezTo>
                  <a:cubicBezTo>
                    <a:pt x="-51504" y="948117"/>
                    <a:pt x="11802" y="717868"/>
                    <a:pt x="0" y="568842"/>
                  </a:cubicBezTo>
                  <a:cubicBezTo>
                    <a:pt x="-11802" y="419816"/>
                    <a:pt x="1255" y="229294"/>
                    <a:pt x="0" y="0"/>
                  </a:cubicBezTo>
                  <a:close/>
                </a:path>
              </a:pathLst>
            </a:custGeom>
            <a:solidFill>
              <a:srgbClr val="FFEFFF"/>
            </a:solidFill>
            <a:ln>
              <a:solidFill>
                <a:srgbClr val="FFCCFF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AD4032C-7461-C975-F50A-ADFED8C307A1}"/>
                </a:ext>
              </a:extLst>
            </p:cNvPr>
            <p:cNvSpPr txBox="1"/>
            <p:nvPr/>
          </p:nvSpPr>
          <p:spPr>
            <a:xfrm>
              <a:off x="4934837" y="666671"/>
              <a:ext cx="4675094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6600" dirty="0">
                  <a:solidFill>
                    <a:srgbClr val="FF740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糖度</a:t>
              </a:r>
              <a:r>
                <a:rPr lang="en-US" altLang="ja-JP" sz="6600" dirty="0">
                  <a:solidFill>
                    <a:srgbClr val="FF740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10</a:t>
              </a:r>
              <a:r>
                <a:rPr lang="ja-JP" altLang="en-US" sz="6600" dirty="0">
                  <a:solidFill>
                    <a:srgbClr val="FF740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度！</a:t>
              </a:r>
            </a:p>
          </p:txBody>
        </p:sp>
      </p:grp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B1D15AA-9758-CD89-DED7-D830AF8CE02A}"/>
              </a:ext>
            </a:extLst>
          </p:cNvPr>
          <p:cNvSpPr/>
          <p:nvPr/>
        </p:nvSpPr>
        <p:spPr>
          <a:xfrm>
            <a:off x="303684" y="4002298"/>
            <a:ext cx="9414474" cy="124992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ja-JP" altLang="en-US" sz="2400" b="0" cap="none" spc="0" dirty="0">
                <a:ln w="0"/>
                <a:solidFill>
                  <a:srgbClr val="FF0000"/>
                </a:solidFill>
                <a:effectLst>
                  <a:outerShdw blurRad="50800" dist="38100" dir="2700000" algn="tl" rotWithShape="0">
                    <a:srgbClr val="FF0000">
                      <a:alpha val="40000"/>
                    </a:srgbClr>
                  </a:outerShdw>
                </a:effectLst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フルーツ並みの糖度と美味しさ味わってください！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3DDC24C-5338-78AC-FA47-9935923187E9}"/>
              </a:ext>
            </a:extLst>
          </p:cNvPr>
          <p:cNvSpPr/>
          <p:nvPr/>
        </p:nvSpPr>
        <p:spPr>
          <a:xfrm>
            <a:off x="4587095" y="1717683"/>
            <a:ext cx="5305298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>
              <a:lnSpc>
                <a:spcPts val="6600"/>
              </a:lnSpc>
            </a:pPr>
            <a:r>
              <a:rPr lang="ja-JP" altLang="en-US" sz="6000" spc="-1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高糖度</a:t>
            </a:r>
            <a:r>
              <a:rPr lang="ja-JP" altLang="en-US" sz="4000" spc="-1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の　</a:t>
            </a:r>
            <a:endParaRPr lang="en-US" altLang="ja-JP" sz="4000" spc="-10" dirty="0">
              <a:ln w="0"/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63000"/>
                  </a:prstClr>
                </a:outerShdw>
              </a:effectLst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pPr>
              <a:lnSpc>
                <a:spcPts val="6600"/>
              </a:lnSpc>
            </a:pPr>
            <a:r>
              <a:rPr lang="ja-JP" altLang="en-US" sz="6000" b="1" spc="-1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フル</a:t>
            </a:r>
            <a:r>
              <a:rPr lang="ja-JP" altLang="en-US" sz="4000" b="1" spc="-1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ー</a:t>
            </a:r>
            <a:r>
              <a:rPr lang="ja-JP" altLang="en-US" sz="6000" b="1" spc="-1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ツトマト</a:t>
            </a:r>
            <a:endParaRPr lang="ja-JP" altLang="en-US" sz="6000" b="1" cap="none" spc="-10" dirty="0">
              <a:ln w="0"/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63000"/>
                  </a:prstClr>
                </a:outerShdw>
              </a:effectLst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DFD0748-799E-BB54-449F-687087ECAB57}"/>
              </a:ext>
            </a:extLst>
          </p:cNvPr>
          <p:cNvSpPr/>
          <p:nvPr/>
        </p:nvSpPr>
        <p:spPr>
          <a:xfrm>
            <a:off x="4573807" y="1702399"/>
            <a:ext cx="5305298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>
              <a:lnSpc>
                <a:spcPts val="6600"/>
              </a:lnSpc>
            </a:pPr>
            <a:r>
              <a:rPr lang="ja-JP" altLang="en-US" sz="6000" spc="-10" dirty="0">
                <a:ln w="0"/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高糖度</a:t>
            </a:r>
            <a:r>
              <a:rPr lang="ja-JP" altLang="en-US" sz="4000" spc="-10" dirty="0">
                <a:ln w="0"/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の　</a:t>
            </a:r>
            <a:endParaRPr lang="en-US" altLang="ja-JP" sz="4000" spc="-10" dirty="0">
              <a:ln w="0"/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pPr>
              <a:lnSpc>
                <a:spcPts val="6600"/>
              </a:lnSpc>
            </a:pPr>
            <a:r>
              <a:rPr lang="ja-JP" altLang="en-US" sz="6000" b="1" spc="-10" dirty="0">
                <a:ln w="0"/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フル</a:t>
            </a:r>
            <a:r>
              <a:rPr lang="ja-JP" altLang="en-US" sz="4000" b="1" spc="-10" dirty="0">
                <a:ln w="0"/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ー</a:t>
            </a:r>
            <a:r>
              <a:rPr lang="ja-JP" altLang="en-US" sz="6000" b="1" spc="-10" dirty="0">
                <a:ln w="0"/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ツトマト</a:t>
            </a:r>
            <a:endParaRPr lang="ja-JP" altLang="en-US" sz="6000" b="1" cap="none" spc="-10" dirty="0">
              <a:ln w="0"/>
              <a:solidFill>
                <a:schemeClr val="tx1"/>
              </a:solidFill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4580FB7-AFE2-B746-7BF1-E5290CD90D8C}"/>
              </a:ext>
            </a:extLst>
          </p:cNvPr>
          <p:cNvSpPr/>
          <p:nvPr/>
        </p:nvSpPr>
        <p:spPr>
          <a:xfrm>
            <a:off x="311751" y="5439012"/>
            <a:ext cx="121058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熊本県産</a:t>
            </a:r>
          </a:p>
        </p:txBody>
      </p:sp>
    </p:spTree>
    <p:extLst>
      <p:ext uri="{BB962C8B-B14F-4D97-AF65-F5344CB8AC3E}">
        <p14:creationId xmlns:p14="http://schemas.microsoft.com/office/powerpoint/2010/main" val="1598141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975DB58-BE1B-1F69-C94B-AF3A2C9C4521}"/>
              </a:ext>
            </a:extLst>
          </p:cNvPr>
          <p:cNvGrpSpPr/>
          <p:nvPr/>
        </p:nvGrpSpPr>
        <p:grpSpPr>
          <a:xfrm>
            <a:off x="0" y="88427"/>
            <a:ext cx="9890551" cy="6858000"/>
            <a:chOff x="15449" y="0"/>
            <a:chExt cx="9890551" cy="6858000"/>
          </a:xfrm>
        </p:grpSpPr>
        <p:pic>
          <p:nvPicPr>
            <p:cNvPr id="17" name="図 16" descr="背景パターン&#10;&#10;自動的に生成された説明">
              <a:extLst>
                <a:ext uri="{FF2B5EF4-FFF2-40B4-BE49-F238E27FC236}">
                  <a16:creationId xmlns:a16="http://schemas.microsoft.com/office/drawing/2014/main" id="{54044E45-C3B1-3905-5F0E-A7139B7E1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531725" y="-1516276"/>
              <a:ext cx="6858000" cy="9890551"/>
            </a:xfrm>
            <a:prstGeom prst="rect">
              <a:avLst/>
            </a:prstGeom>
          </p:spPr>
        </p:pic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A427CB5C-09A8-34E2-6ED7-CF3B2809B4B2}"/>
                </a:ext>
              </a:extLst>
            </p:cNvPr>
            <p:cNvSpPr/>
            <p:nvPr/>
          </p:nvSpPr>
          <p:spPr>
            <a:xfrm>
              <a:off x="7562459" y="5456279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96853AC-0E96-DEAD-5785-9DE9AEB8540C}"/>
              </a:ext>
            </a:extLst>
          </p:cNvPr>
          <p:cNvSpPr/>
          <p:nvPr/>
        </p:nvSpPr>
        <p:spPr>
          <a:xfrm>
            <a:off x="492481" y="4174477"/>
            <a:ext cx="9030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20000"/>
                <a:gd name="adj2" fmla="val -283"/>
              </a:avLst>
            </a:prstTxWarp>
            <a:spAutoFit/>
          </a:bodyPr>
          <a:lstStyle/>
          <a:p>
            <a:r>
              <a:rPr lang="ja-JP" altLang="en-US" sz="2000" cap="none" spc="0" dirty="0">
                <a:ln w="0"/>
                <a:solidFill>
                  <a:srgbClr val="47B04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皮が薄くて、甘味があり、クセが少なくサラダにぴったりなトマトです！</a:t>
            </a:r>
          </a:p>
        </p:txBody>
      </p:sp>
      <p:pic>
        <p:nvPicPr>
          <p:cNvPr id="6" name="図 5" descr="複数のトマト&#10;&#10;自動的に生成された説明">
            <a:extLst>
              <a:ext uri="{FF2B5EF4-FFF2-40B4-BE49-F238E27FC236}">
                <a16:creationId xmlns:a16="http://schemas.microsoft.com/office/drawing/2014/main" id="{669B10D3-218D-82A6-508A-B729F5B51E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5" t="5377" b="7459"/>
          <a:stretch/>
        </p:blipFill>
        <p:spPr>
          <a:xfrm flipH="1">
            <a:off x="583348" y="524625"/>
            <a:ext cx="4386512" cy="30998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DD81CC6-5EFD-D2A4-9FCC-A74E51E554CD}"/>
              </a:ext>
            </a:extLst>
          </p:cNvPr>
          <p:cNvSpPr/>
          <p:nvPr/>
        </p:nvSpPr>
        <p:spPr>
          <a:xfrm>
            <a:off x="5154312" y="2324271"/>
            <a:ext cx="4168340" cy="12386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ja-JP" altLang="en-US" sz="9600" dirty="0">
                <a:ln w="0"/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 P勘亭流H" panose="020B0600010101010101" pitchFamily="50" charset="-128"/>
                <a:ea typeface="AR P勘亭流H" panose="020B0600010101010101" pitchFamily="50" charset="-128"/>
              </a:rPr>
              <a:t>桃太郎</a:t>
            </a:r>
            <a:endParaRPr lang="ja-JP" altLang="en-US" sz="9600" cap="none" spc="0" dirty="0">
              <a:ln w="0"/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 P勘亭流H" panose="020B0600010101010101" pitchFamily="50" charset="-128"/>
              <a:ea typeface="AR P勘亭流H" panose="020B0600010101010101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0031868-E662-9DCA-C8F2-C83CBB0F4804}"/>
              </a:ext>
            </a:extLst>
          </p:cNvPr>
          <p:cNvSpPr/>
          <p:nvPr/>
        </p:nvSpPr>
        <p:spPr>
          <a:xfrm>
            <a:off x="376224" y="5507617"/>
            <a:ext cx="37032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桃太郎</a:t>
            </a:r>
            <a:r>
              <a:rPr lang="ja-JP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トマト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9C226CF-1929-30DF-5C04-202507E7796C}"/>
              </a:ext>
            </a:extLst>
          </p:cNvPr>
          <p:cNvSpPr/>
          <p:nvPr/>
        </p:nvSpPr>
        <p:spPr>
          <a:xfrm>
            <a:off x="4335916" y="5959079"/>
            <a:ext cx="295465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４個入り　</a:t>
            </a:r>
            <a:r>
              <a:rPr lang="ja-JP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１パック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E6B4B1-BE4D-C5BE-020C-481BD8FD658C}"/>
              </a:ext>
            </a:extLst>
          </p:cNvPr>
          <p:cNvSpPr/>
          <p:nvPr/>
        </p:nvSpPr>
        <p:spPr>
          <a:xfrm>
            <a:off x="-387393" y="817751"/>
            <a:ext cx="250167" cy="90646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ja-JP" altLang="en-US" sz="5400" dirty="0">
                <a:ln w="0"/>
                <a:latin typeface="ＤＦＧ太丸ゴシック体" panose="020F0800010101010101" pitchFamily="50" charset="-128"/>
                <a:ea typeface="ＤＦＧ太丸ゴシック体" panose="020F0800010101010101" pitchFamily="50" charset="-128"/>
              </a:rPr>
              <a:t>！</a:t>
            </a:r>
            <a:endParaRPr lang="ja-JP" altLang="en-US" sz="5400" cap="none" spc="0" dirty="0">
              <a:ln w="0"/>
              <a:solidFill>
                <a:schemeClr val="tx1"/>
              </a:solidFill>
              <a:latin typeface="ＤＦＧ太丸ゴシック体" panose="020F0800010101010101" pitchFamily="50" charset="-128"/>
              <a:ea typeface="ＤＦＧ太丸ゴシック体" panose="020F0800010101010101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3C32A9C-FE1C-C3F7-B84A-F75D4F0F0496}"/>
              </a:ext>
            </a:extLst>
          </p:cNvPr>
          <p:cNvSpPr/>
          <p:nvPr/>
        </p:nvSpPr>
        <p:spPr>
          <a:xfrm>
            <a:off x="5360615" y="524625"/>
            <a:ext cx="3962037" cy="14517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0"/>
                <a:gd name="adj2" fmla="val -2158"/>
              </a:avLst>
            </a:prstTxWarp>
            <a:spAutoFit/>
          </a:bodyPr>
          <a:lstStyle/>
          <a:p>
            <a:pPr algn="r"/>
            <a:r>
              <a:rPr lang="ja-JP" altLang="en-US" sz="5400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 人気</a:t>
            </a:r>
            <a:endParaRPr lang="en-US" altLang="ja-JP" sz="5400" dirty="0">
              <a:ln w="0"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r>
              <a:rPr lang="ja-JP" altLang="en-US" sz="5400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品種</a:t>
            </a:r>
            <a:endParaRPr lang="ja-JP" altLang="en-US" sz="5400" cap="none" spc="0" dirty="0">
              <a:ln w="0"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A7EFE0D-0E75-D8C4-0511-3F34980CF6E1}"/>
              </a:ext>
            </a:extLst>
          </p:cNvPr>
          <p:cNvSpPr/>
          <p:nvPr/>
        </p:nvSpPr>
        <p:spPr>
          <a:xfrm>
            <a:off x="5349743" y="1216404"/>
            <a:ext cx="1931753" cy="79602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0"/>
                <a:gd name="adj2" fmla="val -4749"/>
              </a:avLst>
            </a:prstTxWarp>
            <a:spAutoFit/>
          </a:bodyPr>
          <a:lstStyle/>
          <a:p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59000"/>
                    </a:prst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No.</a:t>
            </a:r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59000"/>
                    </a:prst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</a:t>
            </a:r>
            <a:endParaRPr lang="ja-JP" altLang="en-US" sz="5400" cap="none" spc="0" dirty="0">
              <a:ln w="0"/>
              <a:solidFill>
                <a:srgbClr val="FF0000"/>
              </a:solidFill>
              <a:effectLst>
                <a:outerShdw blurRad="50800" dist="76200" dir="2700000" algn="tl" rotWithShape="0">
                  <a:prstClr val="black">
                    <a:alpha val="59000"/>
                  </a:prst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105C9B1-03F0-157C-8500-2012588BFF79}"/>
              </a:ext>
            </a:extLst>
          </p:cNvPr>
          <p:cNvSpPr/>
          <p:nvPr/>
        </p:nvSpPr>
        <p:spPr>
          <a:xfrm>
            <a:off x="7068308" y="710763"/>
            <a:ext cx="474677" cy="42016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0"/>
                <a:gd name="adj2" fmla="val -10000"/>
              </a:avLst>
            </a:prstTxWarp>
            <a:spAutoFit/>
          </a:bodyPr>
          <a:lstStyle/>
          <a:p>
            <a:pPr algn="r"/>
            <a:r>
              <a:rPr lang="ja-JP" altLang="en-US" sz="5400" dirty="0">
                <a:ln w="0"/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で</a:t>
            </a:r>
            <a:endParaRPr lang="ja-JP" altLang="en-US" sz="5400" cap="none" spc="0" dirty="0">
              <a:ln w="0"/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8BE4A15-8926-1801-FB8B-03FD67964B26}"/>
              </a:ext>
            </a:extLst>
          </p:cNvPr>
          <p:cNvSpPr/>
          <p:nvPr/>
        </p:nvSpPr>
        <p:spPr>
          <a:xfrm>
            <a:off x="5087311" y="2278827"/>
            <a:ext cx="4168340" cy="12386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ja-JP" altLang="en-US" sz="9600" dirty="0">
                <a:ln w="0"/>
                <a:solidFill>
                  <a:srgbClr val="FF0000"/>
                </a:solidFill>
                <a:latin typeface="AR P勘亭流H" panose="020B0600010101010101" pitchFamily="50" charset="-128"/>
                <a:ea typeface="AR P勘亭流H" panose="020B0600010101010101" pitchFamily="50" charset="-128"/>
              </a:rPr>
              <a:t>桃太郎</a:t>
            </a:r>
            <a:endParaRPr lang="ja-JP" altLang="en-US" sz="9600" cap="none" spc="0" dirty="0">
              <a:ln w="0"/>
              <a:solidFill>
                <a:srgbClr val="FF0000"/>
              </a:solidFill>
              <a:latin typeface="AR P勘亭流H" panose="020B0600010101010101" pitchFamily="50" charset="-128"/>
              <a:ea typeface="AR P勘亭流H" panose="020B0600010101010101" pitchFamily="50" charset="-128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9340D772-F112-E28F-A683-D16BB67351D5}"/>
              </a:ext>
            </a:extLst>
          </p:cNvPr>
          <p:cNvSpPr/>
          <p:nvPr/>
        </p:nvSpPr>
        <p:spPr>
          <a:xfrm>
            <a:off x="376224" y="5328388"/>
            <a:ext cx="121058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岡山県産</a:t>
            </a:r>
          </a:p>
        </p:txBody>
      </p:sp>
    </p:spTree>
    <p:extLst>
      <p:ext uri="{BB962C8B-B14F-4D97-AF65-F5344CB8AC3E}">
        <p14:creationId xmlns:p14="http://schemas.microsoft.com/office/powerpoint/2010/main" val="2708487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B3DA5E3-9F15-9EC5-27C3-3AD27018DC1E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2D961D-0213-DD24-CA21-DE7A49EFFF7A}"/>
              </a:ext>
            </a:extLst>
          </p:cNvPr>
          <p:cNvSpPr/>
          <p:nvPr/>
        </p:nvSpPr>
        <p:spPr>
          <a:xfrm>
            <a:off x="493058" y="713526"/>
            <a:ext cx="3346489" cy="73583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0"/>
                <a:gd name="adj2" fmla="val -3948"/>
              </a:avLst>
            </a:prstTxWarp>
            <a:spAutoFit/>
          </a:bodyPr>
          <a:lstStyle/>
          <a:p>
            <a:r>
              <a:rPr lang="ja-JP" altLang="en-US" sz="1200" cap="none" spc="0" dirty="0">
                <a:ln w="0"/>
                <a:solidFill>
                  <a:srgbClr val="47B042"/>
                </a:solidFill>
                <a:effectLst>
                  <a:outerShdw blurRad="50800" dist="63500" dir="2700000" algn="tl" rotWithShape="0">
                    <a:srgbClr val="002060">
                      <a:alpha val="40000"/>
                    </a:srgbClr>
                  </a:outerShdw>
                </a:effectLst>
                <a:highlight>
                  <a:srgbClr val="FFFF00"/>
                </a:highligh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担当者のおすすめ！</a:t>
            </a:r>
          </a:p>
        </p:txBody>
      </p:sp>
      <p:pic>
        <p:nvPicPr>
          <p:cNvPr id="8" name="図 7" descr="屋外, 木, グリーン, ガーデン が含まれている画像&#10;&#10;自動的に生成された説明">
            <a:extLst>
              <a:ext uri="{FF2B5EF4-FFF2-40B4-BE49-F238E27FC236}">
                <a16:creationId xmlns:a16="http://schemas.microsoft.com/office/drawing/2014/main" id="{13DF84E0-1F06-E4D3-937A-45DEA668CE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73"/>
          <a:stretch/>
        </p:blipFill>
        <p:spPr>
          <a:xfrm>
            <a:off x="4276166" y="544606"/>
            <a:ext cx="3827930" cy="28099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図 9" descr="ピンクの花が咲いている植物&#10;&#10;中程度の精度で自動的に生成された説明">
            <a:extLst>
              <a:ext uri="{FF2B5EF4-FFF2-40B4-BE49-F238E27FC236}">
                <a16:creationId xmlns:a16="http://schemas.microsoft.com/office/drawing/2014/main" id="{B731DDB9-D3DD-ACA6-4B55-2FF2F99EE8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1" r="15832"/>
          <a:stretch/>
        </p:blipFill>
        <p:spPr>
          <a:xfrm>
            <a:off x="5828204" y="1230550"/>
            <a:ext cx="3469342" cy="2970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9CA42DA-5A98-D993-9CB1-1283BC343F23}"/>
              </a:ext>
            </a:extLst>
          </p:cNvPr>
          <p:cNvSpPr/>
          <p:nvPr/>
        </p:nvSpPr>
        <p:spPr>
          <a:xfrm rot="20843876">
            <a:off x="468452" y="1311159"/>
            <a:ext cx="5645350" cy="1512075"/>
          </a:xfrm>
          <a:custGeom>
            <a:avLst/>
            <a:gdLst>
              <a:gd name="connsiteX0" fmla="*/ 0 w 5645350"/>
              <a:gd name="connsiteY0" fmla="*/ 0 h 1512075"/>
              <a:gd name="connsiteX1" fmla="*/ 508082 w 5645350"/>
              <a:gd name="connsiteY1" fmla="*/ 0 h 1512075"/>
              <a:gd name="connsiteX2" fmla="*/ 903256 w 5645350"/>
              <a:gd name="connsiteY2" fmla="*/ 0 h 1512075"/>
              <a:gd name="connsiteX3" fmla="*/ 1580698 w 5645350"/>
              <a:gd name="connsiteY3" fmla="*/ 0 h 1512075"/>
              <a:gd name="connsiteX4" fmla="*/ 2088780 w 5645350"/>
              <a:gd name="connsiteY4" fmla="*/ 0 h 1512075"/>
              <a:gd name="connsiteX5" fmla="*/ 2596861 w 5645350"/>
              <a:gd name="connsiteY5" fmla="*/ 0 h 1512075"/>
              <a:gd name="connsiteX6" fmla="*/ 3274303 w 5645350"/>
              <a:gd name="connsiteY6" fmla="*/ 0 h 1512075"/>
              <a:gd name="connsiteX7" fmla="*/ 3725931 w 5645350"/>
              <a:gd name="connsiteY7" fmla="*/ 0 h 1512075"/>
              <a:gd name="connsiteX8" fmla="*/ 4403373 w 5645350"/>
              <a:gd name="connsiteY8" fmla="*/ 0 h 1512075"/>
              <a:gd name="connsiteX9" fmla="*/ 5080815 w 5645350"/>
              <a:gd name="connsiteY9" fmla="*/ 0 h 1512075"/>
              <a:gd name="connsiteX10" fmla="*/ 5645350 w 5645350"/>
              <a:gd name="connsiteY10" fmla="*/ 0 h 1512075"/>
              <a:gd name="connsiteX11" fmla="*/ 5645350 w 5645350"/>
              <a:gd name="connsiteY11" fmla="*/ 534267 h 1512075"/>
              <a:gd name="connsiteX12" fmla="*/ 5645350 w 5645350"/>
              <a:gd name="connsiteY12" fmla="*/ 1053412 h 1512075"/>
              <a:gd name="connsiteX13" fmla="*/ 5645350 w 5645350"/>
              <a:gd name="connsiteY13" fmla="*/ 1512075 h 1512075"/>
              <a:gd name="connsiteX14" fmla="*/ 5080815 w 5645350"/>
              <a:gd name="connsiteY14" fmla="*/ 1512075 h 1512075"/>
              <a:gd name="connsiteX15" fmla="*/ 4629187 w 5645350"/>
              <a:gd name="connsiteY15" fmla="*/ 1512075 h 1512075"/>
              <a:gd name="connsiteX16" fmla="*/ 4064652 w 5645350"/>
              <a:gd name="connsiteY16" fmla="*/ 1512075 h 1512075"/>
              <a:gd name="connsiteX17" fmla="*/ 3387210 w 5645350"/>
              <a:gd name="connsiteY17" fmla="*/ 1512075 h 1512075"/>
              <a:gd name="connsiteX18" fmla="*/ 2822675 w 5645350"/>
              <a:gd name="connsiteY18" fmla="*/ 1512075 h 1512075"/>
              <a:gd name="connsiteX19" fmla="*/ 2427500 w 5645350"/>
              <a:gd name="connsiteY19" fmla="*/ 1512075 h 1512075"/>
              <a:gd name="connsiteX20" fmla="*/ 1975872 w 5645350"/>
              <a:gd name="connsiteY20" fmla="*/ 1512075 h 1512075"/>
              <a:gd name="connsiteX21" fmla="*/ 1298431 w 5645350"/>
              <a:gd name="connsiteY21" fmla="*/ 1512075 h 1512075"/>
              <a:gd name="connsiteX22" fmla="*/ 733896 w 5645350"/>
              <a:gd name="connsiteY22" fmla="*/ 1512075 h 1512075"/>
              <a:gd name="connsiteX23" fmla="*/ 0 w 5645350"/>
              <a:gd name="connsiteY23" fmla="*/ 1512075 h 1512075"/>
              <a:gd name="connsiteX24" fmla="*/ 0 w 5645350"/>
              <a:gd name="connsiteY24" fmla="*/ 1008050 h 1512075"/>
              <a:gd name="connsiteX25" fmla="*/ 0 w 5645350"/>
              <a:gd name="connsiteY25" fmla="*/ 549387 h 1512075"/>
              <a:gd name="connsiteX26" fmla="*/ 0 w 5645350"/>
              <a:gd name="connsiteY26" fmla="*/ 0 h 151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645350" h="1512075" extrusionOk="0">
                <a:moveTo>
                  <a:pt x="0" y="0"/>
                </a:moveTo>
                <a:cubicBezTo>
                  <a:pt x="246725" y="-15252"/>
                  <a:pt x="297458" y="52705"/>
                  <a:pt x="508082" y="0"/>
                </a:cubicBezTo>
                <a:cubicBezTo>
                  <a:pt x="718706" y="-52705"/>
                  <a:pt x="751365" y="18681"/>
                  <a:pt x="903256" y="0"/>
                </a:cubicBezTo>
                <a:cubicBezTo>
                  <a:pt x="1055147" y="-18681"/>
                  <a:pt x="1405135" y="485"/>
                  <a:pt x="1580698" y="0"/>
                </a:cubicBezTo>
                <a:cubicBezTo>
                  <a:pt x="1756261" y="-485"/>
                  <a:pt x="1973439" y="20091"/>
                  <a:pt x="2088780" y="0"/>
                </a:cubicBezTo>
                <a:cubicBezTo>
                  <a:pt x="2204121" y="-20091"/>
                  <a:pt x="2470831" y="46174"/>
                  <a:pt x="2596861" y="0"/>
                </a:cubicBezTo>
                <a:cubicBezTo>
                  <a:pt x="2722891" y="-46174"/>
                  <a:pt x="3100326" y="30235"/>
                  <a:pt x="3274303" y="0"/>
                </a:cubicBezTo>
                <a:cubicBezTo>
                  <a:pt x="3448280" y="-30235"/>
                  <a:pt x="3587305" y="43066"/>
                  <a:pt x="3725931" y="0"/>
                </a:cubicBezTo>
                <a:cubicBezTo>
                  <a:pt x="3864557" y="-43066"/>
                  <a:pt x="4144435" y="46019"/>
                  <a:pt x="4403373" y="0"/>
                </a:cubicBezTo>
                <a:cubicBezTo>
                  <a:pt x="4662311" y="-46019"/>
                  <a:pt x="4756546" y="63597"/>
                  <a:pt x="5080815" y="0"/>
                </a:cubicBezTo>
                <a:cubicBezTo>
                  <a:pt x="5405084" y="-63597"/>
                  <a:pt x="5481183" y="67572"/>
                  <a:pt x="5645350" y="0"/>
                </a:cubicBezTo>
                <a:cubicBezTo>
                  <a:pt x="5693796" y="130310"/>
                  <a:pt x="5600343" y="275303"/>
                  <a:pt x="5645350" y="534267"/>
                </a:cubicBezTo>
                <a:cubicBezTo>
                  <a:pt x="5690357" y="793231"/>
                  <a:pt x="5617616" y="886841"/>
                  <a:pt x="5645350" y="1053412"/>
                </a:cubicBezTo>
                <a:cubicBezTo>
                  <a:pt x="5673084" y="1219983"/>
                  <a:pt x="5603929" y="1419343"/>
                  <a:pt x="5645350" y="1512075"/>
                </a:cubicBezTo>
                <a:cubicBezTo>
                  <a:pt x="5471310" y="1541078"/>
                  <a:pt x="5213835" y="1482818"/>
                  <a:pt x="5080815" y="1512075"/>
                </a:cubicBezTo>
                <a:cubicBezTo>
                  <a:pt x="4947795" y="1541332"/>
                  <a:pt x="4743468" y="1487675"/>
                  <a:pt x="4629187" y="1512075"/>
                </a:cubicBezTo>
                <a:cubicBezTo>
                  <a:pt x="4514906" y="1536475"/>
                  <a:pt x="4298934" y="1477795"/>
                  <a:pt x="4064652" y="1512075"/>
                </a:cubicBezTo>
                <a:cubicBezTo>
                  <a:pt x="3830371" y="1546355"/>
                  <a:pt x="3697663" y="1477487"/>
                  <a:pt x="3387210" y="1512075"/>
                </a:cubicBezTo>
                <a:cubicBezTo>
                  <a:pt x="3076757" y="1546663"/>
                  <a:pt x="3081867" y="1494288"/>
                  <a:pt x="2822675" y="1512075"/>
                </a:cubicBezTo>
                <a:cubicBezTo>
                  <a:pt x="2563484" y="1529862"/>
                  <a:pt x="2624725" y="1471493"/>
                  <a:pt x="2427500" y="1512075"/>
                </a:cubicBezTo>
                <a:cubicBezTo>
                  <a:pt x="2230275" y="1552657"/>
                  <a:pt x="2117281" y="1471433"/>
                  <a:pt x="1975872" y="1512075"/>
                </a:cubicBezTo>
                <a:cubicBezTo>
                  <a:pt x="1834463" y="1552717"/>
                  <a:pt x="1446114" y="1464379"/>
                  <a:pt x="1298431" y="1512075"/>
                </a:cubicBezTo>
                <a:cubicBezTo>
                  <a:pt x="1150748" y="1559771"/>
                  <a:pt x="849777" y="1460568"/>
                  <a:pt x="733896" y="1512075"/>
                </a:cubicBezTo>
                <a:cubicBezTo>
                  <a:pt x="618016" y="1563582"/>
                  <a:pt x="303083" y="1460377"/>
                  <a:pt x="0" y="1512075"/>
                </a:cubicBezTo>
                <a:cubicBezTo>
                  <a:pt x="-34810" y="1317957"/>
                  <a:pt x="34332" y="1112420"/>
                  <a:pt x="0" y="1008050"/>
                </a:cubicBezTo>
                <a:cubicBezTo>
                  <a:pt x="-34332" y="903680"/>
                  <a:pt x="38813" y="656757"/>
                  <a:pt x="0" y="549387"/>
                </a:cubicBezTo>
                <a:cubicBezTo>
                  <a:pt x="-38813" y="442017"/>
                  <a:pt x="6565" y="180259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lIns="91440" tIns="45720" rIns="91440" bIns="45720">
            <a:prstTxWarp prst="textCurveDown">
              <a:avLst>
                <a:gd name="adj" fmla="val 35861"/>
              </a:avLst>
            </a:prstTxWarp>
            <a:spAutoFit/>
          </a:bodyPr>
          <a:lstStyle/>
          <a:p>
            <a:r>
              <a:rPr lang="ja-JP" altLang="en-US" sz="1200" b="1" cap="none" spc="0" dirty="0">
                <a:ln w="0"/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この産地のトマトは今年も美味しい！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8FB952C-05CD-6B34-3D94-DE2F18CA6940}"/>
              </a:ext>
            </a:extLst>
          </p:cNvPr>
          <p:cNvSpPr/>
          <p:nvPr/>
        </p:nvSpPr>
        <p:spPr>
          <a:xfrm>
            <a:off x="608454" y="3945453"/>
            <a:ext cx="8625193" cy="11079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ja-JP" altLang="en-US" sz="1200" cap="none" spc="0" dirty="0">
                <a:ln w="0"/>
                <a:solidFill>
                  <a:srgbClr val="47B042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水分や塩分、肥料を調整し</a:t>
            </a:r>
            <a:r>
              <a:rPr lang="ja-JP" altLang="en-US" sz="1200" dirty="0">
                <a:ln w="0"/>
                <a:solidFill>
                  <a:srgbClr val="47B042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て</a:t>
            </a:r>
            <a:endParaRPr lang="en-US" altLang="ja-JP" sz="1200" dirty="0">
              <a:ln w="0"/>
              <a:solidFill>
                <a:srgbClr val="47B042"/>
              </a:solidFill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r>
              <a:rPr lang="ja-JP" altLang="en-US" sz="1200" cap="none" spc="0" dirty="0">
                <a:ln w="0"/>
                <a:solidFill>
                  <a:srgbClr val="47B042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　　　糖度を高める特別栽培をする有名産地のトマトです。</a:t>
            </a:r>
            <a:endParaRPr lang="en-US" altLang="ja-JP" sz="1200" cap="none" spc="0" dirty="0">
              <a:ln w="0"/>
              <a:solidFill>
                <a:srgbClr val="47B042"/>
              </a:solidFill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r>
              <a:rPr lang="ja-JP" altLang="en-US" sz="1200" dirty="0">
                <a:ln w="0"/>
                <a:solidFill>
                  <a:srgbClr val="47B042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今年の試食でも期待通りの美味しさと担当者が太鼓判！</a:t>
            </a:r>
            <a:endParaRPr lang="ja-JP" altLang="en-US" sz="1200" cap="none" spc="0" dirty="0">
              <a:ln w="0"/>
              <a:solidFill>
                <a:srgbClr val="47B042"/>
              </a:solidFill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24B4549-86EA-A423-CFDA-79A48881C0C1}"/>
              </a:ext>
            </a:extLst>
          </p:cNvPr>
          <p:cNvSpPr/>
          <p:nvPr/>
        </p:nvSpPr>
        <p:spPr>
          <a:xfrm>
            <a:off x="371502" y="5578034"/>
            <a:ext cx="436401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フルーツ・トマト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D383DB7-BE71-CB56-55FC-64BB968C874E}"/>
              </a:ext>
            </a:extLst>
          </p:cNvPr>
          <p:cNvSpPr/>
          <p:nvPr/>
        </p:nvSpPr>
        <p:spPr>
          <a:xfrm>
            <a:off x="4692964" y="6003958"/>
            <a:ext cx="249299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４個入り　</a:t>
            </a:r>
            <a:r>
              <a:rPr lang="ja-JP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１パック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760CB52-8E4E-A8F9-7A14-FEF2BBEE2EF6}"/>
              </a:ext>
            </a:extLst>
          </p:cNvPr>
          <p:cNvSpPr/>
          <p:nvPr/>
        </p:nvSpPr>
        <p:spPr>
          <a:xfrm>
            <a:off x="7562875" y="5449960"/>
            <a:ext cx="183255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380</a:t>
            </a:r>
            <a:r>
              <a:rPr lang="ja-JP" alt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円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87BB38E-CEE1-FAAD-D8BC-36129A869765}"/>
              </a:ext>
            </a:extLst>
          </p:cNvPr>
          <p:cNvSpPr/>
          <p:nvPr/>
        </p:nvSpPr>
        <p:spPr>
          <a:xfrm rot="20843876">
            <a:off x="422550" y="1269048"/>
            <a:ext cx="5645350" cy="1512075"/>
          </a:xfrm>
          <a:custGeom>
            <a:avLst/>
            <a:gdLst>
              <a:gd name="connsiteX0" fmla="*/ 0 w 5645350"/>
              <a:gd name="connsiteY0" fmla="*/ 0 h 1512075"/>
              <a:gd name="connsiteX1" fmla="*/ 508082 w 5645350"/>
              <a:gd name="connsiteY1" fmla="*/ 0 h 1512075"/>
              <a:gd name="connsiteX2" fmla="*/ 903256 w 5645350"/>
              <a:gd name="connsiteY2" fmla="*/ 0 h 1512075"/>
              <a:gd name="connsiteX3" fmla="*/ 1580698 w 5645350"/>
              <a:gd name="connsiteY3" fmla="*/ 0 h 1512075"/>
              <a:gd name="connsiteX4" fmla="*/ 2088780 w 5645350"/>
              <a:gd name="connsiteY4" fmla="*/ 0 h 1512075"/>
              <a:gd name="connsiteX5" fmla="*/ 2596861 w 5645350"/>
              <a:gd name="connsiteY5" fmla="*/ 0 h 1512075"/>
              <a:gd name="connsiteX6" fmla="*/ 3274303 w 5645350"/>
              <a:gd name="connsiteY6" fmla="*/ 0 h 1512075"/>
              <a:gd name="connsiteX7" fmla="*/ 3725931 w 5645350"/>
              <a:gd name="connsiteY7" fmla="*/ 0 h 1512075"/>
              <a:gd name="connsiteX8" fmla="*/ 4403373 w 5645350"/>
              <a:gd name="connsiteY8" fmla="*/ 0 h 1512075"/>
              <a:gd name="connsiteX9" fmla="*/ 5080815 w 5645350"/>
              <a:gd name="connsiteY9" fmla="*/ 0 h 1512075"/>
              <a:gd name="connsiteX10" fmla="*/ 5645350 w 5645350"/>
              <a:gd name="connsiteY10" fmla="*/ 0 h 1512075"/>
              <a:gd name="connsiteX11" fmla="*/ 5645350 w 5645350"/>
              <a:gd name="connsiteY11" fmla="*/ 534267 h 1512075"/>
              <a:gd name="connsiteX12" fmla="*/ 5645350 w 5645350"/>
              <a:gd name="connsiteY12" fmla="*/ 1053412 h 1512075"/>
              <a:gd name="connsiteX13" fmla="*/ 5645350 w 5645350"/>
              <a:gd name="connsiteY13" fmla="*/ 1512075 h 1512075"/>
              <a:gd name="connsiteX14" fmla="*/ 5080815 w 5645350"/>
              <a:gd name="connsiteY14" fmla="*/ 1512075 h 1512075"/>
              <a:gd name="connsiteX15" fmla="*/ 4629187 w 5645350"/>
              <a:gd name="connsiteY15" fmla="*/ 1512075 h 1512075"/>
              <a:gd name="connsiteX16" fmla="*/ 4064652 w 5645350"/>
              <a:gd name="connsiteY16" fmla="*/ 1512075 h 1512075"/>
              <a:gd name="connsiteX17" fmla="*/ 3387210 w 5645350"/>
              <a:gd name="connsiteY17" fmla="*/ 1512075 h 1512075"/>
              <a:gd name="connsiteX18" fmla="*/ 2822675 w 5645350"/>
              <a:gd name="connsiteY18" fmla="*/ 1512075 h 1512075"/>
              <a:gd name="connsiteX19" fmla="*/ 2427500 w 5645350"/>
              <a:gd name="connsiteY19" fmla="*/ 1512075 h 1512075"/>
              <a:gd name="connsiteX20" fmla="*/ 1975872 w 5645350"/>
              <a:gd name="connsiteY20" fmla="*/ 1512075 h 1512075"/>
              <a:gd name="connsiteX21" fmla="*/ 1298431 w 5645350"/>
              <a:gd name="connsiteY21" fmla="*/ 1512075 h 1512075"/>
              <a:gd name="connsiteX22" fmla="*/ 733896 w 5645350"/>
              <a:gd name="connsiteY22" fmla="*/ 1512075 h 1512075"/>
              <a:gd name="connsiteX23" fmla="*/ 0 w 5645350"/>
              <a:gd name="connsiteY23" fmla="*/ 1512075 h 1512075"/>
              <a:gd name="connsiteX24" fmla="*/ 0 w 5645350"/>
              <a:gd name="connsiteY24" fmla="*/ 1008050 h 1512075"/>
              <a:gd name="connsiteX25" fmla="*/ 0 w 5645350"/>
              <a:gd name="connsiteY25" fmla="*/ 549387 h 1512075"/>
              <a:gd name="connsiteX26" fmla="*/ 0 w 5645350"/>
              <a:gd name="connsiteY26" fmla="*/ 0 h 151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645350" h="1512075" extrusionOk="0">
                <a:moveTo>
                  <a:pt x="0" y="0"/>
                </a:moveTo>
                <a:cubicBezTo>
                  <a:pt x="246725" y="-15252"/>
                  <a:pt x="297458" y="52705"/>
                  <a:pt x="508082" y="0"/>
                </a:cubicBezTo>
                <a:cubicBezTo>
                  <a:pt x="718706" y="-52705"/>
                  <a:pt x="751365" y="18681"/>
                  <a:pt x="903256" y="0"/>
                </a:cubicBezTo>
                <a:cubicBezTo>
                  <a:pt x="1055147" y="-18681"/>
                  <a:pt x="1405135" y="485"/>
                  <a:pt x="1580698" y="0"/>
                </a:cubicBezTo>
                <a:cubicBezTo>
                  <a:pt x="1756261" y="-485"/>
                  <a:pt x="1973439" y="20091"/>
                  <a:pt x="2088780" y="0"/>
                </a:cubicBezTo>
                <a:cubicBezTo>
                  <a:pt x="2204121" y="-20091"/>
                  <a:pt x="2470831" y="46174"/>
                  <a:pt x="2596861" y="0"/>
                </a:cubicBezTo>
                <a:cubicBezTo>
                  <a:pt x="2722891" y="-46174"/>
                  <a:pt x="3100326" y="30235"/>
                  <a:pt x="3274303" y="0"/>
                </a:cubicBezTo>
                <a:cubicBezTo>
                  <a:pt x="3448280" y="-30235"/>
                  <a:pt x="3587305" y="43066"/>
                  <a:pt x="3725931" y="0"/>
                </a:cubicBezTo>
                <a:cubicBezTo>
                  <a:pt x="3864557" y="-43066"/>
                  <a:pt x="4144435" y="46019"/>
                  <a:pt x="4403373" y="0"/>
                </a:cubicBezTo>
                <a:cubicBezTo>
                  <a:pt x="4662311" y="-46019"/>
                  <a:pt x="4756546" y="63597"/>
                  <a:pt x="5080815" y="0"/>
                </a:cubicBezTo>
                <a:cubicBezTo>
                  <a:pt x="5405084" y="-63597"/>
                  <a:pt x="5481183" y="67572"/>
                  <a:pt x="5645350" y="0"/>
                </a:cubicBezTo>
                <a:cubicBezTo>
                  <a:pt x="5693796" y="130310"/>
                  <a:pt x="5600343" y="275303"/>
                  <a:pt x="5645350" y="534267"/>
                </a:cubicBezTo>
                <a:cubicBezTo>
                  <a:pt x="5690357" y="793231"/>
                  <a:pt x="5617616" y="886841"/>
                  <a:pt x="5645350" y="1053412"/>
                </a:cubicBezTo>
                <a:cubicBezTo>
                  <a:pt x="5673084" y="1219983"/>
                  <a:pt x="5603929" y="1419343"/>
                  <a:pt x="5645350" y="1512075"/>
                </a:cubicBezTo>
                <a:cubicBezTo>
                  <a:pt x="5471310" y="1541078"/>
                  <a:pt x="5213835" y="1482818"/>
                  <a:pt x="5080815" y="1512075"/>
                </a:cubicBezTo>
                <a:cubicBezTo>
                  <a:pt x="4947795" y="1541332"/>
                  <a:pt x="4743468" y="1487675"/>
                  <a:pt x="4629187" y="1512075"/>
                </a:cubicBezTo>
                <a:cubicBezTo>
                  <a:pt x="4514906" y="1536475"/>
                  <a:pt x="4298934" y="1477795"/>
                  <a:pt x="4064652" y="1512075"/>
                </a:cubicBezTo>
                <a:cubicBezTo>
                  <a:pt x="3830371" y="1546355"/>
                  <a:pt x="3697663" y="1477487"/>
                  <a:pt x="3387210" y="1512075"/>
                </a:cubicBezTo>
                <a:cubicBezTo>
                  <a:pt x="3076757" y="1546663"/>
                  <a:pt x="3081867" y="1494288"/>
                  <a:pt x="2822675" y="1512075"/>
                </a:cubicBezTo>
                <a:cubicBezTo>
                  <a:pt x="2563484" y="1529862"/>
                  <a:pt x="2624725" y="1471493"/>
                  <a:pt x="2427500" y="1512075"/>
                </a:cubicBezTo>
                <a:cubicBezTo>
                  <a:pt x="2230275" y="1552657"/>
                  <a:pt x="2117281" y="1471433"/>
                  <a:pt x="1975872" y="1512075"/>
                </a:cubicBezTo>
                <a:cubicBezTo>
                  <a:pt x="1834463" y="1552717"/>
                  <a:pt x="1446114" y="1464379"/>
                  <a:pt x="1298431" y="1512075"/>
                </a:cubicBezTo>
                <a:cubicBezTo>
                  <a:pt x="1150748" y="1559771"/>
                  <a:pt x="849777" y="1460568"/>
                  <a:pt x="733896" y="1512075"/>
                </a:cubicBezTo>
                <a:cubicBezTo>
                  <a:pt x="618016" y="1563582"/>
                  <a:pt x="303083" y="1460377"/>
                  <a:pt x="0" y="1512075"/>
                </a:cubicBezTo>
                <a:cubicBezTo>
                  <a:pt x="-34810" y="1317957"/>
                  <a:pt x="34332" y="1112420"/>
                  <a:pt x="0" y="1008050"/>
                </a:cubicBezTo>
                <a:cubicBezTo>
                  <a:pt x="-34332" y="903680"/>
                  <a:pt x="38813" y="656757"/>
                  <a:pt x="0" y="549387"/>
                </a:cubicBezTo>
                <a:cubicBezTo>
                  <a:pt x="-38813" y="442017"/>
                  <a:pt x="6565" y="180259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lIns="91440" tIns="45720" rIns="91440" bIns="45720">
            <a:prstTxWarp prst="textCurveDown">
              <a:avLst>
                <a:gd name="adj" fmla="val 35861"/>
              </a:avLst>
            </a:prstTxWarp>
            <a:spAutoFit/>
          </a:bodyPr>
          <a:lstStyle/>
          <a:p>
            <a:r>
              <a:rPr lang="ja-JP" altLang="en-US" sz="1200" cap="none" spc="0" dirty="0">
                <a:ln w="0"/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この産地のトマトは今年も美味しい！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57416AA-DE38-6A25-41D5-920B503D959D}"/>
              </a:ext>
            </a:extLst>
          </p:cNvPr>
          <p:cNvSpPr/>
          <p:nvPr/>
        </p:nvSpPr>
        <p:spPr>
          <a:xfrm>
            <a:off x="371502" y="5346294"/>
            <a:ext cx="121058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岡山県産</a:t>
            </a:r>
          </a:p>
        </p:txBody>
      </p:sp>
    </p:spTree>
    <p:extLst>
      <p:ext uri="{BB962C8B-B14F-4D97-AF65-F5344CB8AC3E}">
        <p14:creationId xmlns:p14="http://schemas.microsoft.com/office/powerpoint/2010/main" val="284406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669F845-7687-EFF5-556D-F762A0654B30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E5FF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00B80C9-6EB0-4330-9117-FC0DA20E5137}"/>
              </a:ext>
            </a:extLst>
          </p:cNvPr>
          <p:cNvSpPr/>
          <p:nvPr/>
        </p:nvSpPr>
        <p:spPr>
          <a:xfrm>
            <a:off x="4727397" y="379539"/>
            <a:ext cx="45384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EFED6"/>
                </a:highligh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担当者</a:t>
            </a:r>
            <a:r>
              <a:rPr lang="ja-JP" altLang="en-US" sz="2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EFED6"/>
                </a:highligh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</a:t>
            </a:r>
            <a:r>
              <a:rPr lang="ja-JP" alt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EFED6"/>
                </a:highligh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おすすめ！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947E58E-E559-034F-D01E-79B5FAFD09A0}"/>
              </a:ext>
            </a:extLst>
          </p:cNvPr>
          <p:cNvSpPr/>
          <p:nvPr/>
        </p:nvSpPr>
        <p:spPr>
          <a:xfrm>
            <a:off x="4952999" y="2105561"/>
            <a:ext cx="425321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長野県</a:t>
            </a:r>
            <a:r>
              <a:rPr lang="ja-JP" altLang="en-US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産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353A93F-B3E5-2D29-F878-E6710FCE8375}"/>
              </a:ext>
            </a:extLst>
          </p:cNvPr>
          <p:cNvSpPr/>
          <p:nvPr/>
        </p:nvSpPr>
        <p:spPr>
          <a:xfrm>
            <a:off x="499622" y="3818521"/>
            <a:ext cx="8870621" cy="9561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3500"/>
              </a:lnSpc>
            </a:pPr>
            <a:r>
              <a:rPr lang="ja-JP" altLang="en-US" sz="22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夏野菜のイメージが強いトマトですが実はトマトの旬は春から初夏。</a:t>
            </a:r>
            <a:endParaRPr lang="en-US" altLang="ja-JP" sz="22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ts val="3500"/>
              </a:lnSpc>
            </a:pPr>
            <a:r>
              <a:rPr lang="ja-JP" altLang="en-US" sz="22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この時期には涼しい高原のトマトが糖度が高く、美味しくなります。</a:t>
            </a:r>
          </a:p>
        </p:txBody>
      </p:sp>
      <p:pic>
        <p:nvPicPr>
          <p:cNvPr id="13" name="図 12" descr="ブロッコリーとトマト&#10;&#10;中程度の精度で自動的に生成された説明">
            <a:extLst>
              <a:ext uri="{FF2B5EF4-FFF2-40B4-BE49-F238E27FC236}">
                <a16:creationId xmlns:a16="http://schemas.microsoft.com/office/drawing/2014/main" id="{42BD2B9B-1583-3C3E-0DE7-52842B7650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9" t="12880" b="9056"/>
          <a:stretch/>
        </p:blipFill>
        <p:spPr>
          <a:xfrm>
            <a:off x="640181" y="557128"/>
            <a:ext cx="3867847" cy="2621280"/>
          </a:xfrm>
          <a:prstGeom prst="rect">
            <a:avLst/>
          </a:prstGeom>
          <a:effectLst>
            <a:outerShdw blurRad="50800" dist="127000" dir="2700000" algn="tl" rotWithShape="0">
              <a:srgbClr val="0070C0">
                <a:alpha val="40000"/>
              </a:srgbClr>
            </a:outerShdw>
          </a:effectLst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F87E225-067A-C064-320B-7C888FC84585}"/>
              </a:ext>
            </a:extLst>
          </p:cNvPr>
          <p:cNvGrpSpPr/>
          <p:nvPr/>
        </p:nvGrpSpPr>
        <p:grpSpPr>
          <a:xfrm>
            <a:off x="376224" y="5328388"/>
            <a:ext cx="9003339" cy="1324314"/>
            <a:chOff x="376224" y="5328388"/>
            <a:chExt cx="9003339" cy="132431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34978B47-86C9-DE84-DC0C-CDFA3C0E98E8}"/>
                </a:ext>
              </a:extLst>
            </p:cNvPr>
            <p:cNvSpPr/>
            <p:nvPr/>
          </p:nvSpPr>
          <p:spPr>
            <a:xfrm>
              <a:off x="7547010" y="5544706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07FD033-5FF4-EB86-9891-EC74866FA161}"/>
                </a:ext>
              </a:extLst>
            </p:cNvPr>
            <p:cNvSpPr/>
            <p:nvPr/>
          </p:nvSpPr>
          <p:spPr>
            <a:xfrm>
              <a:off x="376224" y="5507617"/>
              <a:ext cx="3703253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桃太郎</a:t>
              </a:r>
              <a:r>
                <a:rPr lang="ja-JP" alt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トマト</a:t>
              </a: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8351466A-8C01-A7EE-D175-620B17A1D2A8}"/>
                </a:ext>
              </a:extLst>
            </p:cNvPr>
            <p:cNvSpPr/>
            <p:nvPr/>
          </p:nvSpPr>
          <p:spPr>
            <a:xfrm>
              <a:off x="4335916" y="5959079"/>
              <a:ext cx="295465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４個入り　</a:t>
              </a:r>
              <a:r>
                <a:rPr lang="ja-JP" alt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１パック</a:t>
              </a: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3DA44C0-0640-1887-86BD-7639C31E252D}"/>
                </a:ext>
              </a:extLst>
            </p:cNvPr>
            <p:cNvSpPr/>
            <p:nvPr/>
          </p:nvSpPr>
          <p:spPr>
            <a:xfrm>
              <a:off x="395078" y="5328388"/>
              <a:ext cx="121058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長野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県産</a:t>
              </a:r>
            </a:p>
          </p:txBody>
        </p:sp>
      </p:grp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0B4B268-9110-A492-1271-AE653887A266}"/>
              </a:ext>
            </a:extLst>
          </p:cNvPr>
          <p:cNvSpPr/>
          <p:nvPr/>
        </p:nvSpPr>
        <p:spPr>
          <a:xfrm>
            <a:off x="4368940" y="1700356"/>
            <a:ext cx="4538422" cy="38025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r>
              <a:rPr lang="ja-JP" altLang="en-US" sz="1200" cap="none" spc="0" dirty="0">
                <a:ln w="0"/>
                <a:solidFill>
                  <a:srgbClr val="CC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一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2D961D-0213-DD24-CA21-DE7A49EFFF7A}"/>
              </a:ext>
            </a:extLst>
          </p:cNvPr>
          <p:cNvSpPr/>
          <p:nvPr/>
        </p:nvSpPr>
        <p:spPr>
          <a:xfrm>
            <a:off x="3923969" y="1326808"/>
            <a:ext cx="4538422" cy="70788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9346"/>
                <a:gd name="adj2" fmla="val 0"/>
              </a:avLst>
            </a:prstTxWarp>
            <a:spAutoFit/>
          </a:bodyPr>
          <a:lstStyle/>
          <a:p>
            <a:r>
              <a:rPr lang="ja-JP" altLang="en-US" sz="1200" b="1" cap="none" spc="0" dirty="0">
                <a:ln w="0"/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いま美味しいトマトは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77C783B-36D4-5AD4-2AF3-AB6FAED9C8FA}"/>
              </a:ext>
            </a:extLst>
          </p:cNvPr>
          <p:cNvSpPr/>
          <p:nvPr/>
        </p:nvSpPr>
        <p:spPr>
          <a:xfrm>
            <a:off x="3878008" y="1172539"/>
            <a:ext cx="4538422" cy="85680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10098"/>
                <a:gd name="adj2" fmla="val 0"/>
              </a:avLst>
            </a:prstTxWarp>
            <a:spAutoFit/>
          </a:bodyPr>
          <a:lstStyle/>
          <a:p>
            <a:r>
              <a:rPr lang="ja-JP" altLang="en-US" sz="1200" cap="none" spc="0" dirty="0">
                <a:ln w="0"/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いま美味しいトマトは</a:t>
            </a:r>
          </a:p>
        </p:txBody>
      </p:sp>
    </p:spTree>
    <p:extLst>
      <p:ext uri="{BB962C8B-B14F-4D97-AF65-F5344CB8AC3E}">
        <p14:creationId xmlns:p14="http://schemas.microsoft.com/office/powerpoint/2010/main" val="3828283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DF748C6-55CA-986A-820D-7D069D24B339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23D93AD-D213-D72C-8554-48672D6C735B}"/>
              </a:ext>
            </a:extLst>
          </p:cNvPr>
          <p:cNvSpPr/>
          <p:nvPr/>
        </p:nvSpPr>
        <p:spPr>
          <a:xfrm>
            <a:off x="627163" y="532883"/>
            <a:ext cx="3498270" cy="2605467"/>
          </a:xfrm>
          <a:prstGeom prst="rect">
            <a:avLst/>
          </a:prstGeom>
          <a:solidFill>
            <a:schemeClr val="bg1"/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764C45C-AE2C-50CC-8C8B-695E74CB72A9}"/>
              </a:ext>
            </a:extLst>
          </p:cNvPr>
          <p:cNvSpPr/>
          <p:nvPr/>
        </p:nvSpPr>
        <p:spPr>
          <a:xfrm rot="20873771">
            <a:off x="4628387" y="845245"/>
            <a:ext cx="4920080" cy="15993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r>
              <a:rPr lang="ja-JP" altLang="en-US" sz="1200" b="1" cap="none" spc="0" dirty="0">
                <a:ln w="0"/>
                <a:solidFill>
                  <a:srgbClr val="E5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ー</a:t>
            </a:r>
            <a:endParaRPr lang="ja-JP" altLang="en-US" sz="1200" cap="none" spc="0" dirty="0">
              <a:ln w="0"/>
              <a:solidFill>
                <a:srgbClr val="E5FFFF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83A1DF7-AEEB-AAAE-DA32-701F90186B36}"/>
              </a:ext>
            </a:extLst>
          </p:cNvPr>
          <p:cNvSpPr txBox="1"/>
          <p:nvPr/>
        </p:nvSpPr>
        <p:spPr>
          <a:xfrm>
            <a:off x="4251048" y="446498"/>
            <a:ext cx="553601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夏場は</a:t>
            </a:r>
            <a:endParaRPr lang="en-US" altLang="ja-JP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</a:t>
            </a:r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一番</a:t>
            </a:r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！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9CA42DA-5A98-D993-9CB1-1283BC343F23}"/>
              </a:ext>
            </a:extLst>
          </p:cNvPr>
          <p:cNvSpPr/>
          <p:nvPr/>
        </p:nvSpPr>
        <p:spPr>
          <a:xfrm rot="21035032">
            <a:off x="4396004" y="823041"/>
            <a:ext cx="5131867" cy="15993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r>
              <a:rPr lang="ja-JP" altLang="en-US" sz="1200" b="1" cap="none" spc="0" dirty="0">
                <a:ln w="0"/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地物・完熟トマトが</a:t>
            </a:r>
            <a:endParaRPr lang="ja-JP" altLang="en-US" sz="1200" cap="none" spc="0" dirty="0">
              <a:ln w="0"/>
              <a:solidFill>
                <a:srgbClr val="FF0000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7301C7E-E71F-04B5-F356-515BFF075BFD}"/>
              </a:ext>
            </a:extLst>
          </p:cNvPr>
          <p:cNvSpPr/>
          <p:nvPr/>
        </p:nvSpPr>
        <p:spPr>
          <a:xfrm>
            <a:off x="472050" y="3456336"/>
            <a:ext cx="9299341" cy="1692771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2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春より糖度が落ちる夏は</a:t>
            </a:r>
            <a:endParaRPr lang="en-US" altLang="ja-JP" sz="32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4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鮮度抜群、味も美味しい地物・完熟トマトが</a:t>
            </a:r>
            <a:endParaRPr lang="en-US" altLang="ja-JP" sz="4000" b="0" cap="none" spc="0" dirty="0">
              <a:ln w="0"/>
              <a:solidFill>
                <a:srgbClr val="FF740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　　　　　　　　　　　　　おすすめです！</a:t>
            </a:r>
          </a:p>
        </p:txBody>
      </p:sp>
      <p:pic>
        <p:nvPicPr>
          <p:cNvPr id="10" name="図 9" descr="野菜のトマト&#10;&#10;自動的に生成された説明">
            <a:extLst>
              <a:ext uri="{FF2B5EF4-FFF2-40B4-BE49-F238E27FC236}">
                <a16:creationId xmlns:a16="http://schemas.microsoft.com/office/drawing/2014/main" id="{47F5477D-AADE-4115-6CEB-2D0B3025B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7162" y="522250"/>
            <a:ext cx="3487637" cy="2605467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D360FF3-058B-7568-1B98-189D1ECED589}"/>
              </a:ext>
            </a:extLst>
          </p:cNvPr>
          <p:cNvSpPr/>
          <p:nvPr/>
        </p:nvSpPr>
        <p:spPr>
          <a:xfrm>
            <a:off x="7547010" y="5438376"/>
            <a:ext cx="183255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380</a:t>
            </a:r>
            <a:r>
              <a:rPr lang="ja-JP" alt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円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D08D975-6BBA-5F60-B426-4FA8CF8E9722}"/>
              </a:ext>
            </a:extLst>
          </p:cNvPr>
          <p:cNvSpPr/>
          <p:nvPr/>
        </p:nvSpPr>
        <p:spPr>
          <a:xfrm>
            <a:off x="376224" y="5475718"/>
            <a:ext cx="37032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桃太郎</a:t>
            </a:r>
            <a:r>
              <a:rPr lang="ja-JP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トマト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83658E5-5614-13AB-7352-C9A11F103C1E}"/>
              </a:ext>
            </a:extLst>
          </p:cNvPr>
          <p:cNvSpPr/>
          <p:nvPr/>
        </p:nvSpPr>
        <p:spPr>
          <a:xfrm>
            <a:off x="4335916" y="5948446"/>
            <a:ext cx="295465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４個入り　</a:t>
            </a:r>
            <a:r>
              <a:rPr lang="ja-JP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１パック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72E3F02-48EA-E4DD-DA13-A1DBAA61B04A}"/>
              </a:ext>
            </a:extLst>
          </p:cNvPr>
          <p:cNvSpPr/>
          <p:nvPr/>
        </p:nvSpPr>
        <p:spPr>
          <a:xfrm>
            <a:off x="395078" y="5222058"/>
            <a:ext cx="198002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石川県小松市産</a:t>
            </a:r>
          </a:p>
        </p:txBody>
      </p:sp>
    </p:spTree>
    <p:extLst>
      <p:ext uri="{BB962C8B-B14F-4D97-AF65-F5344CB8AC3E}">
        <p14:creationId xmlns:p14="http://schemas.microsoft.com/office/powerpoint/2010/main" val="202009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B978C13-F177-E01C-D320-B9345426A240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53C3AF6-BB5F-867E-9DEC-0B26F39C80F9}"/>
              </a:ext>
            </a:extLst>
          </p:cNvPr>
          <p:cNvSpPr/>
          <p:nvPr/>
        </p:nvSpPr>
        <p:spPr>
          <a:xfrm>
            <a:off x="338415" y="3620025"/>
            <a:ext cx="9229170" cy="1454756"/>
          </a:xfrm>
          <a:prstGeom prst="rect">
            <a:avLst/>
          </a:prstGeom>
          <a:solidFill>
            <a:srgbClr val="CEFE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2D961D-0213-DD24-CA21-DE7A49EFFF7A}"/>
              </a:ext>
            </a:extLst>
          </p:cNvPr>
          <p:cNvSpPr/>
          <p:nvPr/>
        </p:nvSpPr>
        <p:spPr>
          <a:xfrm>
            <a:off x="4752753" y="324295"/>
            <a:ext cx="4763387" cy="133532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ja-JP" altLang="en-US" sz="1200" b="1" cap="none" spc="0" dirty="0">
                <a:ln w="0"/>
                <a:solidFill>
                  <a:srgbClr val="FF0000"/>
                </a:solidFill>
                <a:highlight>
                  <a:srgbClr val="FFCCFF"/>
                </a:highligh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ご存知ですか？</a:t>
            </a:r>
            <a:endParaRPr lang="en-US" altLang="ja-JP" sz="1200" b="1" cap="none" spc="0" dirty="0">
              <a:ln w="0"/>
              <a:solidFill>
                <a:srgbClr val="FF0000"/>
              </a:solidFill>
              <a:highlight>
                <a:srgbClr val="FFCCFF"/>
              </a:highligh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1200" cap="none" spc="0" dirty="0">
                <a:ln w="0"/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美味しいトマト４つのポイント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53C7A07-1F8C-2CFB-603F-13D96B7970A1}"/>
              </a:ext>
            </a:extLst>
          </p:cNvPr>
          <p:cNvSpPr/>
          <p:nvPr/>
        </p:nvSpPr>
        <p:spPr>
          <a:xfrm>
            <a:off x="5829705" y="1746246"/>
            <a:ext cx="295465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❏丸くツルっと</a:t>
            </a:r>
            <a:endParaRPr lang="en-US" altLang="ja-JP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r>
              <a:rPr lang="ja-JP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❏重みがあって</a:t>
            </a:r>
            <a:endParaRPr lang="en-US" altLang="ja-JP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r>
              <a:rPr lang="ja-JP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❏お水に沈んで</a:t>
            </a:r>
            <a:endParaRPr lang="en-US" altLang="ja-JP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r>
              <a:rPr lang="ja-JP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❏ヘタが緑でピン！</a:t>
            </a:r>
          </a:p>
        </p:txBody>
      </p:sp>
      <p:pic>
        <p:nvPicPr>
          <p:cNvPr id="3" name="図 2" descr="複数のトマト&#10;&#10;自動的に生成された説明">
            <a:extLst>
              <a:ext uri="{FF2B5EF4-FFF2-40B4-BE49-F238E27FC236}">
                <a16:creationId xmlns:a16="http://schemas.microsoft.com/office/drawing/2014/main" id="{BF04F0E4-7B31-50FF-426C-3BB63A4251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5" t="5377" b="7459"/>
          <a:stretch/>
        </p:blipFill>
        <p:spPr>
          <a:xfrm flipH="1">
            <a:off x="448583" y="461440"/>
            <a:ext cx="4052601" cy="28638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1FC22C6-18D9-77AF-FE8E-5FBC66C3299F}"/>
              </a:ext>
            </a:extLst>
          </p:cNvPr>
          <p:cNvGrpSpPr/>
          <p:nvPr/>
        </p:nvGrpSpPr>
        <p:grpSpPr>
          <a:xfrm>
            <a:off x="376224" y="5328388"/>
            <a:ext cx="9003339" cy="1324314"/>
            <a:chOff x="376224" y="5328388"/>
            <a:chExt cx="9003339" cy="1324314"/>
          </a:xfrm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AA64F5F9-E559-CBBE-2D85-EEB217B63388}"/>
                </a:ext>
              </a:extLst>
            </p:cNvPr>
            <p:cNvSpPr/>
            <p:nvPr/>
          </p:nvSpPr>
          <p:spPr>
            <a:xfrm>
              <a:off x="7547010" y="5544706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E4EE6516-9EF8-E544-1B82-8EE71E873B0F}"/>
                </a:ext>
              </a:extLst>
            </p:cNvPr>
            <p:cNvSpPr/>
            <p:nvPr/>
          </p:nvSpPr>
          <p:spPr>
            <a:xfrm>
              <a:off x="376224" y="5507617"/>
              <a:ext cx="3703253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桃太郎</a:t>
              </a:r>
              <a:r>
                <a:rPr lang="ja-JP" alt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トマト</a:t>
              </a: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FD302C3A-76DD-B314-D509-24CF75087936}"/>
                </a:ext>
              </a:extLst>
            </p:cNvPr>
            <p:cNvSpPr/>
            <p:nvPr/>
          </p:nvSpPr>
          <p:spPr>
            <a:xfrm>
              <a:off x="4335916" y="5959079"/>
              <a:ext cx="295465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４個入り　</a:t>
              </a:r>
              <a:r>
                <a:rPr lang="ja-JP" alt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１パック</a:t>
              </a: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5A8F38F9-654B-9865-BB5D-0701804469CF}"/>
                </a:ext>
              </a:extLst>
            </p:cNvPr>
            <p:cNvSpPr/>
            <p:nvPr/>
          </p:nvSpPr>
          <p:spPr>
            <a:xfrm>
              <a:off x="395078" y="5328388"/>
              <a:ext cx="121058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長野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県産</a:t>
              </a:r>
            </a:p>
          </p:txBody>
        </p: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7E31EAE-73A6-F76A-A9A8-80B1E9FB0587}"/>
              </a:ext>
            </a:extLst>
          </p:cNvPr>
          <p:cNvSpPr/>
          <p:nvPr/>
        </p:nvSpPr>
        <p:spPr>
          <a:xfrm>
            <a:off x="448583" y="3690358"/>
            <a:ext cx="9005810" cy="133532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pPr algn="ctr"/>
            <a:r>
              <a:rPr lang="ja-JP" altLang="en-US" sz="1200" b="1" cap="none" spc="0" dirty="0">
                <a:ln w="0"/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当店のトマトは品質保証！</a:t>
            </a:r>
          </a:p>
        </p:txBody>
      </p:sp>
    </p:spTree>
    <p:extLst>
      <p:ext uri="{BB962C8B-B14F-4D97-AF65-F5344CB8AC3E}">
        <p14:creationId xmlns:p14="http://schemas.microsoft.com/office/powerpoint/2010/main" val="747143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BC42A6D-1267-C555-D0EE-B8BC46A116F8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CEFED6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84B261C-E060-CF62-10D2-1B8347DB4BD0}"/>
              </a:ext>
            </a:extLst>
          </p:cNvPr>
          <p:cNvGrpSpPr/>
          <p:nvPr/>
        </p:nvGrpSpPr>
        <p:grpSpPr>
          <a:xfrm>
            <a:off x="376224" y="5328388"/>
            <a:ext cx="9003339" cy="1324314"/>
            <a:chOff x="376224" y="5328388"/>
            <a:chExt cx="9003339" cy="1324314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2CFB5436-2011-9A44-AAAA-FD68DEF7FE4C}"/>
                </a:ext>
              </a:extLst>
            </p:cNvPr>
            <p:cNvSpPr/>
            <p:nvPr/>
          </p:nvSpPr>
          <p:spPr>
            <a:xfrm>
              <a:off x="7547010" y="5544706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238C7834-E5FB-C2D6-7AFA-55AE7A781CD6}"/>
                </a:ext>
              </a:extLst>
            </p:cNvPr>
            <p:cNvSpPr/>
            <p:nvPr/>
          </p:nvSpPr>
          <p:spPr>
            <a:xfrm>
              <a:off x="376224" y="5507617"/>
              <a:ext cx="3703253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桃太郎</a:t>
              </a:r>
              <a:r>
                <a:rPr lang="ja-JP" alt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トマト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0853925C-DC83-E129-CE64-0D72F7D06FFF}"/>
                </a:ext>
              </a:extLst>
            </p:cNvPr>
            <p:cNvSpPr/>
            <p:nvPr/>
          </p:nvSpPr>
          <p:spPr>
            <a:xfrm>
              <a:off x="4335916" y="5959079"/>
              <a:ext cx="295465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４個入り　</a:t>
              </a:r>
              <a:r>
                <a:rPr lang="ja-JP" alt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１パック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BA5B9BD9-8635-5084-ABC2-17132DDEF924}"/>
                </a:ext>
              </a:extLst>
            </p:cNvPr>
            <p:cNvSpPr/>
            <p:nvPr/>
          </p:nvSpPr>
          <p:spPr>
            <a:xfrm>
              <a:off x="395078" y="5328388"/>
              <a:ext cx="121058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長野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県産</a:t>
              </a:r>
            </a:p>
          </p:txBody>
        </p:sp>
      </p:grpSp>
      <p:pic>
        <p:nvPicPr>
          <p:cNvPr id="11" name="図 10" descr="皿の上の料理とトマト&#10;&#10;自動的に生成された説明">
            <a:extLst>
              <a:ext uri="{FF2B5EF4-FFF2-40B4-BE49-F238E27FC236}">
                <a16:creationId xmlns:a16="http://schemas.microsoft.com/office/drawing/2014/main" id="{20305026-2BD0-7151-5B73-073C8BD5E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92" y="331401"/>
            <a:ext cx="4576776" cy="30535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0823A23-14AC-2F56-1184-40CB2B222208}"/>
              </a:ext>
            </a:extLst>
          </p:cNvPr>
          <p:cNvSpPr/>
          <p:nvPr/>
        </p:nvSpPr>
        <p:spPr>
          <a:xfrm>
            <a:off x="4872237" y="752402"/>
            <a:ext cx="4836667" cy="216855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r>
              <a:rPr lang="ja-JP" altLang="en-US" sz="1200" cap="none" spc="0" dirty="0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ー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2D961D-0213-DD24-CA21-DE7A49EFFF7A}"/>
              </a:ext>
            </a:extLst>
          </p:cNvPr>
          <p:cNvSpPr/>
          <p:nvPr/>
        </p:nvSpPr>
        <p:spPr>
          <a:xfrm>
            <a:off x="5020921" y="752402"/>
            <a:ext cx="4836667" cy="216855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r>
              <a:rPr lang="ja-JP" altLang="en-US" sz="1200" cap="none" spc="0" dirty="0">
                <a:ln w="0"/>
                <a:solidFill>
                  <a:srgbClr val="92D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皮が薄いので湯むきせず　</a:t>
            </a:r>
            <a:endParaRPr lang="en-US" altLang="ja-JP" sz="1200" cap="none" spc="0" dirty="0">
              <a:ln w="0"/>
              <a:solidFill>
                <a:srgbClr val="92D05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cap="none" spc="0" dirty="0">
                <a:ln w="0"/>
                <a:solidFill>
                  <a:srgbClr val="92D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そのままサラダで！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B7D09FC-02B2-55FD-5F8F-25A72ED1F78D}"/>
              </a:ext>
            </a:extLst>
          </p:cNvPr>
          <p:cNvSpPr/>
          <p:nvPr/>
        </p:nvSpPr>
        <p:spPr>
          <a:xfrm>
            <a:off x="376224" y="3937046"/>
            <a:ext cx="941796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皮が薄くて、甘味があり、クセが少なく　</a:t>
            </a:r>
          </a:p>
          <a:p>
            <a:r>
              <a:rPr lang="ja-JP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　サラダにぴったりな桃太郎トマトです。</a:t>
            </a:r>
          </a:p>
        </p:txBody>
      </p:sp>
    </p:spTree>
    <p:extLst>
      <p:ext uri="{BB962C8B-B14F-4D97-AF65-F5344CB8AC3E}">
        <p14:creationId xmlns:p14="http://schemas.microsoft.com/office/powerpoint/2010/main" val="1638311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85919A99-2446-8F43-5A62-1014D16EB96F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 dpi="0" rotWithShape="1">
            <a:blip r:embed="rId2">
              <a:alphaModFix amt="69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252D128-D56C-C2B5-031C-353B94CB91A6}"/>
              </a:ext>
            </a:extLst>
          </p:cNvPr>
          <p:cNvGrpSpPr/>
          <p:nvPr/>
        </p:nvGrpSpPr>
        <p:grpSpPr>
          <a:xfrm>
            <a:off x="376224" y="5328388"/>
            <a:ext cx="9003339" cy="1324314"/>
            <a:chOff x="376224" y="5328388"/>
            <a:chExt cx="9003339" cy="1324314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239104BA-6A19-1CE0-AD30-67A105810015}"/>
                </a:ext>
              </a:extLst>
            </p:cNvPr>
            <p:cNvSpPr/>
            <p:nvPr/>
          </p:nvSpPr>
          <p:spPr>
            <a:xfrm>
              <a:off x="7547010" y="5544706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FCA21EC6-FE6B-E290-36AE-03C4D310E9F6}"/>
                </a:ext>
              </a:extLst>
            </p:cNvPr>
            <p:cNvSpPr/>
            <p:nvPr/>
          </p:nvSpPr>
          <p:spPr>
            <a:xfrm>
              <a:off x="376224" y="5507617"/>
              <a:ext cx="3703253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桃太郎</a:t>
              </a:r>
              <a:r>
                <a:rPr lang="ja-JP" alt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トマト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F5203114-9E91-5433-FAA7-9D3E8527AB1A}"/>
                </a:ext>
              </a:extLst>
            </p:cNvPr>
            <p:cNvSpPr/>
            <p:nvPr/>
          </p:nvSpPr>
          <p:spPr>
            <a:xfrm>
              <a:off x="4335916" y="5959079"/>
              <a:ext cx="295465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４個入り　</a:t>
              </a:r>
              <a:r>
                <a:rPr lang="ja-JP" alt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１パック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1270B8AE-DFA5-C4E6-9C19-F46618E51D5B}"/>
                </a:ext>
              </a:extLst>
            </p:cNvPr>
            <p:cNvSpPr/>
            <p:nvPr/>
          </p:nvSpPr>
          <p:spPr>
            <a:xfrm>
              <a:off x="395078" y="5328388"/>
              <a:ext cx="121058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長野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県産</a:t>
              </a: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25C2A62-45F6-6D0A-15AF-A23957EEE6F5}"/>
              </a:ext>
            </a:extLst>
          </p:cNvPr>
          <p:cNvSpPr/>
          <p:nvPr/>
        </p:nvSpPr>
        <p:spPr>
          <a:xfrm>
            <a:off x="4891153" y="4818856"/>
            <a:ext cx="428835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1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オーブンでじっくり焼いて肉料理や魚料理の</a:t>
            </a:r>
            <a:endParaRPr lang="en-US" altLang="ja-JP" sz="1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1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付け合わせに！　濃厚な甘味とさっぱりした</a:t>
            </a:r>
            <a:endParaRPr lang="en-US" altLang="ja-JP" sz="1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1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酸味がとても合います。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B3DB821-0824-3E89-488C-D8442EC3172B}"/>
              </a:ext>
            </a:extLst>
          </p:cNvPr>
          <p:cNvSpPr/>
          <p:nvPr/>
        </p:nvSpPr>
        <p:spPr>
          <a:xfrm>
            <a:off x="505480" y="3429000"/>
            <a:ext cx="428835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16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皮を湯むきし厚めにスライスしたトマトを</a:t>
            </a:r>
            <a:endParaRPr lang="en-US" altLang="ja-JP" sz="16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16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グラタン皿に敷き、スライスチーズをのせ</a:t>
            </a:r>
            <a:endParaRPr lang="en-US" altLang="ja-JP" sz="16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16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塩胡椒して焼きバジルとオリーブオイルで。</a:t>
            </a:r>
            <a:endParaRPr lang="en-US" altLang="ja-JP" sz="16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16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トマトとチーズはとても相性がいいです。</a:t>
            </a:r>
          </a:p>
        </p:txBody>
      </p:sp>
      <p:pic>
        <p:nvPicPr>
          <p:cNvPr id="14" name="図 13" descr="皿の上の肉と野菜の料理&#10;&#10;自動的に生成された説明">
            <a:extLst>
              <a:ext uri="{FF2B5EF4-FFF2-40B4-BE49-F238E27FC236}">
                <a16:creationId xmlns:a16="http://schemas.microsoft.com/office/drawing/2014/main" id="{5C801E2F-B0A2-33AD-9DFE-78D3A2C6E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169" y="2056942"/>
            <a:ext cx="3928189" cy="26208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127000" dir="2700000" algn="tl" rotWithShape="0">
              <a:srgbClr val="FFC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図 15" descr="トマトとチーズの料理&#10;&#10;自動的に生成された説明">
            <a:extLst>
              <a:ext uri="{FF2B5EF4-FFF2-40B4-BE49-F238E27FC236}">
                <a16:creationId xmlns:a16="http://schemas.microsoft.com/office/drawing/2014/main" id="{4CD7CD9F-D11A-8665-C8DA-8B7C4FC4B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1" y="651546"/>
            <a:ext cx="3928189" cy="26208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127000" dir="2700000" algn="tl" rotWithShape="0">
              <a:srgbClr val="FFC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4B50869-7153-B7B9-E83E-42B316C7E0D4}"/>
              </a:ext>
            </a:extLst>
          </p:cNvPr>
          <p:cNvSpPr/>
          <p:nvPr/>
        </p:nvSpPr>
        <p:spPr>
          <a:xfrm rot="20850016">
            <a:off x="4510784" y="777165"/>
            <a:ext cx="5078724" cy="86833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CC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3740A0A-7282-113C-0DA7-EE3B6CB4DAF2}"/>
              </a:ext>
            </a:extLst>
          </p:cNvPr>
          <p:cNvSpPr/>
          <p:nvPr/>
        </p:nvSpPr>
        <p:spPr>
          <a:xfrm rot="20889623">
            <a:off x="4458376" y="746482"/>
            <a:ext cx="5410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焼くトマトも旨い！</a:t>
            </a:r>
          </a:p>
        </p:txBody>
      </p:sp>
    </p:spTree>
    <p:extLst>
      <p:ext uri="{BB962C8B-B14F-4D97-AF65-F5344CB8AC3E}">
        <p14:creationId xmlns:p14="http://schemas.microsoft.com/office/powerpoint/2010/main" val="19366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1428</TotalTime>
  <Words>490</Words>
  <Application>Microsoft Office PowerPoint</Application>
  <PresentationFormat>A4 210 x 297 mm</PresentationFormat>
  <Paragraphs>100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21" baseType="lpstr">
      <vt:lpstr>AR P勘亭流H</vt:lpstr>
      <vt:lpstr>ＤＦＧ太丸ゴシック体</vt:lpstr>
      <vt:lpstr>ＤＦＰ太丸ゴシック体</vt:lpstr>
      <vt:lpstr>HGP創英角ｺﾞｼｯｸUB</vt:lpstr>
      <vt:lpstr>HGSｺﾞｼｯｸE</vt:lpstr>
      <vt:lpstr>HGSｺﾞｼｯｸM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夏野菜ランキング別 売れるキャッチコピー POP例</dc:title>
  <dc:creator>西村 雅之</dc:creator>
  <cp:lastModifiedBy>西村 雅之</cp:lastModifiedBy>
  <cp:revision>12</cp:revision>
  <dcterms:created xsi:type="dcterms:W3CDTF">2022-08-09T04:49:29Z</dcterms:created>
  <dcterms:modified xsi:type="dcterms:W3CDTF">2022-09-11T23:42:07Z</dcterms:modified>
</cp:coreProperties>
</file>